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application/vnd.openxmlformats-officedocument.spreadsheetml.sheet" Extension="xlsx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notesMaster+xml" PartName="/ppt/notesMasters/notesMaster1.xml"/>
  <Override ContentType="application/vnd.openxmlformats-officedocument.presentationml.tags+xml" PartName="/ppt/tags/tag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drawingml.chart+xml" PartName="/ppt/charts/chart1.xml"/>
  <Override ContentType="application/vnd.openxmlformats-officedocument.drawingml.chart+xml" PartName="/ppt/charts/chart2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0" r:id="rId3"/>
    <p:sldId id="263" r:id="rId4"/>
    <p:sldId id="265" r:id="rId5"/>
    <p:sldId id="291" r:id="rId6"/>
    <p:sldId id="292" r:id="rId7"/>
    <p:sldId id="293" r:id="rId8"/>
    <p:sldId id="294" r:id="rId9"/>
    <p:sldId id="300" r:id="rId10"/>
    <p:sldId id="295" r:id="rId11"/>
    <p:sldId id="274" r:id="rId12"/>
    <p:sldId id="270" r:id="rId13"/>
    <p:sldId id="272" r:id="rId14"/>
    <p:sldId id="296" r:id="rId15"/>
    <p:sldId id="275" r:id="rId16"/>
    <p:sldId id="298" r:id="rId17"/>
    <p:sldId id="267" r:id="rId18"/>
    <p:sldId id="299" r:id="rId19"/>
    <p:sldId id="277" r:id="rId20"/>
    <p:sldId id="278" r:id="rId21"/>
    <p:sldId id="289" r:id="rId22"/>
    <p:sldId id="280" r:id="rId23"/>
    <p:sldId id="284" r:id="rId24"/>
    <p:sldId id="290" r:id="rId25"/>
    <p:sldId id="286" r:id="rId26"/>
    <p:sldId id="287" r:id="rId27"/>
    <p:sldId id="288" r:id="rId28"/>
    <p:sldId id="297" r:id="rId29"/>
  </p:sldIdLst>
  <p:sldSz cx="9144000" cy="6858000" type="screen4x3"/>
  <p:notesSz cx="6858000" cy="9144000"/>
  <p:custDataLst>
    <p:tags r:id="rId3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74A"/>
    <a:srgbClr val="1E1E78"/>
    <a:srgbClr val="666699"/>
    <a:srgbClr val="3399FF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84604" autoAdjust="0"/>
  </p:normalViewPr>
  <p:slideViewPr>
    <p:cSldViewPr>
      <p:cViewPr varScale="1">
        <p:scale>
          <a:sx n="86" d="100"/>
          <a:sy n="86" d="100"/>
        </p:scale>
        <p:origin x="-60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713535452331577E-2"/>
          <c:y val="6.2576033218531404E-2"/>
          <c:w val="0.58424507902738032"/>
          <c:h val="0.7375536398733474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1">
                  <c:v>ЗЗСО</c:v>
                </c:pt>
                <c:pt idx="2">
                  <c:v>ЗДО</c:v>
                </c:pt>
                <c:pt idx="3">
                  <c:v>Не організовані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76</c:v>
                </c:pt>
                <c:pt idx="2">
                  <c:v>86</c:v>
                </c:pt>
                <c:pt idx="3">
                  <c:v>37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Лист1!$A$2:$A$5</c:f>
              <c:strCache>
                <c:ptCount val="4"/>
                <c:pt idx="1">
                  <c:v>ЗЗСО</c:v>
                </c:pt>
                <c:pt idx="2">
                  <c:v>ЗДО</c:v>
                </c:pt>
                <c:pt idx="3">
                  <c:v>Не організовані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Лист1!$A$2:$A$5</c:f>
              <c:strCache>
                <c:ptCount val="4"/>
                <c:pt idx="1">
                  <c:v>ЗЗСО</c:v>
                </c:pt>
                <c:pt idx="2">
                  <c:v>ЗДО</c:v>
                </c:pt>
                <c:pt idx="3">
                  <c:v>Не організовані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Столбец4</c:v>
                </c:pt>
              </c:strCache>
            </c:strRef>
          </c:tx>
          <c:cat>
            <c:strRef>
              <c:f>Лист1!$A$2:$A$5</c:f>
              <c:strCache>
                <c:ptCount val="4"/>
                <c:pt idx="1">
                  <c:v>ЗЗСО</c:v>
                </c:pt>
                <c:pt idx="2">
                  <c:v>ЗДО</c:v>
                </c:pt>
                <c:pt idx="3">
                  <c:v>Не організовані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Столбец5</c:v>
                </c:pt>
              </c:strCache>
            </c:strRef>
          </c:tx>
          <c:cat>
            <c:strRef>
              <c:f>Лист1!$A$2:$A$5</c:f>
              <c:strCache>
                <c:ptCount val="4"/>
                <c:pt idx="1">
                  <c:v>ЗЗСО</c:v>
                </c:pt>
                <c:pt idx="2">
                  <c:v>ЗДО</c:v>
                </c:pt>
                <c:pt idx="3">
                  <c:v>Не організовані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6213688946875725"/>
          <c:y val="1.686444561715367E-3"/>
          <c:w val="0.35454718663241008"/>
          <c:h val="0.9745807757471381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713535452331535E-2"/>
          <c:y val="6.2576033218531363E-2"/>
          <c:w val="0.58424507902738032"/>
          <c:h val="0.7375536398733474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Лист1!$A$2:$A$11</c:f>
              <c:strCache>
                <c:ptCount val="10"/>
                <c:pt idx="1">
                  <c:v>Діти РАС</c:v>
                </c:pt>
                <c:pt idx="2">
                  <c:v>Діти з порушення ОРА</c:v>
                </c:pt>
                <c:pt idx="3">
                  <c:v>Діти з інтелектуальними порушеннями</c:v>
                </c:pt>
                <c:pt idx="4">
                  <c:v>Діти з мовленнєвими порушеннями</c:v>
                </c:pt>
                <c:pt idx="5">
                  <c:v>Діти з порушенням зору</c:v>
                </c:pt>
                <c:pt idx="6">
                  <c:v>Діти з порушенням слуху</c:v>
                </c:pt>
                <c:pt idx="7">
                  <c:v>Діти з ЗПР</c:v>
                </c:pt>
                <c:pt idx="8">
                  <c:v>Складні порушення розвитку</c:v>
                </c:pt>
                <c:pt idx="9">
                  <c:v>Не виявлено ООП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1">
                  <c:v>4</c:v>
                </c:pt>
                <c:pt idx="2">
                  <c:v>17</c:v>
                </c:pt>
                <c:pt idx="3">
                  <c:v>44</c:v>
                </c:pt>
                <c:pt idx="4">
                  <c:v>14</c:v>
                </c:pt>
                <c:pt idx="5">
                  <c:v>2</c:v>
                </c:pt>
                <c:pt idx="6">
                  <c:v>7</c:v>
                </c:pt>
                <c:pt idx="7">
                  <c:v>86</c:v>
                </c:pt>
                <c:pt idx="8">
                  <c:v>24</c:v>
                </c:pt>
                <c:pt idx="9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Лист1!$A$2:$A$11</c:f>
              <c:strCache>
                <c:ptCount val="10"/>
                <c:pt idx="1">
                  <c:v>Діти РАС</c:v>
                </c:pt>
                <c:pt idx="2">
                  <c:v>Діти з порушення ОРА</c:v>
                </c:pt>
                <c:pt idx="3">
                  <c:v>Діти з інтелектуальними порушеннями</c:v>
                </c:pt>
                <c:pt idx="4">
                  <c:v>Діти з мовленнєвими порушеннями</c:v>
                </c:pt>
                <c:pt idx="5">
                  <c:v>Діти з порушенням зору</c:v>
                </c:pt>
                <c:pt idx="6">
                  <c:v>Діти з порушенням слуху</c:v>
                </c:pt>
                <c:pt idx="7">
                  <c:v>Діти з ЗПР</c:v>
                </c:pt>
                <c:pt idx="8">
                  <c:v>Складні порушення розвитку</c:v>
                </c:pt>
                <c:pt idx="9">
                  <c:v>Не виявлено ООП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Лист1!$A$2:$A$11</c:f>
              <c:strCache>
                <c:ptCount val="10"/>
                <c:pt idx="1">
                  <c:v>Діти РАС</c:v>
                </c:pt>
                <c:pt idx="2">
                  <c:v>Діти з порушення ОРА</c:v>
                </c:pt>
                <c:pt idx="3">
                  <c:v>Діти з інтелектуальними порушеннями</c:v>
                </c:pt>
                <c:pt idx="4">
                  <c:v>Діти з мовленнєвими порушеннями</c:v>
                </c:pt>
                <c:pt idx="5">
                  <c:v>Діти з порушенням зору</c:v>
                </c:pt>
                <c:pt idx="6">
                  <c:v>Діти з порушенням слуху</c:v>
                </c:pt>
                <c:pt idx="7">
                  <c:v>Діти з ЗПР</c:v>
                </c:pt>
                <c:pt idx="8">
                  <c:v>Складні порушення розвитку</c:v>
                </c:pt>
                <c:pt idx="9">
                  <c:v>Не виявлено ООП</c:v>
                </c:pt>
              </c:strCache>
            </c:strRef>
          </c:cat>
          <c:val>
            <c:numRef>
              <c:f>Лист1!$D$2:$D$11</c:f>
              <c:numCache>
                <c:formatCode>General</c:formatCode>
                <c:ptCount val="10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Столбец4</c:v>
                </c:pt>
              </c:strCache>
            </c:strRef>
          </c:tx>
          <c:cat>
            <c:strRef>
              <c:f>Лист1!$A$2:$A$11</c:f>
              <c:strCache>
                <c:ptCount val="10"/>
                <c:pt idx="1">
                  <c:v>Діти РАС</c:v>
                </c:pt>
                <c:pt idx="2">
                  <c:v>Діти з порушення ОРА</c:v>
                </c:pt>
                <c:pt idx="3">
                  <c:v>Діти з інтелектуальними порушеннями</c:v>
                </c:pt>
                <c:pt idx="4">
                  <c:v>Діти з мовленнєвими порушеннями</c:v>
                </c:pt>
                <c:pt idx="5">
                  <c:v>Діти з порушенням зору</c:v>
                </c:pt>
                <c:pt idx="6">
                  <c:v>Діти з порушенням слуху</c:v>
                </c:pt>
                <c:pt idx="7">
                  <c:v>Діти з ЗПР</c:v>
                </c:pt>
                <c:pt idx="8">
                  <c:v>Складні порушення розвитку</c:v>
                </c:pt>
                <c:pt idx="9">
                  <c:v>Не виявлено ООП</c:v>
                </c:pt>
              </c:strCache>
            </c:strRef>
          </c:cat>
          <c:val>
            <c:numRef>
              <c:f>Лист1!$E$2:$E$11</c:f>
              <c:numCache>
                <c:formatCode>General</c:formatCode>
                <c:ptCount val="10"/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Столбец5</c:v>
                </c:pt>
              </c:strCache>
            </c:strRef>
          </c:tx>
          <c:cat>
            <c:strRef>
              <c:f>Лист1!$A$2:$A$11</c:f>
              <c:strCache>
                <c:ptCount val="10"/>
                <c:pt idx="1">
                  <c:v>Діти РАС</c:v>
                </c:pt>
                <c:pt idx="2">
                  <c:v>Діти з порушення ОРА</c:v>
                </c:pt>
                <c:pt idx="3">
                  <c:v>Діти з інтелектуальними порушеннями</c:v>
                </c:pt>
                <c:pt idx="4">
                  <c:v>Діти з мовленнєвими порушеннями</c:v>
                </c:pt>
                <c:pt idx="5">
                  <c:v>Діти з порушенням зору</c:v>
                </c:pt>
                <c:pt idx="6">
                  <c:v>Діти з порушенням слуху</c:v>
                </c:pt>
                <c:pt idx="7">
                  <c:v>Діти з ЗПР</c:v>
                </c:pt>
                <c:pt idx="8">
                  <c:v>Складні порушення розвитку</c:v>
                </c:pt>
                <c:pt idx="9">
                  <c:v>Не виявлено ООП</c:v>
                </c:pt>
              </c:strCache>
            </c:strRef>
          </c:cat>
          <c:val>
            <c:numRef>
              <c:f>Лист1!$F$2:$F$11</c:f>
              <c:numCache>
                <c:formatCode>General</c:formatCode>
                <c:ptCount val="10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62136889468757206"/>
          <c:y val="1.6864445617153661E-3"/>
          <c:w val="0.35454718663241008"/>
          <c:h val="0.9745807757471384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564904"/>
            <a:ext cx="8784976" cy="1728192"/>
          </a:xfrm>
        </p:spPr>
        <p:txBody>
          <a:bodyPr/>
          <a:lstStyle>
            <a:lvl1pPr>
              <a:defRPr b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hlinkClick r:id="rId2"/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  <p:sp>
        <p:nvSpPr>
          <p:cNvPr id="10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437447"/>
            <a:ext cx="5940152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0" y="1772816"/>
            <a:ext cx="9144000" cy="3960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248472" cy="4525963"/>
          </a:xfr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748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502048"/>
            <a:ext cx="4040188" cy="3951288"/>
          </a:xfrm>
        </p:spPr>
        <p:txBody>
          <a:bodyPr/>
          <a:lstStyle>
            <a:lvl1pPr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92514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502048"/>
            <a:ext cx="4041775" cy="3951288"/>
          </a:xfrm>
        </p:spPr>
        <p:txBody>
          <a:bodyPr/>
          <a:lstStyle>
            <a:lvl1pPr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2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37447"/>
            <a:ext cx="5940152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772816"/>
            <a:ext cx="9144000" cy="3960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irzpv.klasna.com/ru/site/zapitannya---vidpovidi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z0976-14#n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12776"/>
            <a:ext cx="8784976" cy="324036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 стан забезпечення права дітей з особливими </a:t>
            </a:r>
            <a:b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освітніми потребами віком від 2 до 18 років </a:t>
            </a:r>
            <a:b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здобуття освіти </a:t>
            </a:r>
            <a:b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шляхом проведення комплексної психолого-педагогічної </a:t>
            </a:r>
            <a:b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оцінки розвитку дитини, </a:t>
            </a:r>
            <a:b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надання психолого-педагогічної допомоги </a:t>
            </a:r>
            <a:b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 забезпечення системного кваліфікованого </a:t>
            </a:r>
            <a:b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супроводження спеціалістами </a:t>
            </a:r>
            <a:b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 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«Павлоградський </a:t>
            </a: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інклюзивно-ресурсний центр»</a:t>
            </a:r>
            <a:endParaRPr lang="uk-UA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2656"/>
            <a:ext cx="9144000" cy="54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Комплексна </a:t>
            </a:r>
            <a:r>
              <a:rPr lang="ru-RU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проводиться </a:t>
            </a:r>
            <a:r>
              <a:rPr lang="ru-RU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фахівцями</a:t>
            </a:r>
            <a:r>
              <a:rPr lang="ru-RU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інклюзивно-ресурсного</a:t>
            </a:r>
            <a:r>
              <a:rPr lang="ru-RU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центру </a:t>
            </a:r>
            <a:r>
              <a:rPr lang="ru-RU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індивідуально</a:t>
            </a:r>
            <a:r>
              <a:rPr lang="ru-RU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за такими </a:t>
            </a:r>
            <a:r>
              <a:rPr lang="ru-RU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напрямами</a:t>
            </a:r>
            <a:r>
              <a:rPr lang="ru-RU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фізичного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мовленнєвого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когнітивної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сфери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емоційно-вольової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сфери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освітньої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5940152" cy="792088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Оцінка мовленнєвого розвитку</a:t>
            </a:r>
            <a:endParaRPr lang="ru-RU" sz="2800" dirty="0"/>
          </a:p>
        </p:txBody>
      </p:sp>
      <p:pic>
        <p:nvPicPr>
          <p:cNvPr id="6" name="Рисунок 5" descr="лог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7664" y="692696"/>
            <a:ext cx="5901010" cy="59766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992888" cy="936104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Оцінка освітньої діяльності дитини.</a:t>
            </a:r>
            <a:endParaRPr lang="ru-RU" sz="3200" b="1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деф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2348880"/>
            <a:ext cx="4155064" cy="4155064"/>
          </a:xfrm>
          <a:prstGeom prst="rect">
            <a:avLst/>
          </a:prstGeom>
        </p:spPr>
      </p:pic>
      <p:pic>
        <p:nvPicPr>
          <p:cNvPr id="6" name="Рисунок 5" descr="деф 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980728"/>
            <a:ext cx="4437112" cy="4437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5\Downloads\Fotoram.io (1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764704"/>
            <a:ext cx="5760640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992888" cy="936104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Оцінка когнітивної сфери дитини.</a:t>
            </a:r>
            <a:endParaRPr lang="ru-RU" sz="3200" b="1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смтх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1680" y="980727"/>
            <a:ext cx="5472608" cy="564634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536" y="260648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Оцінка емоційно-вольової сфери дитини.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0"/>
            <a:ext cx="5940152" cy="90872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Оцінка фізичного розвитку дитини</a:t>
            </a:r>
          </a:p>
        </p:txBody>
      </p:sp>
      <p:pic>
        <p:nvPicPr>
          <p:cNvPr id="7" name="Рисунок 6" descr="реаб 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36712"/>
            <a:ext cx="4443096" cy="4443096"/>
          </a:xfrm>
          <a:prstGeom prst="rect">
            <a:avLst/>
          </a:prstGeom>
        </p:spPr>
      </p:pic>
      <p:pic>
        <p:nvPicPr>
          <p:cNvPr id="8" name="Рисунок 7" descr="реаб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2060848"/>
            <a:ext cx="4443096" cy="44430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99592" y="404664"/>
            <a:ext cx="7776864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2019 році комплексну оцінку в </a:t>
            </a:r>
            <a:r>
              <a:rPr kumimoji="0" lang="uk-UA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Павлоградському</a:t>
            </a:r>
            <a:r>
              <a:rPr kumimoji="0" lang="uk-UA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uk-UA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ІРЦ</a:t>
            </a:r>
            <a:r>
              <a:rPr kumimoji="0" lang="uk-UA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пройшло 210 дітей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</p:nvPr>
        </p:nvGraphicFramePr>
        <p:xfrm>
          <a:off x="683568" y="1844824"/>
          <a:ext cx="7920880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332656"/>
          <a:ext cx="8964488" cy="626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39604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err="1" smtClean="0">
                <a:solidFill>
                  <a:srgbClr val="002060"/>
                </a:solidFill>
              </a:rPr>
              <a:t>Діагностики</a:t>
            </a:r>
            <a:r>
              <a:rPr lang="ru-RU" sz="2000" b="1" dirty="0" smtClean="0">
                <a:solidFill>
                  <a:srgbClr val="002060"/>
                </a:solidFill>
              </a:rPr>
              <a:t>  </a:t>
            </a:r>
            <a:r>
              <a:rPr lang="ru-RU" sz="2000" b="1" dirty="0" err="1" smtClean="0">
                <a:solidFill>
                  <a:srgbClr val="002060"/>
                </a:solidFill>
              </a:rPr>
              <a:t>дітей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з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особливими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освітніми</a:t>
            </a:r>
            <a:r>
              <a:rPr lang="ru-RU" sz="2000" b="1" dirty="0" smtClean="0">
                <a:solidFill>
                  <a:srgbClr val="002060"/>
                </a:solidFill>
              </a:rPr>
              <a:t> потребами </a:t>
            </a:r>
            <a:r>
              <a:rPr lang="ru-RU" sz="2000" b="1" dirty="0" err="1" smtClean="0">
                <a:solidFill>
                  <a:srgbClr val="002060"/>
                </a:solidFill>
              </a:rPr>
              <a:t>здійснюється</a:t>
            </a:r>
            <a:r>
              <a:rPr lang="ru-RU" sz="2000" b="1" dirty="0" smtClean="0">
                <a:solidFill>
                  <a:srgbClr val="002060"/>
                </a:solidFill>
              </a:rPr>
              <a:t> за методиками  “</a:t>
            </a:r>
            <a:r>
              <a:rPr lang="en-US" sz="2000" b="1" dirty="0" smtClean="0">
                <a:solidFill>
                  <a:srgbClr val="002060"/>
                </a:solidFill>
              </a:rPr>
              <a:t>CASD” (</a:t>
            </a:r>
            <a:r>
              <a:rPr lang="ru-RU" sz="2000" b="1" dirty="0" err="1" smtClean="0">
                <a:solidFill>
                  <a:srgbClr val="002060"/>
                </a:solidFill>
              </a:rPr>
              <a:t>опитувальник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розладу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аутистичного</a:t>
            </a:r>
            <a:r>
              <a:rPr lang="ru-RU" sz="2000" b="1" dirty="0" smtClean="0">
                <a:solidFill>
                  <a:srgbClr val="002060"/>
                </a:solidFill>
              </a:rPr>
              <a:t> спектра), “</a:t>
            </a:r>
            <a:r>
              <a:rPr lang="en-US" sz="2000" b="1" dirty="0" smtClean="0">
                <a:solidFill>
                  <a:srgbClr val="002060"/>
                </a:solidFill>
              </a:rPr>
              <a:t>Conners-3” (</a:t>
            </a:r>
            <a:r>
              <a:rPr lang="ru-RU" sz="2000" b="1" dirty="0" err="1" smtClean="0">
                <a:solidFill>
                  <a:srgbClr val="002060"/>
                </a:solidFill>
              </a:rPr>
              <a:t>шкали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оцінювання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розладу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дефіциту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уваги</a:t>
            </a:r>
            <a:r>
              <a:rPr lang="ru-RU" sz="2000" b="1" dirty="0" smtClean="0">
                <a:solidFill>
                  <a:srgbClr val="002060"/>
                </a:solidFill>
              </a:rPr>
              <a:t> та </a:t>
            </a:r>
            <a:r>
              <a:rPr lang="ru-RU" sz="2000" b="1" dirty="0" err="1" smtClean="0">
                <a:solidFill>
                  <a:srgbClr val="002060"/>
                </a:solidFill>
              </a:rPr>
              <a:t>гіперактивності</a:t>
            </a:r>
            <a:r>
              <a:rPr lang="ru-RU" sz="2000" b="1" dirty="0" smtClean="0">
                <a:solidFill>
                  <a:srgbClr val="002060"/>
                </a:solidFill>
              </a:rPr>
              <a:t>), “</a:t>
            </a:r>
            <a:r>
              <a:rPr lang="en-US" sz="2000" b="1" dirty="0" smtClean="0">
                <a:solidFill>
                  <a:srgbClr val="002060"/>
                </a:solidFill>
              </a:rPr>
              <a:t>Leiter-3” (</a:t>
            </a:r>
            <a:r>
              <a:rPr lang="ru-RU" sz="2000" b="1" dirty="0" err="1" smtClean="0">
                <a:solidFill>
                  <a:srgbClr val="002060"/>
                </a:solidFill>
              </a:rPr>
              <a:t>міжнародна</a:t>
            </a:r>
            <a:r>
              <a:rPr lang="ru-RU" sz="2000" b="1" dirty="0" smtClean="0">
                <a:solidFill>
                  <a:srgbClr val="002060"/>
                </a:solidFill>
              </a:rPr>
              <a:t> шкала </a:t>
            </a:r>
            <a:r>
              <a:rPr lang="ru-RU" sz="2000" b="1" dirty="0" err="1" smtClean="0">
                <a:solidFill>
                  <a:srgbClr val="002060"/>
                </a:solidFill>
              </a:rPr>
              <a:t>продуктивності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Лейтера</a:t>
            </a:r>
            <a:r>
              <a:rPr lang="ru-RU" sz="2000" b="1" dirty="0" smtClean="0">
                <a:solidFill>
                  <a:srgbClr val="002060"/>
                </a:solidFill>
              </a:rPr>
              <a:t>), “</a:t>
            </a:r>
            <a:r>
              <a:rPr lang="en-US" sz="2000" b="1" dirty="0" smtClean="0">
                <a:solidFill>
                  <a:srgbClr val="002060"/>
                </a:solidFill>
              </a:rPr>
              <a:t>WISC-IV” (</a:t>
            </a:r>
            <a:r>
              <a:rPr lang="ru-RU" sz="2000" b="1" dirty="0" smtClean="0">
                <a:solidFill>
                  <a:srgbClr val="002060"/>
                </a:solidFill>
              </a:rPr>
              <a:t>шкала </a:t>
            </a:r>
            <a:r>
              <a:rPr lang="ru-RU" sz="2000" b="1" dirty="0" err="1" smtClean="0">
                <a:solidFill>
                  <a:srgbClr val="002060"/>
                </a:solidFill>
              </a:rPr>
              <a:t>інтелекту</a:t>
            </a:r>
            <a:r>
              <a:rPr lang="ru-RU" sz="2000" b="1" dirty="0" smtClean="0">
                <a:solidFill>
                  <a:srgbClr val="002060"/>
                </a:solidFill>
              </a:rPr>
              <a:t> Векслера для </a:t>
            </a:r>
            <a:r>
              <a:rPr lang="ru-RU" sz="2000" b="1" dirty="0" err="1" smtClean="0">
                <a:solidFill>
                  <a:srgbClr val="002060"/>
                </a:solidFill>
              </a:rPr>
              <a:t>дітей</a:t>
            </a:r>
            <a:r>
              <a:rPr lang="ru-RU" sz="2000" b="1" dirty="0" smtClean="0">
                <a:solidFill>
                  <a:srgbClr val="002060"/>
                </a:solidFill>
              </a:rPr>
              <a:t>) та “РЕР-3” (</a:t>
            </a:r>
            <a:r>
              <a:rPr lang="ru-RU" sz="2000" b="1" dirty="0" err="1" smtClean="0">
                <a:solidFill>
                  <a:srgbClr val="002060"/>
                </a:solidFill>
              </a:rPr>
              <a:t>індивідуалізоване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психоосвітнє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оцінювання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дітей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з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розладами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аутистичного</a:t>
            </a:r>
            <a:r>
              <a:rPr lang="ru-RU" sz="2000" b="1" dirty="0" smtClean="0">
                <a:solidFill>
                  <a:srgbClr val="002060"/>
                </a:solidFill>
              </a:rPr>
              <a:t> спектра).</a:t>
            </a:r>
          </a:p>
          <a:p>
            <a:pPr>
              <a:buNone/>
            </a:pP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f137d5d1a84d0b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4581128"/>
            <a:ext cx="3845936" cy="1982580"/>
          </a:xfrm>
          <a:prstGeom prst="rect">
            <a:avLst/>
          </a:prstGeom>
        </p:spPr>
      </p:pic>
      <p:pic>
        <p:nvPicPr>
          <p:cNvPr id="5" name="Рисунок 4" descr="9a80c1b429b902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276872"/>
            <a:ext cx="3775277" cy="2114155"/>
          </a:xfrm>
          <a:prstGeom prst="rect">
            <a:avLst/>
          </a:prstGeom>
        </p:spPr>
      </p:pic>
      <p:pic>
        <p:nvPicPr>
          <p:cNvPr id="6" name="Рисунок 5" descr="6d51ddae544bea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1988840"/>
            <a:ext cx="3845936" cy="2563316"/>
          </a:xfrm>
          <a:prstGeom prst="rect">
            <a:avLst/>
          </a:prstGeom>
        </p:spPr>
      </p:pic>
      <p:pic>
        <p:nvPicPr>
          <p:cNvPr id="7" name="Рисунок 6" descr="8c70cc7bf00cf0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7" y="4697760"/>
            <a:ext cx="1440160" cy="2160240"/>
          </a:xfrm>
          <a:prstGeom prst="rect">
            <a:avLst/>
          </a:prstGeom>
        </p:spPr>
      </p:pic>
      <p:pic>
        <p:nvPicPr>
          <p:cNvPr id="8" name="Рисунок 7" descr="f0436a5722a59b3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43808" y="4653136"/>
            <a:ext cx="1469909" cy="22048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100811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altLang="uk-UA" sz="1600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Відбуваються зустріч фахівців </a:t>
            </a:r>
            <a:r>
              <a:rPr lang="uk-UA" altLang="uk-UA" sz="1600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ІРЦ</a:t>
            </a:r>
            <a:r>
              <a:rPr lang="uk-UA" altLang="uk-UA" sz="1600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зі спеціалістами</a:t>
            </a:r>
            <a:br>
              <a:rPr lang="uk-UA" altLang="uk-UA" sz="1600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altLang="uk-UA" sz="1600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закладів дошкільної та загальної середньої  освіти з метою </a:t>
            </a:r>
            <a:r>
              <a:rPr lang="ru-RU" sz="1600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1600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консультацій</a:t>
            </a:r>
            <a:r>
              <a:rPr lang="ru-RU" sz="1600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та  </a:t>
            </a:r>
            <a:r>
              <a:rPr lang="ru-RU" sz="1600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методичної</a:t>
            </a:r>
            <a:r>
              <a:rPr lang="ru-RU" sz="1600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допомоги</a:t>
            </a:r>
            <a:r>
              <a:rPr lang="ru-RU" sz="1600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1600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600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інклюзивного</a:t>
            </a:r>
            <a:r>
              <a:rPr lang="ru-RU" sz="1600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1600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solidFill>
                <a:srgbClr val="04374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для вчит 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20888"/>
            <a:ext cx="2617551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для вит 7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800" y="4077072"/>
            <a:ext cx="3323861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для вчит 1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2708920"/>
            <a:ext cx="243027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вчит 3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1412776"/>
            <a:ext cx="3168352" cy="2368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4294967295"/>
          </p:nvPr>
        </p:nvSpPr>
        <p:spPr>
          <a:xfrm>
            <a:off x="0" y="188640"/>
            <a:ext cx="9144000" cy="7920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</a:t>
            </a: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Павлоградський</a:t>
            </a: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ІРЦ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Fotoram.io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63688" y="836712"/>
            <a:ext cx="5832648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0a544afeae17d5922386b39c79145b91-V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548680"/>
            <a:ext cx="4103376" cy="2308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-6d1d225d7c25527d1b1d408acb24c701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356992"/>
            <a:ext cx="3707904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3" descr="вчит 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332656"/>
            <a:ext cx="2476512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05df1651ca6b2f882b6b35648eaee66a-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3789040"/>
            <a:ext cx="3707904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6d1d225d7c25527d1b1d408acb24c701-V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1704" y="3356992"/>
            <a:ext cx="3707904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3" descr="вчит 5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288" y="332656"/>
            <a:ext cx="2476512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-05df1651ca6b2f882b6b35648eaee66a-V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24" y="3789040"/>
            <a:ext cx="3707904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560840" cy="76470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консультативно-психологічної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допомоги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батькам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особливими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освітніми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потребами у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формуванні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позитивної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мотивації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таких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дітей</a:t>
            </a:r>
            <a:endParaRPr lang="ru-RU" sz="3600" b="1" dirty="0" smtClean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батьк 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4157700"/>
            <a:ext cx="3600400" cy="27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батьк 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268760"/>
            <a:ext cx="3816424" cy="2862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батьк 4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1196752"/>
            <a:ext cx="3888432" cy="2916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для батьк 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27984" y="0"/>
            <a:ext cx="4128459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-5f842fe84f31d150b3c296364defb297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3113584"/>
            <a:ext cx="2808312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fc724548f306265fd87ecb8a98e48c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284651"/>
            <a:ext cx="2736304" cy="3648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8955b4d73aa6875f160b2c38d0a50203-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3555" y="3933056"/>
            <a:ext cx="3648405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5940152" cy="648072"/>
          </a:xfrm>
        </p:spPr>
        <p:txBody>
          <a:bodyPr>
            <a:normAutofit fontScale="90000"/>
          </a:bodyPr>
          <a:lstStyle/>
          <a:p>
            <a:r>
              <a:rPr lang="uk-UA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базі  </a:t>
            </a:r>
            <a:r>
              <a:rPr lang="uk-UA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Павлоградського</a:t>
            </a:r>
            <a:r>
              <a:rPr lang="uk-UA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ІРЦ</a:t>
            </a:r>
            <a:r>
              <a:rPr lang="uk-UA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проводяться свята та тематичні заходи для дітей з ООП</a:t>
            </a:r>
            <a:endParaRPr lang="ru-RU" sz="2000" dirty="0"/>
          </a:p>
        </p:txBody>
      </p:sp>
      <p:pic>
        <p:nvPicPr>
          <p:cNvPr id="7" name="Рисунок 6" descr="44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36712"/>
            <a:ext cx="3491880" cy="3491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11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15608" y="908720"/>
            <a:ext cx="3528392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44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3689648"/>
            <a:ext cx="3168352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 (2)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75856" y="188640"/>
            <a:ext cx="5588804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IMG-6cb8cea8c4dfb1c8d8f981ecad7afd84-V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996952"/>
            <a:ext cx="4211960" cy="3158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-5e35506a09910ae6fa0bf33dd4bc5d6e-V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3356992"/>
            <a:ext cx="4091946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5940152" cy="687297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Майстер-класи</a:t>
            </a:r>
            <a:endParaRPr lang="ru-RU" dirty="0"/>
          </a:p>
        </p:txBody>
      </p:sp>
      <p:pic>
        <p:nvPicPr>
          <p:cNvPr id="4" name="Рисунок 3" descr="4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58920"/>
            <a:ext cx="4299080" cy="4299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 (1).jpg"/>
          <p:cNvPicPr>
            <a:picLocks noChangeAspect="1"/>
          </p:cNvPicPr>
          <p:nvPr/>
        </p:nvPicPr>
        <p:blipFill>
          <a:blip r:embed="rId3" cstate="print"/>
          <a:srcRect t="48950"/>
          <a:stretch>
            <a:fillRect/>
          </a:stretch>
        </p:blipFill>
        <p:spPr>
          <a:xfrm>
            <a:off x="3779912" y="980728"/>
            <a:ext cx="5085184" cy="2595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460432" cy="1150897"/>
          </a:xfrm>
        </p:spPr>
        <p:txBody>
          <a:bodyPr>
            <a:normAutofit fontScale="90000"/>
          </a:bodyPr>
          <a:lstStyle/>
          <a:p>
            <a:r>
              <a:rPr lang="uk-UA" altLang="uk-UA" sz="1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 березня, у світі відзначають Міжнародний день людини із синдромом </a:t>
            </a:r>
            <a:r>
              <a:rPr lang="uk-UA" altLang="uk-UA" sz="1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Дауна</a:t>
            </a:r>
            <a:r>
              <a:rPr lang="uk-UA" altLang="uk-UA" sz="1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uk-UA" altLang="uk-UA" sz="1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1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світі виник </a:t>
            </a:r>
            <a:r>
              <a:rPr lang="uk-UA" altLang="uk-UA" sz="1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флешмоб</a:t>
            </a:r>
            <a:r>
              <a:rPr lang="uk-UA" altLang="uk-UA" sz="1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uk-UA" sz="1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LOTS OF SOCKS”, </a:t>
            </a:r>
            <a:r>
              <a:rPr lang="uk-UA" altLang="uk-UA" sz="1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якого всі охочі надягають різні чи просто кольорові шкарпетки. Таким чином, ми, спеціалісти </a:t>
            </a:r>
            <a:r>
              <a:rPr lang="uk-UA" altLang="uk-UA" sz="1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ІРЦ</a:t>
            </a:r>
            <a:r>
              <a:rPr lang="uk-UA" altLang="uk-UA" sz="1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демонструємо солідарність з людьми, що мають синдром </a:t>
            </a:r>
            <a:r>
              <a:rPr lang="uk-UA" altLang="uk-UA" sz="1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Дауна</a:t>
            </a:r>
            <a:r>
              <a:rPr lang="uk-UA" altLang="uk-UA" sz="1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b="1" dirty="0">
              <a:solidFill>
                <a:srgbClr val="002060"/>
              </a:solidFill>
              <a:effectLst/>
            </a:endParaRPr>
          </a:p>
        </p:txBody>
      </p:sp>
      <p:pic>
        <p:nvPicPr>
          <p:cNvPr id="4" name="Рисунок 3" descr="IMG_20191122_125715_Burst0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857" y="1481116"/>
            <a:ext cx="3528392" cy="2646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191122_125838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556792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191122_125808_Burst01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4157700"/>
            <a:ext cx="3600400" cy="27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37447"/>
            <a:ext cx="8532440" cy="1150897"/>
          </a:xfrm>
        </p:spPr>
        <p:txBody>
          <a:bodyPr>
            <a:normAutofit fontScale="90000"/>
          </a:bodyPr>
          <a:lstStyle/>
          <a:p>
            <a:r>
              <a:rPr lang="uk-UA" altLang="uk-UA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Щорічно, 2 квітня, світова спільнота відзначає Міжнародний день інформування про аутизм. Наш </a:t>
            </a:r>
            <a:r>
              <a:rPr lang="uk-UA" altLang="uk-UA" sz="20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інклюзивно</a:t>
            </a:r>
            <a:r>
              <a:rPr lang="uk-UA" altLang="uk-UA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– ресурсний центр активно долучається до цієї події. В установі відбувся </a:t>
            </a:r>
            <a:r>
              <a:rPr lang="uk-UA" altLang="uk-UA" sz="20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флешмоб</a:t>
            </a:r>
            <a:r>
              <a:rPr lang="uk-UA" altLang="uk-UA" sz="20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«Ми в блакитному». </a:t>
            </a:r>
            <a:endParaRPr lang="ru-RU" sz="2000" b="1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ф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720" y="1988840"/>
            <a:ext cx="5076056" cy="3554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5940152" cy="1150897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04374A"/>
                </a:solidFill>
                <a:effectLst/>
                <a:latin typeface="Times New Roman" pitchFamily="18" charset="0"/>
                <a:cs typeface="Times New Roman" pitchFamily="18" charset="0"/>
              </a:rPr>
              <a:t>Детальнішу інформацію про роботу </a:t>
            </a:r>
            <a:r>
              <a:rPr lang="uk-UA" sz="3200" b="1" dirty="0" err="1" smtClean="0">
                <a:solidFill>
                  <a:srgbClr val="04374A"/>
                </a:solidFill>
                <a:effectLst/>
                <a:latin typeface="Times New Roman" pitchFamily="18" charset="0"/>
                <a:cs typeface="Times New Roman" pitchFamily="18" charset="0"/>
              </a:rPr>
              <a:t>Павлоградського</a:t>
            </a:r>
            <a:r>
              <a:rPr lang="uk-UA" sz="3200" b="1" dirty="0" smtClean="0">
                <a:solidFill>
                  <a:srgbClr val="04374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err="1" smtClean="0">
                <a:solidFill>
                  <a:srgbClr val="04374A"/>
                </a:solidFill>
                <a:effectLst/>
                <a:latin typeface="Times New Roman" pitchFamily="18" charset="0"/>
                <a:cs typeface="Times New Roman" pitchFamily="18" charset="0"/>
              </a:rPr>
              <a:t>ІРЦ</a:t>
            </a:r>
            <a:r>
              <a:rPr lang="uk-UA" sz="3200" b="1" dirty="0" smtClean="0">
                <a:solidFill>
                  <a:srgbClr val="04374A"/>
                </a:solidFill>
                <a:effectLst/>
                <a:latin typeface="Times New Roman" pitchFamily="18" charset="0"/>
                <a:cs typeface="Times New Roman" pitchFamily="18" charset="0"/>
              </a:rPr>
              <a:t> можна отримати </a:t>
            </a:r>
            <a:endParaRPr lang="ru-RU" sz="3200" b="1" dirty="0">
              <a:solidFill>
                <a:srgbClr val="04374A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1440160"/>
          </a:xfrm>
        </p:spPr>
        <p:txBody>
          <a:bodyPr/>
          <a:lstStyle/>
          <a:p>
            <a:r>
              <a:rPr lang="uk-UA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за телефоном - </a:t>
            </a:r>
            <a:r>
              <a:rPr lang="uk-UA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0990107915</a:t>
            </a:r>
          </a:p>
          <a:p>
            <a:r>
              <a:rPr lang="uk-UA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на нашому сайті -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http://irzpv.klasna.com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3068960"/>
            <a:ext cx="9144000" cy="33123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4374A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Також на сайті </a:t>
            </a:r>
            <a:r>
              <a:rPr kumimoji="0" lang="uk-UA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4374A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ІРЦ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4374A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батьки мають можливість здійснити</a:t>
            </a:r>
            <a:r>
              <a:rPr kumimoji="0" lang="uk-UA" sz="2400" b="1" i="0" u="none" strike="noStrike" kern="1200" cap="none" spc="0" normalizeH="0" noProof="0" dirty="0" smtClean="0">
                <a:ln>
                  <a:noFill/>
                </a:ln>
                <a:solidFill>
                  <a:srgbClr val="04374A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он-лайн реєстрацію для проходження комплексної оцінки дитини.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3200" b="1" dirty="0" smtClean="0">
              <a:solidFill>
                <a:srgbClr val="04374A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>
              <a:spcBef>
                <a:spcPct val="0"/>
              </a:spcBef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Всі бажаючі мають змогу отримати відповіді на запитання які їх цікавлять на нашій платформі  </a:t>
            </a:r>
            <a:r>
              <a:rPr lang="uk-UA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“Запитання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- </a:t>
            </a:r>
            <a:r>
              <a:rPr lang="uk-UA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відповіді”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(</a:t>
            </a:r>
            <a:r>
              <a:rPr lang="en-US" sz="2400" dirty="0" smtClean="0">
                <a:hlinkClick r:id="rId2"/>
              </a:rPr>
              <a:t>http://irzpv.klasna.com/ru/site/zapitannya---vidpovidi.html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endParaRPr kumimoji="0" lang="uk-UA" sz="2400" b="1" i="0" u="none" strike="noStrike" kern="1200" cap="none" spc="0" normalizeH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4374A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otoram.io (3)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0"/>
            <a:ext cx="6696744" cy="6696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otoram.io (1)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60648"/>
            <a:ext cx="4437112" cy="4437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Fotoram.io (4)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2872" y="2276872"/>
            <a:ext cx="4581128" cy="4581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892480" cy="6669360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en-US" sz="3800" b="1" dirty="0" smtClean="0">
              <a:solidFill>
                <a:srgbClr val="04374A"/>
              </a:solidFill>
            </a:endParaRPr>
          </a:p>
          <a:p>
            <a:pPr algn="ctr">
              <a:buNone/>
            </a:pPr>
            <a:endParaRPr lang="en-US" sz="5600" b="1" dirty="0" smtClean="0">
              <a:solidFill>
                <a:srgbClr val="04374A"/>
              </a:solidFill>
            </a:endParaRPr>
          </a:p>
          <a:p>
            <a:pPr algn="ctr">
              <a:buNone/>
            </a:pPr>
            <a:r>
              <a:rPr lang="ru-RU" sz="5600" b="1" dirty="0" err="1" smtClean="0">
                <a:solidFill>
                  <a:srgbClr val="04374A"/>
                </a:solidFill>
              </a:rPr>
              <a:t>Основні</a:t>
            </a:r>
            <a:r>
              <a:rPr lang="ru-RU" sz="5600" b="1" dirty="0" smtClean="0">
                <a:solidFill>
                  <a:srgbClr val="04374A"/>
                </a:solidFill>
              </a:rPr>
              <a:t> </a:t>
            </a:r>
            <a:r>
              <a:rPr lang="ru-RU" sz="5600" b="1" dirty="0" err="1" smtClean="0">
                <a:solidFill>
                  <a:srgbClr val="04374A"/>
                </a:solidFill>
              </a:rPr>
              <a:t>завдання</a:t>
            </a:r>
            <a:r>
              <a:rPr lang="ru-RU" sz="5600" b="1" dirty="0" smtClean="0">
                <a:solidFill>
                  <a:srgbClr val="04374A"/>
                </a:solidFill>
              </a:rPr>
              <a:t> </a:t>
            </a:r>
            <a:r>
              <a:rPr lang="ru-RU" sz="5600" b="1" dirty="0" err="1" smtClean="0">
                <a:solidFill>
                  <a:srgbClr val="04374A"/>
                </a:solidFill>
              </a:rPr>
              <a:t>інклюзивно-ресурсного</a:t>
            </a:r>
            <a:r>
              <a:rPr lang="ru-RU" sz="5600" b="1" dirty="0" smtClean="0">
                <a:solidFill>
                  <a:srgbClr val="04374A"/>
                </a:solidFill>
              </a:rPr>
              <a:t> центру:</a:t>
            </a:r>
          </a:p>
          <a:p>
            <a:pPr>
              <a:buNone/>
            </a:pPr>
            <a:r>
              <a:rPr lang="ru-RU" sz="5600" b="1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5600" b="1" dirty="0" smtClean="0">
                <a:solidFill>
                  <a:srgbClr val="002060"/>
                </a:solidFill>
              </a:rPr>
              <a:t>1) </a:t>
            </a:r>
            <a:r>
              <a:rPr lang="ru-RU" sz="5600" b="1" dirty="0" err="1" smtClean="0">
                <a:solidFill>
                  <a:srgbClr val="002060"/>
                </a:solidFill>
              </a:rPr>
              <a:t>проведення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комплексної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оцінки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</a:t>
            </a:r>
            <a:r>
              <a:rPr lang="ru-RU" sz="5600" b="1" dirty="0" smtClean="0">
                <a:solidFill>
                  <a:srgbClr val="002060"/>
                </a:solidFill>
              </a:rPr>
              <a:t> метою </a:t>
            </a:r>
            <a:r>
              <a:rPr lang="ru-RU" sz="5600" b="1" dirty="0" err="1" smtClean="0">
                <a:solidFill>
                  <a:srgbClr val="002060"/>
                </a:solidFill>
              </a:rPr>
              <a:t>визначення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особливих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освітніх</a:t>
            </a:r>
            <a:r>
              <a:rPr lang="ru-RU" sz="5600" b="1" dirty="0" smtClean="0">
                <a:solidFill>
                  <a:srgbClr val="002060"/>
                </a:solidFill>
              </a:rPr>
              <a:t> потреб </a:t>
            </a:r>
            <a:r>
              <a:rPr lang="ru-RU" sz="5600" b="1" dirty="0" err="1" smtClean="0">
                <a:solidFill>
                  <a:srgbClr val="002060"/>
                </a:solidFill>
              </a:rPr>
              <a:t>дитини</a:t>
            </a:r>
            <a:r>
              <a:rPr lang="ru-RU" sz="5600" b="1" dirty="0" smtClean="0">
                <a:solidFill>
                  <a:srgbClr val="002060"/>
                </a:solidFill>
              </a:rPr>
              <a:t>, в тому </a:t>
            </a:r>
            <a:r>
              <a:rPr lang="ru-RU" sz="5600" b="1" dirty="0" err="1" smtClean="0">
                <a:solidFill>
                  <a:srgbClr val="002060"/>
                </a:solidFill>
              </a:rPr>
              <a:t>числі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коефіцієнта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її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інтелекту</a:t>
            </a:r>
            <a:r>
              <a:rPr lang="ru-RU" sz="5600" b="1" dirty="0" smtClean="0">
                <a:solidFill>
                  <a:srgbClr val="002060"/>
                </a:solidFill>
              </a:rPr>
              <a:t>, </a:t>
            </a:r>
            <a:r>
              <a:rPr lang="ru-RU" sz="5600" b="1" dirty="0" err="1" smtClean="0">
                <a:solidFill>
                  <a:srgbClr val="002060"/>
                </a:solidFill>
              </a:rPr>
              <a:t>розроблення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рекомендацій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щодо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програми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навчання</a:t>
            </a:r>
            <a:r>
              <a:rPr lang="ru-RU" sz="5600" b="1" dirty="0" smtClean="0">
                <a:solidFill>
                  <a:srgbClr val="002060"/>
                </a:solidFill>
              </a:rPr>
              <a:t>, </a:t>
            </a:r>
            <a:r>
              <a:rPr lang="ru-RU" sz="5600" b="1" dirty="0" err="1" smtClean="0">
                <a:solidFill>
                  <a:srgbClr val="002060"/>
                </a:solidFill>
              </a:rPr>
              <a:t>особливостей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організації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психолого-педагогічної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допомоги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відповідно</a:t>
            </a:r>
            <a:r>
              <a:rPr lang="ru-RU" sz="5600" b="1" dirty="0" smtClean="0">
                <a:solidFill>
                  <a:srgbClr val="002060"/>
                </a:solidFill>
              </a:rPr>
              <a:t> до </a:t>
            </a:r>
            <a:r>
              <a:rPr lang="ru-RU" sz="5600" b="1" dirty="0" err="1" smtClean="0">
                <a:solidFill>
                  <a:srgbClr val="002060"/>
                </a:solidFill>
              </a:rPr>
              <a:t>потенційних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можливостей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психофізичного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розвитку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дитини</a:t>
            </a:r>
            <a:r>
              <a:rPr lang="ru-RU" sz="5600" b="1" dirty="0" smtClean="0">
                <a:solidFill>
                  <a:srgbClr val="002060"/>
                </a:solidFill>
              </a:rPr>
              <a:t>;</a:t>
            </a:r>
          </a:p>
          <a:p>
            <a:pPr>
              <a:buNone/>
            </a:pPr>
            <a:r>
              <a:rPr lang="ru-RU" sz="5600" b="1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5600" b="1" dirty="0" smtClean="0">
                <a:solidFill>
                  <a:srgbClr val="002060"/>
                </a:solidFill>
              </a:rPr>
              <a:t>2) </a:t>
            </a:r>
            <a:r>
              <a:rPr lang="ru-RU" sz="5600" b="1" dirty="0" err="1" smtClean="0">
                <a:solidFill>
                  <a:srgbClr val="002060"/>
                </a:solidFill>
              </a:rPr>
              <a:t>надання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психолого-педагогічної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допомоги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дітям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особливими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освітніми</a:t>
            </a:r>
            <a:r>
              <a:rPr lang="ru-RU" sz="5600" b="1" dirty="0" smtClean="0">
                <a:solidFill>
                  <a:srgbClr val="002060"/>
                </a:solidFill>
              </a:rPr>
              <a:t> потребами, </a:t>
            </a:r>
            <a:r>
              <a:rPr lang="ru-RU" sz="5600" b="1" dirty="0" err="1" smtClean="0">
                <a:solidFill>
                  <a:srgbClr val="002060"/>
                </a:solidFill>
              </a:rPr>
              <a:t>які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навчаються</a:t>
            </a:r>
            <a:r>
              <a:rPr lang="ru-RU" sz="5600" b="1" dirty="0" smtClean="0">
                <a:solidFill>
                  <a:srgbClr val="002060"/>
                </a:solidFill>
              </a:rPr>
              <a:t> у </a:t>
            </a:r>
            <a:r>
              <a:rPr lang="ru-RU" sz="5600" b="1" dirty="0" err="1" smtClean="0">
                <a:solidFill>
                  <a:srgbClr val="002060"/>
                </a:solidFill>
              </a:rPr>
              <a:t>дошкільних</a:t>
            </a:r>
            <a:r>
              <a:rPr lang="ru-RU" sz="5600" b="1" dirty="0" smtClean="0">
                <a:solidFill>
                  <a:srgbClr val="002060"/>
                </a:solidFill>
              </a:rPr>
              <a:t> та </a:t>
            </a:r>
            <a:r>
              <a:rPr lang="ru-RU" sz="5600" b="1" dirty="0" err="1" smtClean="0">
                <a:solidFill>
                  <a:srgbClr val="002060"/>
                </a:solidFill>
              </a:rPr>
              <a:t>загальноосвітніх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навчальних</a:t>
            </a:r>
            <a:r>
              <a:rPr lang="ru-RU" sz="5600" b="1" dirty="0" smtClean="0">
                <a:solidFill>
                  <a:srgbClr val="002060"/>
                </a:solidFill>
              </a:rPr>
              <a:t> закладах (не </a:t>
            </a:r>
            <a:r>
              <a:rPr lang="ru-RU" sz="5600" b="1" dirty="0" err="1" smtClean="0">
                <a:solidFill>
                  <a:srgbClr val="002060"/>
                </a:solidFill>
              </a:rPr>
              <a:t>відвідують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навчальні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заклади</a:t>
            </a:r>
            <a:r>
              <a:rPr lang="ru-RU" sz="5600" b="1" dirty="0" smtClean="0">
                <a:solidFill>
                  <a:srgbClr val="002060"/>
                </a:solidFill>
              </a:rPr>
              <a:t>), </a:t>
            </a:r>
            <a:r>
              <a:rPr lang="ru-RU" sz="5600" b="1" dirty="0" err="1" smtClean="0">
                <a:solidFill>
                  <a:srgbClr val="002060"/>
                </a:solidFill>
              </a:rPr>
              <a:t>здобувають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повну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загальну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середню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освіту</a:t>
            </a:r>
            <a:r>
              <a:rPr lang="ru-RU" sz="5600" b="1" dirty="0" smtClean="0">
                <a:solidFill>
                  <a:srgbClr val="002060"/>
                </a:solidFill>
              </a:rPr>
              <a:t> у </a:t>
            </a:r>
            <a:r>
              <a:rPr lang="ru-RU" sz="5600" b="1" dirty="0" err="1" smtClean="0">
                <a:solidFill>
                  <a:srgbClr val="002060"/>
                </a:solidFill>
              </a:rPr>
              <a:t>професійно-технічних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навчальних</a:t>
            </a:r>
            <a:r>
              <a:rPr lang="ru-RU" sz="5600" b="1" dirty="0" smtClean="0">
                <a:solidFill>
                  <a:srgbClr val="002060"/>
                </a:solidFill>
              </a:rPr>
              <a:t> закладах та не </a:t>
            </a:r>
            <a:r>
              <a:rPr lang="ru-RU" sz="5600" b="1" dirty="0" err="1" smtClean="0">
                <a:solidFill>
                  <a:srgbClr val="002060"/>
                </a:solidFill>
              </a:rPr>
              <a:t>отримують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відповідної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допомоги</a:t>
            </a:r>
            <a:r>
              <a:rPr lang="ru-RU" sz="5600" b="1" dirty="0" smtClean="0">
                <a:solidFill>
                  <a:srgbClr val="002060"/>
                </a:solidFill>
              </a:rPr>
              <a:t>;</a:t>
            </a:r>
          </a:p>
          <a:p>
            <a:pPr>
              <a:buNone/>
            </a:pPr>
            <a:r>
              <a:rPr lang="ru-RU" sz="5600" b="1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5600" b="1" dirty="0" smtClean="0">
                <a:solidFill>
                  <a:srgbClr val="002060"/>
                </a:solidFill>
              </a:rPr>
              <a:t>3) </a:t>
            </a:r>
            <a:r>
              <a:rPr lang="ru-RU" sz="5600" b="1" dirty="0" err="1" smtClean="0">
                <a:solidFill>
                  <a:srgbClr val="002060"/>
                </a:solidFill>
              </a:rPr>
              <a:t>ведення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реєстру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дітей</a:t>
            </a:r>
            <a:r>
              <a:rPr lang="ru-RU" sz="5600" b="1" dirty="0" smtClean="0">
                <a:solidFill>
                  <a:srgbClr val="002060"/>
                </a:solidFill>
              </a:rPr>
              <a:t>, </a:t>
            </a:r>
            <a:r>
              <a:rPr lang="ru-RU" sz="5600" b="1" dirty="0" err="1" smtClean="0">
                <a:solidFill>
                  <a:srgbClr val="002060"/>
                </a:solidFill>
              </a:rPr>
              <a:t>які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пройшли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комплексну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оцінку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і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перебувають</a:t>
            </a:r>
            <a:r>
              <a:rPr lang="ru-RU" sz="5600" b="1" dirty="0" smtClean="0">
                <a:solidFill>
                  <a:srgbClr val="002060"/>
                </a:solidFill>
              </a:rPr>
              <a:t> на </a:t>
            </a:r>
            <a:r>
              <a:rPr lang="ru-RU" sz="5600" b="1" dirty="0" err="1" smtClean="0">
                <a:solidFill>
                  <a:srgbClr val="002060"/>
                </a:solidFill>
              </a:rPr>
              <a:t>обліку</a:t>
            </a:r>
            <a:r>
              <a:rPr lang="ru-RU" sz="5600" b="1" dirty="0" smtClean="0">
                <a:solidFill>
                  <a:srgbClr val="002060"/>
                </a:solidFill>
              </a:rPr>
              <a:t> в </a:t>
            </a:r>
            <a:r>
              <a:rPr lang="ru-RU" sz="5600" b="1" dirty="0" err="1" smtClean="0">
                <a:solidFill>
                  <a:srgbClr val="002060"/>
                </a:solidFill>
              </a:rPr>
              <a:t>центрі</a:t>
            </a:r>
            <a:r>
              <a:rPr lang="ru-RU" sz="5600" b="1" dirty="0" smtClean="0">
                <a:solidFill>
                  <a:srgbClr val="002060"/>
                </a:solidFill>
              </a:rPr>
              <a:t>, за </a:t>
            </a:r>
            <a:r>
              <a:rPr lang="ru-RU" sz="5600" b="1" dirty="0" err="1" smtClean="0">
                <a:solidFill>
                  <a:srgbClr val="002060"/>
                </a:solidFill>
              </a:rPr>
              <a:t>згодою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батьків</a:t>
            </a:r>
            <a:r>
              <a:rPr lang="ru-RU" sz="5600" b="1" dirty="0" smtClean="0">
                <a:solidFill>
                  <a:srgbClr val="002060"/>
                </a:solidFill>
              </a:rPr>
              <a:t> (одного </a:t>
            </a:r>
            <a:r>
              <a:rPr lang="ru-RU" sz="5600" b="1" dirty="0" err="1" smtClean="0">
                <a:solidFill>
                  <a:srgbClr val="002060"/>
                </a:solidFill>
              </a:rPr>
              <a:t>з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батьків</a:t>
            </a:r>
            <a:r>
              <a:rPr lang="ru-RU" sz="5600" b="1" dirty="0" smtClean="0">
                <a:solidFill>
                  <a:srgbClr val="002060"/>
                </a:solidFill>
              </a:rPr>
              <a:t>) </a:t>
            </a:r>
            <a:r>
              <a:rPr lang="ru-RU" sz="5600" b="1" dirty="0" err="1" smtClean="0">
                <a:solidFill>
                  <a:srgbClr val="002060"/>
                </a:solidFill>
              </a:rPr>
              <a:t>або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законних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представників</a:t>
            </a:r>
            <a:r>
              <a:rPr lang="ru-RU" sz="5600" b="1" dirty="0" smtClean="0">
                <a:solidFill>
                  <a:srgbClr val="002060"/>
                </a:solidFill>
              </a:rPr>
              <a:t> на </a:t>
            </a:r>
            <a:r>
              <a:rPr lang="ru-RU" sz="5600" b="1" dirty="0" err="1" smtClean="0">
                <a:solidFill>
                  <a:srgbClr val="002060"/>
                </a:solidFill>
              </a:rPr>
              <a:t>обробку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персональних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даних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неповнолітньої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дитини</a:t>
            </a:r>
            <a:r>
              <a:rPr lang="ru-RU" sz="5600" b="1" dirty="0" smtClean="0">
                <a:solidFill>
                  <a:srgbClr val="002060"/>
                </a:solidFill>
              </a:rPr>
              <a:t>;</a:t>
            </a:r>
          </a:p>
          <a:p>
            <a:pPr>
              <a:buNone/>
            </a:pPr>
            <a:r>
              <a:rPr lang="ru-RU" sz="5600" b="1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5600" b="1" dirty="0" smtClean="0">
                <a:solidFill>
                  <a:srgbClr val="002060"/>
                </a:solidFill>
              </a:rPr>
              <a:t>4) </a:t>
            </a:r>
            <a:r>
              <a:rPr lang="ru-RU" sz="5600" b="1" dirty="0" err="1" smtClean="0">
                <a:solidFill>
                  <a:srgbClr val="002060"/>
                </a:solidFill>
              </a:rPr>
              <a:t>ведення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реєстру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навчальних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закладів</a:t>
            </a:r>
            <a:r>
              <a:rPr lang="ru-RU" sz="5600" b="1" dirty="0" smtClean="0">
                <a:solidFill>
                  <a:srgbClr val="002060"/>
                </a:solidFill>
              </a:rPr>
              <a:t>, </a:t>
            </a:r>
            <a:r>
              <a:rPr lang="ru-RU" sz="5600" b="1" dirty="0" err="1" smtClean="0">
                <a:solidFill>
                  <a:srgbClr val="002060"/>
                </a:solidFill>
              </a:rPr>
              <a:t>реабілітаційних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установ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системи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охорони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здоров’я</a:t>
            </a:r>
            <a:r>
              <a:rPr lang="ru-RU" sz="5600" b="1" dirty="0" smtClean="0">
                <a:solidFill>
                  <a:srgbClr val="002060"/>
                </a:solidFill>
              </a:rPr>
              <a:t>, </a:t>
            </a:r>
            <a:r>
              <a:rPr lang="ru-RU" sz="5600" b="1" dirty="0" err="1" smtClean="0">
                <a:solidFill>
                  <a:srgbClr val="002060"/>
                </a:solidFill>
              </a:rPr>
              <a:t>соціального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захисту</a:t>
            </a:r>
            <a:r>
              <a:rPr lang="ru-RU" sz="5600" b="1" dirty="0" smtClean="0">
                <a:solidFill>
                  <a:srgbClr val="002060"/>
                </a:solidFill>
              </a:rPr>
              <a:t> та </a:t>
            </a:r>
            <a:r>
              <a:rPr lang="ru-RU" sz="5600" b="1" dirty="0" err="1" smtClean="0">
                <a:solidFill>
                  <a:srgbClr val="002060"/>
                </a:solidFill>
              </a:rPr>
              <a:t>громадських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об’єднань</a:t>
            </a:r>
            <a:r>
              <a:rPr lang="ru-RU" sz="5600" b="1" dirty="0" smtClean="0">
                <a:solidFill>
                  <a:srgbClr val="002060"/>
                </a:solidFill>
              </a:rPr>
              <a:t>, а </a:t>
            </a:r>
            <a:r>
              <a:rPr lang="ru-RU" sz="5600" b="1" dirty="0" err="1" smtClean="0">
                <a:solidFill>
                  <a:srgbClr val="002060"/>
                </a:solidFill>
              </a:rPr>
              <a:t>також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реєстру</a:t>
            </a:r>
            <a:r>
              <a:rPr lang="ru-RU" sz="5600" b="1" dirty="0" smtClean="0">
                <a:solidFill>
                  <a:srgbClr val="002060"/>
                </a:solidFill>
              </a:rPr>
              <a:t> </a:t>
            </a:r>
            <a:r>
              <a:rPr lang="ru-RU" sz="5600" b="1" dirty="0" err="1" smtClean="0">
                <a:solidFill>
                  <a:srgbClr val="002060"/>
                </a:solidFill>
              </a:rPr>
              <a:t>фахівців</a:t>
            </a:r>
            <a:r>
              <a:rPr lang="ru-RU" sz="5600" b="1" dirty="0" smtClean="0">
                <a:solidFill>
                  <a:srgbClr val="002060"/>
                </a:solidFill>
              </a:rPr>
              <a:t>, </a:t>
            </a:r>
            <a:r>
              <a:rPr lang="ru-RU" sz="5600" b="1" dirty="0" err="1" smtClean="0">
                <a:solidFill>
                  <a:srgbClr val="002060"/>
                </a:solidFill>
              </a:rPr>
              <a:t>які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надають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психолого-педагогічну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допомогу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дітям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особливими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освітніми</a:t>
            </a:r>
            <a:r>
              <a:rPr lang="ru-RU" sz="5600" b="1" dirty="0" smtClean="0">
                <a:solidFill>
                  <a:srgbClr val="002060"/>
                </a:solidFill>
              </a:rPr>
              <a:t> потребами, у тому </a:t>
            </a:r>
            <a:r>
              <a:rPr lang="ru-RU" sz="5600" b="1" dirty="0" err="1" smtClean="0">
                <a:solidFill>
                  <a:srgbClr val="002060"/>
                </a:solidFill>
              </a:rPr>
              <a:t>числі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фахівців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дошкільних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навчальних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закладів</a:t>
            </a:r>
            <a:r>
              <a:rPr lang="ru-RU" sz="5600" b="1" dirty="0" smtClean="0">
                <a:solidFill>
                  <a:srgbClr val="002060"/>
                </a:solidFill>
              </a:rPr>
              <a:t> (</a:t>
            </a:r>
            <a:r>
              <a:rPr lang="ru-RU" sz="5600" b="1" dirty="0" err="1" smtClean="0">
                <a:solidFill>
                  <a:srgbClr val="002060"/>
                </a:solidFill>
              </a:rPr>
              <a:t>ясел-садків</a:t>
            </a:r>
            <a:r>
              <a:rPr lang="ru-RU" sz="5600" b="1" dirty="0" smtClean="0">
                <a:solidFill>
                  <a:srgbClr val="002060"/>
                </a:solidFill>
              </a:rPr>
              <a:t>) </a:t>
            </a:r>
            <a:r>
              <a:rPr lang="ru-RU" sz="5600" b="1" dirty="0" err="1" smtClean="0">
                <a:solidFill>
                  <a:srgbClr val="002060"/>
                </a:solidFill>
              </a:rPr>
              <a:t>компенсуючого</a:t>
            </a:r>
            <a:r>
              <a:rPr lang="ru-RU" sz="5600" b="1" dirty="0" smtClean="0">
                <a:solidFill>
                  <a:srgbClr val="002060"/>
                </a:solidFill>
              </a:rPr>
              <a:t> типу, </a:t>
            </a:r>
            <a:r>
              <a:rPr lang="ru-RU" sz="5600" b="1" dirty="0" err="1" smtClean="0">
                <a:solidFill>
                  <a:srgbClr val="002060"/>
                </a:solidFill>
              </a:rPr>
              <a:t>спеціальних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загальноосвітніх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шкіл</a:t>
            </a:r>
            <a:r>
              <a:rPr lang="ru-RU" sz="5600" b="1" dirty="0" smtClean="0">
                <a:solidFill>
                  <a:srgbClr val="002060"/>
                </a:solidFill>
              </a:rPr>
              <a:t> (</a:t>
            </a:r>
            <a:r>
              <a:rPr lang="ru-RU" sz="5600" b="1" dirty="0" err="1" smtClean="0">
                <a:solidFill>
                  <a:srgbClr val="002060"/>
                </a:solidFill>
              </a:rPr>
              <a:t>шкіл-інтернатів</a:t>
            </a:r>
            <a:r>
              <a:rPr lang="ru-RU" sz="5600" b="1" dirty="0" smtClean="0">
                <a:solidFill>
                  <a:srgbClr val="002060"/>
                </a:solidFill>
              </a:rPr>
              <a:t>), </a:t>
            </a:r>
            <a:r>
              <a:rPr lang="ru-RU" sz="5600" b="1" dirty="0" err="1" smtClean="0">
                <a:solidFill>
                  <a:srgbClr val="002060"/>
                </a:solidFill>
              </a:rPr>
              <a:t>навчально-реабілітаційних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центрів</a:t>
            </a:r>
            <a:r>
              <a:rPr lang="ru-RU" sz="5600" b="1" dirty="0" smtClean="0">
                <a:solidFill>
                  <a:srgbClr val="002060"/>
                </a:solidFill>
              </a:rPr>
              <a:t>, </a:t>
            </a:r>
            <a:r>
              <a:rPr lang="ru-RU" sz="5600" b="1" dirty="0" err="1" smtClean="0">
                <a:solidFill>
                  <a:srgbClr val="002060"/>
                </a:solidFill>
              </a:rPr>
              <a:t>громадських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об’єднань</a:t>
            </a:r>
            <a:r>
              <a:rPr lang="ru-RU" sz="5600" b="1" dirty="0" smtClean="0">
                <a:solidFill>
                  <a:srgbClr val="002060"/>
                </a:solidFill>
              </a:rPr>
              <a:t>, за </a:t>
            </a:r>
            <a:r>
              <a:rPr lang="ru-RU" sz="5600" b="1" dirty="0" err="1" smtClean="0">
                <a:solidFill>
                  <a:srgbClr val="002060"/>
                </a:solidFill>
              </a:rPr>
              <a:t>згодою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фахівців</a:t>
            </a:r>
            <a:r>
              <a:rPr lang="ru-RU" sz="5600" b="1" dirty="0" smtClean="0">
                <a:solidFill>
                  <a:srgbClr val="002060"/>
                </a:solidFill>
              </a:rPr>
              <a:t>, </a:t>
            </a:r>
            <a:r>
              <a:rPr lang="ru-RU" sz="5600" b="1" dirty="0" err="1" smtClean="0">
                <a:solidFill>
                  <a:srgbClr val="002060"/>
                </a:solidFill>
              </a:rPr>
              <a:t>які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надають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психолого-педагогічну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допомогу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дітям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особливими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освітніми</a:t>
            </a:r>
            <a:r>
              <a:rPr lang="ru-RU" sz="5600" b="1" dirty="0" smtClean="0">
                <a:solidFill>
                  <a:srgbClr val="002060"/>
                </a:solidFill>
              </a:rPr>
              <a:t> потребами;</a:t>
            </a:r>
          </a:p>
          <a:p>
            <a:pPr>
              <a:buNone/>
            </a:pPr>
            <a:r>
              <a:rPr lang="ru-RU" sz="5600" b="1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5600" b="1" dirty="0" smtClean="0">
                <a:solidFill>
                  <a:srgbClr val="002060"/>
                </a:solidFill>
              </a:rPr>
              <a:t>5) </a:t>
            </a:r>
            <a:r>
              <a:rPr lang="ru-RU" sz="5600" b="1" dirty="0" err="1" smtClean="0">
                <a:solidFill>
                  <a:srgbClr val="002060"/>
                </a:solidFill>
              </a:rPr>
              <a:t>надання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консультацій</a:t>
            </a:r>
            <a:r>
              <a:rPr lang="ru-RU" sz="5600" b="1" dirty="0" smtClean="0">
                <a:solidFill>
                  <a:srgbClr val="002060"/>
                </a:solidFill>
              </a:rPr>
              <a:t> та </a:t>
            </a:r>
            <a:r>
              <a:rPr lang="ru-RU" sz="5600" b="1" dirty="0" err="1" smtClean="0">
                <a:solidFill>
                  <a:srgbClr val="002060"/>
                </a:solidFill>
              </a:rPr>
              <a:t>взаємодія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педагогічними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працівниками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дошкільних</a:t>
            </a:r>
            <a:r>
              <a:rPr lang="ru-RU" sz="5600" b="1" dirty="0" smtClean="0">
                <a:solidFill>
                  <a:srgbClr val="002060"/>
                </a:solidFill>
              </a:rPr>
              <a:t>, </a:t>
            </a:r>
            <a:r>
              <a:rPr lang="ru-RU" sz="5600" b="1" dirty="0" err="1" smtClean="0">
                <a:solidFill>
                  <a:srgbClr val="002060"/>
                </a:solidFill>
              </a:rPr>
              <a:t>загальноосвітніх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та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професійно-технічних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навчальних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закладів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питань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організації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інклюзивного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навчання</a:t>
            </a:r>
            <a:r>
              <a:rPr lang="ru-RU" sz="5600" b="1" dirty="0" smtClean="0">
                <a:solidFill>
                  <a:srgbClr val="002060"/>
                </a:solidFill>
              </a:rPr>
              <a:t>;</a:t>
            </a:r>
          </a:p>
          <a:p>
            <a:pPr>
              <a:buNone/>
            </a:pPr>
            <a:r>
              <a:rPr lang="ru-RU" sz="5600" b="1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5600" b="1" dirty="0" smtClean="0">
                <a:solidFill>
                  <a:srgbClr val="002060"/>
                </a:solidFill>
              </a:rPr>
              <a:t>6) </a:t>
            </a:r>
            <a:r>
              <a:rPr lang="ru-RU" sz="5600" b="1" dirty="0" err="1" smtClean="0">
                <a:solidFill>
                  <a:srgbClr val="002060"/>
                </a:solidFill>
              </a:rPr>
              <a:t>надання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методичної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допомоги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педагогічним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працівникам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дошкільних</a:t>
            </a:r>
            <a:r>
              <a:rPr lang="ru-RU" sz="5600" b="1" dirty="0" smtClean="0">
                <a:solidFill>
                  <a:srgbClr val="002060"/>
                </a:solidFill>
              </a:rPr>
              <a:t>, </a:t>
            </a:r>
            <a:r>
              <a:rPr lang="ru-RU" sz="5600" b="1" dirty="0" err="1" smtClean="0">
                <a:solidFill>
                  <a:srgbClr val="002060"/>
                </a:solidFill>
              </a:rPr>
              <a:t>загальноосвітніх</a:t>
            </a:r>
            <a:r>
              <a:rPr lang="ru-RU" sz="5600" b="1" dirty="0" smtClean="0">
                <a:solidFill>
                  <a:srgbClr val="002060"/>
                </a:solidFill>
              </a:rPr>
              <a:t> та </a:t>
            </a:r>
            <a:r>
              <a:rPr lang="ru-RU" sz="5600" b="1" dirty="0" err="1" smtClean="0">
                <a:solidFill>
                  <a:srgbClr val="002060"/>
                </a:solidFill>
              </a:rPr>
              <a:t>професійно-технічних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навчальних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закладів</a:t>
            </a:r>
            <a:r>
              <a:rPr lang="ru-RU" sz="5600" b="1" dirty="0" smtClean="0">
                <a:solidFill>
                  <a:srgbClr val="002060"/>
                </a:solidFill>
              </a:rPr>
              <a:t>, батькам (одному </a:t>
            </a:r>
            <a:r>
              <a:rPr lang="ru-RU" sz="5600" b="1" dirty="0" err="1" smtClean="0">
                <a:solidFill>
                  <a:srgbClr val="002060"/>
                </a:solidFill>
              </a:rPr>
              <a:t>з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батьків</a:t>
            </a:r>
            <a:r>
              <a:rPr lang="ru-RU" sz="5600" b="1" dirty="0" smtClean="0">
                <a:solidFill>
                  <a:srgbClr val="002060"/>
                </a:solidFill>
              </a:rPr>
              <a:t>) </a:t>
            </a:r>
            <a:r>
              <a:rPr lang="ru-RU" sz="5600" b="1" dirty="0" err="1" smtClean="0">
                <a:solidFill>
                  <a:srgbClr val="002060"/>
                </a:solidFill>
              </a:rPr>
              <a:t>або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законним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представникам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дітей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з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особливими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освітніми</a:t>
            </a:r>
            <a:r>
              <a:rPr lang="ru-RU" sz="5600" b="1" dirty="0" smtClean="0">
                <a:solidFill>
                  <a:srgbClr val="002060"/>
                </a:solidFill>
              </a:rPr>
              <a:t> потребами </a:t>
            </a:r>
            <a:r>
              <a:rPr lang="ru-RU" sz="5600" b="1" dirty="0" err="1" smtClean="0">
                <a:solidFill>
                  <a:srgbClr val="002060"/>
                </a:solidFill>
              </a:rPr>
              <a:t>щодо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особливостей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організації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надання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психолого-педагогічної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err="1" smtClean="0">
                <a:solidFill>
                  <a:srgbClr val="002060"/>
                </a:solidFill>
              </a:rPr>
              <a:t>допомоги</a:t>
            </a:r>
            <a:r>
              <a:rPr lang="ru-RU" sz="5600" b="1" dirty="0" smtClean="0">
                <a:solidFill>
                  <a:srgbClr val="002060"/>
                </a:solidFill>
              </a:rPr>
              <a:t> таким </a:t>
            </a:r>
            <a:r>
              <a:rPr lang="ru-RU" sz="5600" b="1" dirty="0" err="1" smtClean="0">
                <a:solidFill>
                  <a:srgbClr val="002060"/>
                </a:solidFill>
              </a:rPr>
              <a:t>дітям</a:t>
            </a:r>
            <a:r>
              <a:rPr lang="ru-RU" sz="5600" dirty="0" smtClean="0"/>
              <a:t>;</a:t>
            </a:r>
          </a:p>
          <a:p>
            <a:r>
              <a:rPr lang="ru-RU" sz="56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048672"/>
          </a:xfrm>
        </p:spPr>
        <p:txBody>
          <a:bodyPr>
            <a:normAutofit fontScale="47500" lnSpcReduction="20000"/>
          </a:bodyPr>
          <a:lstStyle/>
          <a:p>
            <a:r>
              <a:rPr lang="ru-RU" sz="3400" b="1" dirty="0" smtClean="0">
                <a:solidFill>
                  <a:srgbClr val="002060"/>
                </a:solidFill>
              </a:rPr>
              <a:t>7) </a:t>
            </a:r>
            <a:r>
              <a:rPr lang="ru-RU" sz="3400" b="1" dirty="0" err="1" smtClean="0">
                <a:solidFill>
                  <a:srgbClr val="002060"/>
                </a:solidFill>
              </a:rPr>
              <a:t>взаємодія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педагогічними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працівниками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дошкільних</a:t>
            </a:r>
            <a:r>
              <a:rPr lang="ru-RU" sz="3400" b="1" dirty="0" smtClean="0">
                <a:solidFill>
                  <a:srgbClr val="002060"/>
                </a:solidFill>
              </a:rPr>
              <a:t>, </a:t>
            </a:r>
            <a:r>
              <a:rPr lang="ru-RU" sz="3400" b="1" dirty="0" err="1" smtClean="0">
                <a:solidFill>
                  <a:srgbClr val="002060"/>
                </a:solidFill>
              </a:rPr>
              <a:t>загальноосвітніх</a:t>
            </a:r>
            <a:r>
              <a:rPr lang="ru-RU" sz="3400" b="1" dirty="0" smtClean="0">
                <a:solidFill>
                  <a:srgbClr val="002060"/>
                </a:solidFill>
              </a:rPr>
              <a:t> та </a:t>
            </a:r>
            <a:r>
              <a:rPr lang="ru-RU" sz="3400" b="1" dirty="0" err="1" smtClean="0">
                <a:solidFill>
                  <a:srgbClr val="002060"/>
                </a:solidFill>
              </a:rPr>
              <a:t>професійно-технічних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навчальних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закладів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щодо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виконання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рекомендацій</a:t>
            </a:r>
            <a:r>
              <a:rPr lang="ru-RU" sz="3400" b="1" dirty="0" smtClean="0">
                <a:solidFill>
                  <a:srgbClr val="002060"/>
                </a:solidFill>
              </a:rPr>
              <a:t>, </a:t>
            </a:r>
            <a:r>
              <a:rPr lang="ru-RU" sz="3400" b="1" dirty="0" err="1" smtClean="0">
                <a:solidFill>
                  <a:srgbClr val="002060"/>
                </a:solidFill>
              </a:rPr>
              <a:t>зазначених</a:t>
            </a:r>
            <a:r>
              <a:rPr lang="ru-RU" sz="3400" b="1" dirty="0" smtClean="0">
                <a:solidFill>
                  <a:srgbClr val="002060"/>
                </a:solidFill>
              </a:rPr>
              <a:t> у </a:t>
            </a:r>
            <a:r>
              <a:rPr lang="ru-RU" sz="3400" b="1" dirty="0" err="1" smtClean="0">
                <a:solidFill>
                  <a:srgbClr val="002060"/>
                </a:solidFill>
              </a:rPr>
              <a:t>висновку</a:t>
            </a:r>
            <a:r>
              <a:rPr lang="ru-RU" sz="3400" b="1" dirty="0" smtClean="0">
                <a:solidFill>
                  <a:srgbClr val="002060"/>
                </a:solidFill>
              </a:rPr>
              <a:t> центру, </a:t>
            </a:r>
            <a:r>
              <a:rPr lang="ru-RU" sz="3400" b="1" dirty="0" err="1" smtClean="0">
                <a:solidFill>
                  <a:srgbClr val="002060"/>
                </a:solidFill>
              </a:rPr>
              <a:t>проведення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оцінки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розвитку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дитини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особливими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освітніми</a:t>
            </a:r>
            <a:r>
              <a:rPr lang="ru-RU" sz="3400" b="1" dirty="0" smtClean="0">
                <a:solidFill>
                  <a:srgbClr val="002060"/>
                </a:solidFill>
              </a:rPr>
              <a:t> потребами;</a:t>
            </a:r>
          </a:p>
          <a:p>
            <a:pPr>
              <a:buNone/>
            </a:pPr>
            <a:r>
              <a:rPr lang="ru-RU" sz="3400" b="1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3400" b="1" dirty="0" smtClean="0">
                <a:solidFill>
                  <a:srgbClr val="002060"/>
                </a:solidFill>
              </a:rPr>
              <a:t>8) </a:t>
            </a:r>
            <a:r>
              <a:rPr lang="ru-RU" sz="3400" b="1" dirty="0" err="1" smtClean="0">
                <a:solidFill>
                  <a:srgbClr val="002060"/>
                </a:solidFill>
              </a:rPr>
              <a:t>надання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консультацій</a:t>
            </a:r>
            <a:r>
              <a:rPr lang="ru-RU" sz="3400" b="1" dirty="0" smtClean="0">
                <a:solidFill>
                  <a:srgbClr val="002060"/>
                </a:solidFill>
              </a:rPr>
              <a:t> батькам (одному </a:t>
            </a:r>
            <a:r>
              <a:rPr lang="ru-RU" sz="3400" b="1" dirty="0" err="1" smtClean="0">
                <a:solidFill>
                  <a:srgbClr val="002060"/>
                </a:solidFill>
              </a:rPr>
              <a:t>з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батьків</a:t>
            </a:r>
            <a:r>
              <a:rPr lang="ru-RU" sz="3400" b="1" dirty="0" smtClean="0">
                <a:solidFill>
                  <a:srgbClr val="002060"/>
                </a:solidFill>
              </a:rPr>
              <a:t>) </a:t>
            </a:r>
            <a:r>
              <a:rPr lang="ru-RU" sz="3400" b="1" dirty="0" err="1" smtClean="0">
                <a:solidFill>
                  <a:srgbClr val="002060"/>
                </a:solidFill>
              </a:rPr>
              <a:t>або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законним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представникам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дітей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особливими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освітніми</a:t>
            </a:r>
            <a:r>
              <a:rPr lang="ru-RU" sz="3400" b="1" dirty="0" smtClean="0">
                <a:solidFill>
                  <a:srgbClr val="002060"/>
                </a:solidFill>
              </a:rPr>
              <a:t> потребами </a:t>
            </a:r>
            <a:r>
              <a:rPr lang="ru-RU" sz="3400" b="1" dirty="0" err="1" smtClean="0">
                <a:solidFill>
                  <a:srgbClr val="002060"/>
                </a:solidFill>
              </a:rPr>
              <a:t>стосовно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мережі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дошкільних</a:t>
            </a:r>
            <a:r>
              <a:rPr lang="ru-RU" sz="3400" b="1" dirty="0" smtClean="0">
                <a:solidFill>
                  <a:srgbClr val="002060"/>
                </a:solidFill>
              </a:rPr>
              <a:t>, </a:t>
            </a:r>
            <a:r>
              <a:rPr lang="ru-RU" sz="3400" b="1" dirty="0" err="1" smtClean="0">
                <a:solidFill>
                  <a:srgbClr val="002060"/>
                </a:solidFill>
              </a:rPr>
              <a:t>загальноосвітніх</a:t>
            </a:r>
            <a:r>
              <a:rPr lang="ru-RU" sz="3400" b="1" dirty="0" smtClean="0">
                <a:solidFill>
                  <a:srgbClr val="002060"/>
                </a:solidFill>
              </a:rPr>
              <a:t> та </a:t>
            </a:r>
            <a:r>
              <a:rPr lang="ru-RU" sz="3400" b="1" dirty="0" err="1" smtClean="0">
                <a:solidFill>
                  <a:srgbClr val="002060"/>
                </a:solidFill>
              </a:rPr>
              <a:t>професійно-технічних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навчальних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закладів</a:t>
            </a:r>
            <a:r>
              <a:rPr lang="ru-RU" sz="3400" b="1" dirty="0" smtClean="0">
                <a:solidFill>
                  <a:srgbClr val="002060"/>
                </a:solidFill>
              </a:rPr>
              <a:t> для </a:t>
            </a:r>
            <a:r>
              <a:rPr lang="ru-RU" sz="3400" b="1" dirty="0" err="1" smtClean="0">
                <a:solidFill>
                  <a:srgbClr val="002060"/>
                </a:solidFill>
              </a:rPr>
              <a:t>здобуття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повної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загальної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середньої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освіти</a:t>
            </a:r>
            <a:r>
              <a:rPr lang="ru-RU" sz="3400" b="1" dirty="0" smtClean="0">
                <a:solidFill>
                  <a:srgbClr val="002060"/>
                </a:solidFill>
              </a:rPr>
              <a:t>, </a:t>
            </a:r>
            <a:r>
              <a:rPr lang="ru-RU" sz="3400" b="1" dirty="0" err="1" smtClean="0">
                <a:solidFill>
                  <a:srgbClr val="002060"/>
                </a:solidFill>
              </a:rPr>
              <a:t>наявних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освітніх</a:t>
            </a:r>
            <a:r>
              <a:rPr lang="ru-RU" sz="3400" b="1" dirty="0" smtClean="0">
                <a:solidFill>
                  <a:srgbClr val="002060"/>
                </a:solidFill>
              </a:rPr>
              <a:t>, </a:t>
            </a:r>
            <a:r>
              <a:rPr lang="ru-RU" sz="3400" b="1" dirty="0" err="1" smtClean="0">
                <a:solidFill>
                  <a:srgbClr val="002060"/>
                </a:solidFill>
              </a:rPr>
              <a:t>медичних</a:t>
            </a:r>
            <a:r>
              <a:rPr lang="ru-RU" sz="3400" b="1" dirty="0" smtClean="0">
                <a:solidFill>
                  <a:srgbClr val="002060"/>
                </a:solidFill>
              </a:rPr>
              <a:t>, </a:t>
            </a:r>
            <a:r>
              <a:rPr lang="ru-RU" sz="3400" b="1" dirty="0" err="1" smtClean="0">
                <a:solidFill>
                  <a:srgbClr val="002060"/>
                </a:solidFill>
              </a:rPr>
              <a:t>соціальних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ресурсів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для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надання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допомоги</a:t>
            </a:r>
            <a:r>
              <a:rPr lang="ru-RU" sz="3400" b="1" dirty="0" smtClean="0">
                <a:solidFill>
                  <a:srgbClr val="002060"/>
                </a:solidFill>
              </a:rPr>
              <a:t>  таким </a:t>
            </a:r>
            <a:r>
              <a:rPr lang="ru-RU" sz="3400" b="1" dirty="0" err="1" smtClean="0">
                <a:solidFill>
                  <a:srgbClr val="002060"/>
                </a:solidFill>
              </a:rPr>
              <a:t>дітям</a:t>
            </a:r>
            <a:r>
              <a:rPr lang="ru-RU" sz="3400" b="1" dirty="0" smtClean="0">
                <a:solidFill>
                  <a:srgbClr val="002060"/>
                </a:solidFill>
              </a:rPr>
              <a:t>;</a:t>
            </a:r>
          </a:p>
          <a:p>
            <a:pPr>
              <a:buNone/>
            </a:pPr>
            <a:r>
              <a:rPr lang="ru-RU" sz="3400" b="1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3400" b="1" dirty="0" smtClean="0">
                <a:solidFill>
                  <a:srgbClr val="002060"/>
                </a:solidFill>
              </a:rPr>
              <a:t>9) </a:t>
            </a:r>
            <a:r>
              <a:rPr lang="ru-RU" sz="3400" b="1" dirty="0" err="1" smtClean="0">
                <a:solidFill>
                  <a:srgbClr val="002060"/>
                </a:solidFill>
              </a:rPr>
              <a:t>надання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консультативно-психологічної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допомоги</a:t>
            </a:r>
            <a:r>
              <a:rPr lang="ru-RU" sz="3400" b="1" dirty="0" smtClean="0">
                <a:solidFill>
                  <a:srgbClr val="002060"/>
                </a:solidFill>
              </a:rPr>
              <a:t> батькам (одному </a:t>
            </a:r>
            <a:r>
              <a:rPr lang="ru-RU" sz="3400" b="1" dirty="0" err="1" smtClean="0">
                <a:solidFill>
                  <a:srgbClr val="002060"/>
                </a:solidFill>
              </a:rPr>
              <a:t>з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батьків</a:t>
            </a:r>
            <a:r>
              <a:rPr lang="ru-RU" sz="3400" b="1" dirty="0" smtClean="0">
                <a:solidFill>
                  <a:srgbClr val="002060"/>
                </a:solidFill>
              </a:rPr>
              <a:t>) </a:t>
            </a:r>
            <a:r>
              <a:rPr lang="ru-RU" sz="3400" b="1" dirty="0" err="1" smtClean="0">
                <a:solidFill>
                  <a:srgbClr val="002060"/>
                </a:solidFill>
              </a:rPr>
              <a:t>або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законним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представникам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дітей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особливими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освітніми</a:t>
            </a:r>
            <a:r>
              <a:rPr lang="ru-RU" sz="3400" b="1" dirty="0" smtClean="0">
                <a:solidFill>
                  <a:srgbClr val="002060"/>
                </a:solidFill>
              </a:rPr>
              <a:t> потребами у </a:t>
            </a:r>
            <a:r>
              <a:rPr lang="ru-RU" sz="3400" b="1" dirty="0" err="1" smtClean="0">
                <a:solidFill>
                  <a:srgbClr val="002060"/>
                </a:solidFill>
              </a:rPr>
              <a:t>формуванні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позитивної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мотивації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щодо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розвитку</a:t>
            </a:r>
            <a:r>
              <a:rPr lang="ru-RU" sz="3400" b="1" dirty="0" smtClean="0">
                <a:solidFill>
                  <a:srgbClr val="002060"/>
                </a:solidFill>
              </a:rPr>
              <a:t> таких </a:t>
            </a:r>
            <a:r>
              <a:rPr lang="ru-RU" sz="3400" b="1" dirty="0" err="1" smtClean="0">
                <a:solidFill>
                  <a:srgbClr val="002060"/>
                </a:solidFill>
              </a:rPr>
              <a:t>дітей</a:t>
            </a:r>
            <a:r>
              <a:rPr lang="ru-RU" sz="3400" b="1" dirty="0" smtClean="0">
                <a:solidFill>
                  <a:srgbClr val="002060"/>
                </a:solidFill>
              </a:rPr>
              <a:t>;</a:t>
            </a:r>
          </a:p>
          <a:p>
            <a:pPr>
              <a:buNone/>
            </a:pPr>
            <a:r>
              <a:rPr lang="ru-RU" sz="3400" b="1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3400" b="1" dirty="0" smtClean="0">
                <a:solidFill>
                  <a:srgbClr val="002060"/>
                </a:solidFill>
              </a:rPr>
              <a:t>10) </a:t>
            </a:r>
            <a:r>
              <a:rPr lang="ru-RU" sz="3400" b="1" dirty="0" err="1" smtClean="0">
                <a:solidFill>
                  <a:srgbClr val="002060"/>
                </a:solidFill>
              </a:rPr>
              <a:t>провадження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інформаційно-просвітницької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діяльності</a:t>
            </a:r>
            <a:r>
              <a:rPr lang="ru-RU" sz="3400" b="1" dirty="0" smtClean="0">
                <a:solidFill>
                  <a:srgbClr val="002060"/>
                </a:solidFill>
              </a:rPr>
              <a:t> шляхом </a:t>
            </a:r>
            <a:r>
              <a:rPr lang="ru-RU" sz="3400" b="1" dirty="0" err="1" smtClean="0">
                <a:solidFill>
                  <a:srgbClr val="002060"/>
                </a:solidFill>
              </a:rPr>
              <a:t>проведення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конференцій</a:t>
            </a:r>
            <a:r>
              <a:rPr lang="ru-RU" sz="3400" b="1" dirty="0" smtClean="0">
                <a:solidFill>
                  <a:srgbClr val="002060"/>
                </a:solidFill>
              </a:rPr>
              <a:t>, </a:t>
            </a:r>
            <a:r>
              <a:rPr lang="ru-RU" sz="3400" b="1" dirty="0" err="1" smtClean="0">
                <a:solidFill>
                  <a:srgbClr val="002060"/>
                </a:solidFill>
              </a:rPr>
              <a:t>семінарів</a:t>
            </a:r>
            <a:r>
              <a:rPr lang="ru-RU" sz="3400" b="1" dirty="0" smtClean="0">
                <a:solidFill>
                  <a:srgbClr val="002060"/>
                </a:solidFill>
              </a:rPr>
              <a:t>, </a:t>
            </a:r>
            <a:r>
              <a:rPr lang="ru-RU" sz="3400" b="1" dirty="0" err="1" smtClean="0">
                <a:solidFill>
                  <a:srgbClr val="002060"/>
                </a:solidFill>
              </a:rPr>
              <a:t>засідань</a:t>
            </a:r>
            <a:r>
              <a:rPr lang="ru-RU" sz="3400" b="1" dirty="0" smtClean="0">
                <a:solidFill>
                  <a:srgbClr val="002060"/>
                </a:solidFill>
              </a:rPr>
              <a:t> за круглим столом, </a:t>
            </a:r>
            <a:r>
              <a:rPr lang="ru-RU" sz="3400" b="1" dirty="0" err="1" smtClean="0">
                <a:solidFill>
                  <a:srgbClr val="002060"/>
                </a:solidFill>
              </a:rPr>
              <a:t>тренінгів</a:t>
            </a:r>
            <a:r>
              <a:rPr lang="ru-RU" sz="3400" b="1" dirty="0" smtClean="0">
                <a:solidFill>
                  <a:srgbClr val="002060"/>
                </a:solidFill>
              </a:rPr>
              <a:t>, </a:t>
            </a:r>
            <a:r>
              <a:rPr lang="ru-RU" sz="3400" b="1" dirty="0" err="1" smtClean="0">
                <a:solidFill>
                  <a:srgbClr val="002060"/>
                </a:solidFill>
              </a:rPr>
              <a:t>майстер-класів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питань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організації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надання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психолого-педагогічної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допомоги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дітям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особливими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освітніми</a:t>
            </a:r>
            <a:r>
              <a:rPr lang="ru-RU" sz="3400" b="1" dirty="0" smtClean="0">
                <a:solidFill>
                  <a:srgbClr val="002060"/>
                </a:solidFill>
              </a:rPr>
              <a:t> потребами;</a:t>
            </a:r>
          </a:p>
          <a:p>
            <a:pPr>
              <a:buNone/>
            </a:pPr>
            <a:r>
              <a:rPr lang="ru-RU" sz="3400" b="1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3400" b="1" dirty="0" smtClean="0">
                <a:solidFill>
                  <a:srgbClr val="002060"/>
                </a:solidFill>
              </a:rPr>
              <a:t>11) </a:t>
            </a:r>
            <a:r>
              <a:rPr lang="ru-RU" sz="3400" b="1" dirty="0" err="1" smtClean="0">
                <a:solidFill>
                  <a:srgbClr val="002060"/>
                </a:solidFill>
              </a:rPr>
              <a:t>взаємодія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місцевими</a:t>
            </a:r>
            <a:r>
              <a:rPr lang="ru-RU" sz="3400" b="1" dirty="0" smtClean="0">
                <a:solidFill>
                  <a:srgbClr val="002060"/>
                </a:solidFill>
              </a:rPr>
              <a:t> органами </a:t>
            </a:r>
            <a:r>
              <a:rPr lang="ru-RU" sz="3400" b="1" dirty="0" err="1" smtClean="0">
                <a:solidFill>
                  <a:srgbClr val="002060"/>
                </a:solidFill>
              </a:rPr>
              <a:t>виконавчої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влади</a:t>
            </a:r>
            <a:r>
              <a:rPr lang="ru-RU" sz="3400" b="1" dirty="0" smtClean="0">
                <a:solidFill>
                  <a:srgbClr val="002060"/>
                </a:solidFill>
              </a:rPr>
              <a:t>, </a:t>
            </a:r>
            <a:r>
              <a:rPr lang="ru-RU" sz="3400" b="1" dirty="0" err="1" smtClean="0">
                <a:solidFill>
                  <a:srgbClr val="002060"/>
                </a:solidFill>
              </a:rPr>
              <a:t>органами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місцевого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самоврядування</a:t>
            </a:r>
            <a:r>
              <a:rPr lang="ru-RU" sz="3400" b="1" dirty="0" smtClean="0">
                <a:solidFill>
                  <a:srgbClr val="002060"/>
                </a:solidFill>
              </a:rPr>
              <a:t>, </a:t>
            </a:r>
            <a:r>
              <a:rPr lang="ru-RU" sz="3400" b="1" dirty="0" err="1" smtClean="0">
                <a:solidFill>
                  <a:srgbClr val="002060"/>
                </a:solidFill>
              </a:rPr>
              <a:t>навчальними</a:t>
            </a:r>
            <a:r>
              <a:rPr lang="ru-RU" sz="3400" b="1" dirty="0" smtClean="0">
                <a:solidFill>
                  <a:srgbClr val="002060"/>
                </a:solidFill>
              </a:rPr>
              <a:t> закладами, закладами </a:t>
            </a:r>
            <a:r>
              <a:rPr lang="ru-RU" sz="3400" b="1" dirty="0" err="1" smtClean="0">
                <a:solidFill>
                  <a:srgbClr val="002060"/>
                </a:solidFill>
              </a:rPr>
              <a:t>охорони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здоров’я</a:t>
            </a:r>
            <a:r>
              <a:rPr lang="ru-RU" sz="3400" b="1" dirty="0" smtClean="0">
                <a:solidFill>
                  <a:srgbClr val="002060"/>
                </a:solidFill>
              </a:rPr>
              <a:t>, </a:t>
            </a:r>
            <a:r>
              <a:rPr lang="ru-RU" sz="3400" b="1" dirty="0" err="1" smtClean="0">
                <a:solidFill>
                  <a:srgbClr val="002060"/>
                </a:solidFill>
              </a:rPr>
              <a:t>закладами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соціального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захисту</a:t>
            </a:r>
            <a:r>
              <a:rPr lang="ru-RU" sz="3400" b="1" dirty="0" smtClean="0">
                <a:solidFill>
                  <a:srgbClr val="002060"/>
                </a:solidFill>
              </a:rPr>
              <a:t>, службами у справах </a:t>
            </a:r>
            <a:r>
              <a:rPr lang="ru-RU" sz="3400" b="1" dirty="0" err="1" smtClean="0">
                <a:solidFill>
                  <a:srgbClr val="002060"/>
                </a:solidFill>
              </a:rPr>
              <a:t>дітей</a:t>
            </a:r>
            <a:r>
              <a:rPr lang="ru-RU" sz="3400" b="1" dirty="0" smtClean="0">
                <a:solidFill>
                  <a:srgbClr val="002060"/>
                </a:solidFill>
              </a:rPr>
              <a:t>, </a:t>
            </a:r>
            <a:r>
              <a:rPr lang="ru-RU" sz="3400" b="1" dirty="0" err="1" smtClean="0">
                <a:solidFill>
                  <a:srgbClr val="002060"/>
                </a:solidFill>
              </a:rPr>
              <a:t>громадськими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об’єднаннями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щодо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виявлення</a:t>
            </a:r>
            <a:r>
              <a:rPr lang="ru-RU" sz="3400" b="1" dirty="0" smtClean="0">
                <a:solidFill>
                  <a:srgbClr val="002060"/>
                </a:solidFill>
              </a:rPr>
              <a:t> та </a:t>
            </a:r>
            <a:r>
              <a:rPr lang="ru-RU" sz="3400" b="1" dirty="0" err="1" smtClean="0">
                <a:solidFill>
                  <a:srgbClr val="002060"/>
                </a:solidFill>
              </a:rPr>
              <a:t>надання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своєчасної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психолого-педагогічної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допомоги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дітям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особливими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освітніми</a:t>
            </a:r>
            <a:r>
              <a:rPr lang="ru-RU" sz="3400" b="1" dirty="0" smtClean="0">
                <a:solidFill>
                  <a:srgbClr val="002060"/>
                </a:solidFill>
              </a:rPr>
              <a:t> потребами </a:t>
            </a:r>
            <a:r>
              <a:rPr lang="ru-RU" sz="3400" b="1" dirty="0" err="1" smtClean="0">
                <a:solidFill>
                  <a:srgbClr val="002060"/>
                </a:solidFill>
              </a:rPr>
              <a:t>починаючи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раннього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віку</a:t>
            </a:r>
            <a:r>
              <a:rPr lang="ru-RU" sz="3400" b="1" dirty="0" smtClean="0">
                <a:solidFill>
                  <a:srgbClr val="002060"/>
                </a:solidFill>
              </a:rPr>
              <a:t> в </a:t>
            </a:r>
            <a:r>
              <a:rPr lang="ru-RU" sz="3400" b="1" dirty="0" err="1" smtClean="0">
                <a:solidFill>
                  <a:srgbClr val="002060"/>
                </a:solidFill>
              </a:rPr>
              <a:t>разі</a:t>
            </a:r>
            <a:r>
              <a:rPr lang="ru-RU" sz="3400" b="1" dirty="0" smtClean="0">
                <a:solidFill>
                  <a:srgbClr val="002060"/>
                </a:solidFill>
              </a:rPr>
              <a:t> потреби </a:t>
            </a:r>
            <a:r>
              <a:rPr lang="ru-RU" sz="3400" b="1" dirty="0" err="1" smtClean="0">
                <a:solidFill>
                  <a:srgbClr val="002060"/>
                </a:solidFill>
              </a:rPr>
              <a:t>із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залученням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відповідних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спеціалістів</a:t>
            </a:r>
            <a:r>
              <a:rPr lang="ru-RU" sz="3400" b="1" dirty="0" smtClean="0">
                <a:solidFill>
                  <a:srgbClr val="002060"/>
                </a:solidFill>
              </a:rPr>
              <a:t>; </a:t>
            </a:r>
            <a:r>
              <a:rPr lang="ru-RU" sz="3400" b="1" dirty="0" err="1" smtClean="0">
                <a:solidFill>
                  <a:srgbClr val="002060"/>
                </a:solidFill>
              </a:rPr>
              <a:t>підготовка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звітної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інформації</a:t>
            </a:r>
            <a:r>
              <a:rPr lang="ru-RU" sz="3400" b="1" dirty="0" smtClean="0">
                <a:solidFill>
                  <a:srgbClr val="002060"/>
                </a:solidFill>
              </a:rPr>
              <a:t> про </a:t>
            </a:r>
            <a:r>
              <a:rPr lang="ru-RU" sz="3400" b="1" dirty="0" err="1" smtClean="0">
                <a:solidFill>
                  <a:srgbClr val="002060"/>
                </a:solidFill>
              </a:rPr>
              <a:t>результати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діяльності</a:t>
            </a:r>
            <a:r>
              <a:rPr lang="ru-RU" sz="3400" b="1" dirty="0" smtClean="0">
                <a:solidFill>
                  <a:srgbClr val="002060"/>
                </a:solidFill>
              </a:rPr>
              <a:t> центру для </a:t>
            </a:r>
            <a:r>
              <a:rPr lang="ru-RU" sz="3400" b="1" dirty="0" err="1" smtClean="0">
                <a:solidFill>
                  <a:srgbClr val="002060"/>
                </a:solidFill>
              </a:rPr>
              <a:t>засновника</a:t>
            </a:r>
            <a:r>
              <a:rPr lang="ru-RU" sz="3400" b="1" dirty="0" smtClean="0">
                <a:solidFill>
                  <a:srgbClr val="002060"/>
                </a:solidFill>
              </a:rPr>
              <a:t>, </a:t>
            </a:r>
            <a:r>
              <a:rPr lang="ru-RU" sz="3400" b="1" dirty="0" err="1" smtClean="0">
                <a:solidFill>
                  <a:srgbClr val="002060"/>
                </a:solidFill>
              </a:rPr>
              <a:t>відповідного</a:t>
            </a:r>
            <a:r>
              <a:rPr lang="ru-RU" sz="3400" b="1" dirty="0" smtClean="0">
                <a:solidFill>
                  <a:srgbClr val="002060"/>
                </a:solidFill>
              </a:rPr>
              <a:t> структурного </a:t>
            </a:r>
            <a:r>
              <a:rPr lang="ru-RU" sz="3400" b="1" dirty="0" err="1" smtClean="0">
                <a:solidFill>
                  <a:srgbClr val="002060"/>
                </a:solidFill>
              </a:rPr>
              <a:t>підрозділу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з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питань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діяльності</a:t>
            </a:r>
            <a:r>
              <a:rPr lang="ru-RU" sz="3400" b="1" dirty="0" smtClean="0">
                <a:solidFill>
                  <a:srgbClr val="002060"/>
                </a:solidFill>
              </a:rPr>
              <a:t> центру, а </a:t>
            </a:r>
            <a:r>
              <a:rPr lang="ru-RU" sz="3400" b="1" dirty="0" err="1" smtClean="0">
                <a:solidFill>
                  <a:srgbClr val="002060"/>
                </a:solidFill>
              </a:rPr>
              <a:t>також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аналітичної</a:t>
            </a:r>
            <a:r>
              <a:rPr lang="ru-RU" sz="3400" b="1" dirty="0" smtClean="0">
                <a:solidFill>
                  <a:srgbClr val="002060"/>
                </a:solidFill>
              </a:rPr>
              <a:t> </a:t>
            </a:r>
            <a:r>
              <a:rPr lang="ru-RU" sz="3400" b="1" dirty="0" err="1" smtClean="0">
                <a:solidFill>
                  <a:srgbClr val="002060"/>
                </a:solidFill>
              </a:rPr>
              <a:t>інформації</a:t>
            </a:r>
            <a:r>
              <a:rPr lang="ru-RU" sz="3400" b="1" dirty="0" smtClean="0">
                <a:solidFill>
                  <a:srgbClr val="002060"/>
                </a:solidFill>
              </a:rPr>
              <a:t> для </a:t>
            </a:r>
            <a:r>
              <a:rPr lang="ru-RU" sz="3400" b="1" dirty="0" err="1" smtClean="0">
                <a:solidFill>
                  <a:srgbClr val="002060"/>
                </a:solidFill>
              </a:rPr>
              <a:t>відповідного</a:t>
            </a:r>
            <a:r>
              <a:rPr lang="ru-RU" sz="3400" b="1" dirty="0" smtClean="0">
                <a:solidFill>
                  <a:srgbClr val="002060"/>
                </a:solidFill>
              </a:rPr>
              <a:t> центру.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3528" y="404664"/>
            <a:ext cx="8424936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2000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000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комплексної</a:t>
            </a:r>
            <a:r>
              <a:rPr lang="ru-RU" sz="2000" b="1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оцінки</a:t>
            </a:r>
            <a:endParaRPr lang="ru-RU" sz="2000" dirty="0" smtClean="0">
              <a:solidFill>
                <a:srgbClr val="04374A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Первинний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прийом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батьків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(одного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батьків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законних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представників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проводить директор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інклюзивно-ресурсного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центру,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уповноважені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ним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працівники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час та дату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комплексної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встановлюють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наявність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таких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посвідчують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особу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батьків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(одного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батьків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законних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представників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свідоцтва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народження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індивідуальної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програми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реабілітації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інвалідністю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(у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інвалідності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первинної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облікової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документації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u="sng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№ 112/0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 “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Історія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затвердженої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МОЗ, у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потреби -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довідки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психіатра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000" dirty="0" smtClean="0">
              <a:solidFill>
                <a:srgbClr val="04374A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Інклюзивно-ресурсний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центр проводить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комплексну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оцінку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пізніше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місяця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моменту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подання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письмової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заяви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батьків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(одного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батьків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законних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представників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далі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заява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)  та/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особистої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заяви (для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віком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16 до 18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комплексної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письмової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згоди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обробку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персональних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20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ctr"/>
            <a:endParaRPr lang="ru-RU" dirty="0" smtClean="0">
              <a:solidFill>
                <a:srgbClr val="1E1E78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504056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3. У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коли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дитина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особливими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освітніми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потребами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здобуває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дошкільну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загальну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середню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освіту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, до заяви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додаватися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психолого-педагогічна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характеристика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зазначенням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динаміки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засвоєння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підготовлена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відповідним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педагогічним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працівником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затверджена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керівником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відповідного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закладу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зошити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рідної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, математики,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навчальних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досягнень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(для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здобувають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загальну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середню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освіту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малюнки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документи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додаткових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обстежень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4. У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коли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дитині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особливими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освітніми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потребами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надавались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психолого-педагогічні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корекційно-розвиткові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, до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інклюзивно-ресурсного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центру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подаються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попередні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рекомендації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комплексної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висновок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відповідних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фахівців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психолого-педагогічних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корекційно-розвиткових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зазначенням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динаміки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згідно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індивідуальною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програмою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3800" dirty="0" smtClean="0">
                <a:solidFill>
                  <a:srgbClr val="04374A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37447"/>
            <a:ext cx="9144000" cy="1150897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РЕЄСТР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пройшли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комплексну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психолого-педагогічну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оцінку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перебувають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інклюзивно-ресурсному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центрі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фіксується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ІСУО ІРЦ.</a:t>
            </a:r>
            <a:endParaRPr lang="ru-RU" sz="240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Безымянный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132856"/>
            <a:ext cx="8532440" cy="42759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7e13499d3e59421b2aac1666fba89936ea963f3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2000</TotalTime>
  <Words>467</Words>
  <Application>Microsoft Office PowerPoint</Application>
  <PresentationFormat>Экран (4:3)</PresentationFormat>
  <Paragraphs>71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Про стан забезпечення права дітей з особливими  освітніми потребами віком від 2 до 18 років  на здобуття освіти  шляхом проведення комплексної психолого-педагогічної  оцінки розвитку дитини,  надання психолого-педагогічної допомоги  та забезпечення системного кваліфікованого  супроводження спеціалістами  КУ «Павлоградський інклюзивно-ресурсний центр»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РЕЄСТР дітей, які пройшли комплексну психолого-педагогічну оцінку розвитку дитини і перебувають на обліку в інклюзивно-ресурсному центрі фіксується в  системі ІСУО ІРЦ.</vt:lpstr>
      <vt:lpstr>Презентация PowerPoint</vt:lpstr>
      <vt:lpstr>Оцінка мовленнєвого розвитку</vt:lpstr>
      <vt:lpstr>Оцінка освітньої діяльності дитини.</vt:lpstr>
      <vt:lpstr>Оцінка когнітивної сфери дитини.</vt:lpstr>
      <vt:lpstr>Презентация PowerPoint</vt:lpstr>
      <vt:lpstr>Оцінка фізичного розвитку дитини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 Надання консультативно-психологічної допомоги батькам дітей з особливими освітніми потребами у формуванні позитивної мотивації щодо розвитку таких дітей</vt:lpstr>
      <vt:lpstr>Презентация PowerPoint</vt:lpstr>
      <vt:lpstr>На базі  Павлоградського ІРЦ проводяться свята та тематичні заходи для дітей з ООП</vt:lpstr>
      <vt:lpstr>Презентация PowerPoint</vt:lpstr>
      <vt:lpstr>Майстер-класи</vt:lpstr>
      <vt:lpstr>21 березня, у світі відзначають Міжнародний день людини із синдромом Дауна.  У світі виник флешмоб “LOTS OF SOCKS”, в рамках якого всі охочі надягають різні чи просто кольорові шкарпетки. Таким чином, ми, спеціалісти ІРЦ демонструємо солідарність з людьми, що мають синдром Дауна.</vt:lpstr>
      <vt:lpstr>Щорічно, 2 квітня, світова спільнота відзначає Міжнародний день інформування про аутизм. Наш інклюзивно – ресурсний центр активно долучається до цієї події. В установі відбувся флешмоб «Ми в блакитному». </vt:lpstr>
      <vt:lpstr>Детальнішу інформацію про роботу Павлоградського ІРЦ можна отримати 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Синие и оранжевые волны</dc:title>
  <dc:creator>obstinate</dc:creator>
  <dc:description>Шаблон презентации с сайта https://presentation-creation.ru/</dc:description>
  <cp:lastModifiedBy>PC</cp:lastModifiedBy>
  <cp:revision>575</cp:revision>
  <dcterms:created xsi:type="dcterms:W3CDTF">2018-02-25T09:09:03Z</dcterms:created>
  <dcterms:modified xsi:type="dcterms:W3CDTF">2019-11-26T14:42:42Z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1515872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S8.2.3</vt:lpwstr>
  </property>
</Properties>
</file>