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95" r:id="rId1"/>
    <p:sldMasterId id="2147483708" r:id="rId2"/>
    <p:sldMasterId id="2147483720" r:id="rId3"/>
  </p:sldMasterIdLst>
  <p:notesMasterIdLst>
    <p:notesMasterId r:id="rId25"/>
  </p:notesMasterIdLst>
  <p:handoutMasterIdLst>
    <p:handoutMasterId r:id="rId26"/>
  </p:handoutMasterIdLst>
  <p:sldIdLst>
    <p:sldId id="272" r:id="rId4"/>
    <p:sldId id="258" r:id="rId5"/>
    <p:sldId id="276" r:id="rId6"/>
    <p:sldId id="275" r:id="rId7"/>
    <p:sldId id="274" r:id="rId8"/>
    <p:sldId id="277" r:id="rId9"/>
    <p:sldId id="281" r:id="rId10"/>
    <p:sldId id="282" r:id="rId11"/>
    <p:sldId id="283" r:id="rId12"/>
    <p:sldId id="279" r:id="rId13"/>
    <p:sldId id="291" r:id="rId14"/>
    <p:sldId id="290" r:id="rId15"/>
    <p:sldId id="285" r:id="rId16"/>
    <p:sldId id="287" r:id="rId17"/>
    <p:sldId id="288" r:id="rId18"/>
    <p:sldId id="289" r:id="rId19"/>
    <p:sldId id="273" r:id="rId20"/>
    <p:sldId id="284" r:id="rId21"/>
    <p:sldId id="278" r:id="rId22"/>
    <p:sldId id="292" r:id="rId23"/>
    <p:sldId id="271" r:id="rId2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  <a:srgbClr val="000000"/>
    <a:srgbClr val="F0E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 autoAdjust="0"/>
    <p:restoredTop sz="94600" autoAdjust="0"/>
  </p:normalViewPr>
  <p:slideViewPr>
    <p:cSldViewPr>
      <p:cViewPr>
        <p:scale>
          <a:sx n="57" d="100"/>
          <a:sy n="57" d="100"/>
        </p:scale>
        <p:origin x="-3138" y="-12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8A6D650-3D56-4D95-A976-7C517CC7133E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FF310E7-95A5-48C0-A1DC-D256E6E68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57B559D-0A07-4B1F-942E-E61875DDCF8D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260E1E-6939-4BDA-B93D-3BD30400B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260E1E-6939-4BDA-B93D-3BD30400B90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E905304-9A0B-43DB-B9B0-F4CA9F8174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" name="Группа 29"/>
          <p:cNvGrpSpPr>
            <a:grpSpLocks/>
          </p:cNvGrpSpPr>
          <p:nvPr userDrawn="1"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/>
              <a:r>
                <a:rPr lang="ru-RU" sz="2400"/>
                <a:t>  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ltGray">
            <a:xfrm>
              <a:off x="-73025" y="1890712"/>
              <a:ext cx="1520825" cy="501491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BD0C0-C414-422A-BEA9-40D2A8929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01BC0E-CEB7-40B3-8F76-84EF836388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1D93-183B-43FB-9939-90E19D01C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928D1-6F69-4F8C-9F29-02627CFF3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C1724-0527-4CB0-8015-DCAE0F97A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47DA-1FF4-4077-A702-ACB27032C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FD4B-8315-45F7-96C1-B068B635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806B-6501-4F54-ACA2-2D44453B3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A0E85-10CB-4ED4-BDC5-FE36C8715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419ED-652D-47B1-9C22-D4E03866D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F0740F-2546-463D-BC44-4590500FD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042012-67F8-4365-A86E-C30CB3B1CF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DCF72F-8EB6-429F-BF14-F032AB2A96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A9479E-64D3-437B-B66D-A08F39309B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9E90B-36F7-4B9C-A186-2F0C7786FC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D3DA66-CE14-4F31-A65A-B74D381452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BDB5C4-30B0-4016-9C33-76E4ECDAFB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6886B1F-F82E-46B8-AC46-FA1549A396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EA3C4-81D2-44A9-99DB-2B89D4964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691" r:id="rId13"/>
    <p:sldLayoutId id="2147483692" r:id="rId14"/>
    <p:sldLayoutId id="2147483694" r:id="rId15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64704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76672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5590" r="2678" b="2175"/>
          <a:stretch>
            <a:fillRect/>
          </a:stretch>
        </p:blipFill>
        <p:spPr bwMode="auto">
          <a:xfrm>
            <a:off x="3707904" y="1"/>
            <a:ext cx="1656184" cy="1951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640960" cy="223224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uk-UA" altLang="ru-RU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Бюджет участі </a:t>
            </a:r>
          </a:p>
          <a:p>
            <a:pPr algn="ctr">
              <a:defRPr/>
            </a:pPr>
            <a:r>
              <a:rPr lang="uk-UA" altLang="ru-RU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в м. Павлограді</a:t>
            </a:r>
            <a:endParaRPr lang="uk-UA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619672" y="116632"/>
            <a:ext cx="648072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Увага!</a:t>
            </a:r>
            <a:endParaRPr lang="ru-RU" sz="4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51520" y="1268760"/>
            <a:ext cx="889248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8288" algn="just">
              <a:tabLst>
                <a:tab pos="268288" algn="l"/>
              </a:tabLst>
            </a:pP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повинні відповідати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принципу загальної доступності для мешканців міста.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Кошти не виділяються авторам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проєкту особисто. Всі проєкти реалізуються розпорядниками бюджетних коштів.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Об’єкти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реалізовані в рамках проєкту, є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власністю територіальної громади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(комунальною власністю).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 реалізуються на території м. Павлограда.</a:t>
            </a: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endParaRPr lang="uk-UA" sz="21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8288" algn="just">
              <a:buFont typeface="Wingdings" pitchFamily="2" charset="2"/>
              <a:buChar char="ü"/>
              <a:tabLst>
                <a:tab pos="268288" algn="l"/>
              </a:tabLst>
            </a:pPr>
            <a:r>
              <a:rPr lang="uk-UA" sz="21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Програмі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беруть участь проєкти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реалізація яких передбачає </a:t>
            </a:r>
            <a:r>
              <a:rPr lang="uk-UA" sz="2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капітальний ремонт внутрішньо будинкових систем, під’їздів, покрівель</a:t>
            </a:r>
            <a:r>
              <a:rPr lang="uk-UA" sz="21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тощо.</a:t>
            </a:r>
            <a:endParaRPr lang="ru-RU" sz="21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9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1691680" y="4171726"/>
            <a:ext cx="5544616" cy="369332"/>
            <a:chOff x="755576" y="3811686"/>
            <a:chExt cx="5544616" cy="369332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755576" y="3842464"/>
              <a:ext cx="20882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24136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Коли подати проєктну заявку?</a:t>
            </a:r>
            <a:endParaRPr lang="ru-RU" sz="3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3688" y="2067813"/>
            <a:ext cx="6624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проєктів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з 09.03.2020р. </a:t>
            </a:r>
          </a:p>
          <a:p>
            <a:pPr algn="ctr"/>
            <a:r>
              <a:rPr lang="uk-UA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  07.04.2020р.</a:t>
            </a:r>
            <a:endParaRPr lang="ru-RU" sz="54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928992" cy="864096"/>
          </a:xfrm>
        </p:spPr>
        <p:txBody>
          <a:bodyPr>
            <a:noAutofit/>
          </a:bodyPr>
          <a:lstStyle/>
          <a:p>
            <a:pPr algn="ctr"/>
            <a:r>
              <a:rPr lang="uk-UA" sz="35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подати проєктну заявку?</a:t>
            </a:r>
            <a:endParaRPr lang="ru-RU" sz="35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184553"/>
            <a:ext cx="82444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Проєктна заявка подається  автором: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письмовому вигляді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до виконкому Павлоградської міської ради (вул. Соборна,95, каб.119)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</a:t>
            </a:r>
            <a:r>
              <a:rPr lang="uk-UA" sz="2400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b="1" dirty="0" smtClean="0">
                <a:solidFill>
                  <a:schemeClr val="accent4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он-лайн</a:t>
            </a: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зареєструвавшись на </a:t>
            </a:r>
            <a:r>
              <a:rPr lang="uk-UA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веб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платформі </a:t>
            </a:r>
          </a:p>
          <a:p>
            <a:pPr lvl="0" algn="ctr">
              <a:tabLst>
                <a:tab pos="539750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 Бюджет участі міста Павлограда ”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4581128"/>
            <a:ext cx="8316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Бланк проєктної заявки </a:t>
            </a:r>
          </a:p>
          <a:p>
            <a:pPr algn="ctr"/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знаходиться на офіційному сайті Павлоградської  міської ради </a:t>
            </a:r>
            <a:r>
              <a:rPr lang="en-US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https://pavlogradmrada.dp.gov.ua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uk-UA" sz="2400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uk-UA" sz="2400" b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розділі “ Бюджет участі м. Павлограда ” </a:t>
            </a:r>
            <a:endParaRPr lang="ru-RU" sz="2400" b="1" dirty="0">
              <a:solidFill>
                <a:srgbClr val="0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31640" y="1076250"/>
            <a:ext cx="74888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НАЗВА ПРОЄКТУ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(коротке речення до 10-ти слів, що відображає суть проєкту)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ОПИС ПРОЄКТУ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(проблема, на вирішення якої спрямований проєкт (до 5-ти речень))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Мета проєкту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(1-2 речення)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Потенційні користувачі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(максимум 3 позиції)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331640" y="4953942"/>
            <a:ext cx="72728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Результати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(до 3-х речень)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Місце реалізації проєкту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(адреса і назва об’єкту)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691680" y="3771617"/>
            <a:ext cx="5544616" cy="1169551"/>
            <a:chOff x="755576" y="3411577"/>
            <a:chExt cx="5544616" cy="1169551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411577"/>
              <a:ext cx="3024336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тварини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сім’ї з дітьми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маломобільні</a:t>
              </a: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 групи населення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гості міста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інше ________________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755576" y="3411577"/>
              <a:ext cx="2088232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діти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студенти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молодь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дорослі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uk-UA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особи похилого віку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3707904" y="5859269"/>
            <a:ext cx="4608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адреса: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назва об’єкту (за наявності):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тип об’єкту (приміщення, земельна ділянки тощо):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інші характеристики (за наявності):</a:t>
            </a: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24136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475657" y="1772816"/>
          <a:ext cx="7200800" cy="1894302"/>
        </p:xfrm>
        <a:graphic>
          <a:graphicData uri="http://schemas.openxmlformats.org/drawingml/2006/table">
            <a:tbl>
              <a:tblPr/>
              <a:tblGrid>
                <a:gridCol w="564769"/>
                <a:gridCol w="1955026"/>
                <a:gridCol w="1368593"/>
                <a:gridCol w="1010009"/>
                <a:gridCol w="1010009"/>
                <a:gridCol w="1292394"/>
              </a:tblGrid>
              <a:tr h="457540"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№ з/п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Назва статті витрат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Вартість за одиницю, грн.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Одиниця виміру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Кількість одиниць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Загальна вартість, грн.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1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2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…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659">
                <a:tc gridSpan="2"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ВСЬОГО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X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x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x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243" marR="63243" marT="63243" marB="6324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403648" y="1124744"/>
            <a:ext cx="7308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Кошторис проєкту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755576" y="4437112"/>
            <a:ext cx="83884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25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сайт</a:t>
            </a:r>
            <a:r>
              <a:rPr kumimoji="0" lang="uk-UA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Міністерства регіонального розвитку та будівництва України </a:t>
            </a:r>
            <a:r>
              <a:rPr kumimoji="0" lang="uk-UA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www.minregion.gov.ua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(підрубрика «Ціноутворення» рубрики «Ціноутворення, експертиза та розвиток будівельної діяльності» підрозділу «Будівництво та архітектура» розділу «Напрями діяльності»). </a:t>
            </a:r>
          </a:p>
          <a:p>
            <a:pPr marR="0" lvl="0" indent="1825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R="0" lvl="0" indent="1825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2563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До відповідних структурних підрозділів Павлоградської міської ради.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3841884"/>
            <a:ext cx="78488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2563" algn="ctr" eaLnBrk="0" hangingPunct="0"/>
            <a:r>
              <a:rPr lang="uk-UA" sz="28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Куди звертатись щодо ціноутворення ?</a:t>
            </a:r>
            <a:endParaRPr lang="ru-RU" sz="2800" b="1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52128" y="116632"/>
            <a:ext cx="8100392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Группа 11"/>
          <p:cNvGrpSpPr/>
          <p:nvPr/>
        </p:nvGrpSpPr>
        <p:grpSpPr>
          <a:xfrm>
            <a:off x="395536" y="3887760"/>
            <a:ext cx="6840760" cy="653298"/>
            <a:chOff x="-540568" y="3527720"/>
            <a:chExt cx="6840760" cy="6532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3275856" y="3811686"/>
              <a:ext cx="30243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-540568" y="3527720"/>
              <a:ext cx="568863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R="0" lvl="0" indent="182563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1547664" y="1114291"/>
            <a:ext cx="716428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Дані автора проєкту</a:t>
            </a:r>
          </a:p>
          <a:p>
            <a:pPr algn="just">
              <a:buFont typeface="Arial" pitchFamily="34" charset="0"/>
              <a:buChar char="•"/>
            </a:pPr>
            <a:r>
              <a:rPr lang="uk-UA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Прізвище, ім’я, по батькові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Місце проживання*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Номер телефону*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Електронна адреса (за наявності)*</a:t>
            </a:r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Вік</a:t>
            </a:r>
          </a:p>
          <a:p>
            <a:pPr lvl="0" algn="just">
              <a:buFont typeface="Arial" pitchFamily="34" charset="0"/>
              <a:buChar char="•"/>
            </a:pP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Вид занять</a:t>
            </a:r>
            <a:endParaRPr kumimoji="0" lang="uk-UA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619672" y="4448521"/>
          <a:ext cx="7200800" cy="2245412"/>
        </p:xfrm>
        <a:graphic>
          <a:graphicData uri="http://schemas.openxmlformats.org/drawingml/2006/table">
            <a:tbl>
              <a:tblPr/>
              <a:tblGrid>
                <a:gridCol w="493512"/>
                <a:gridCol w="1458106"/>
                <a:gridCol w="2703105"/>
                <a:gridCol w="1312295"/>
                <a:gridCol w="1233782"/>
              </a:tblGrid>
              <a:tr h="641207"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№ з/п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Ім’я, прізвище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Адреса проживання (поштовий індекс, м. Павлоград, вул.__________, буд.___, кв.___)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>
                          <a:latin typeface="Times"/>
                          <a:ea typeface="Times New Roman"/>
                        </a:rPr>
                        <a:t>Номер телефону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200" dirty="0">
                          <a:latin typeface="Times"/>
                          <a:ea typeface="Times New Roman"/>
                        </a:rPr>
                        <a:t>Підпис *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>
                          <a:latin typeface="Times"/>
                          <a:ea typeface="Times New Roman"/>
                        </a:rPr>
                        <a:t> </a:t>
                      </a:r>
                      <a:endParaRPr lang="ru-RU" sz="110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700" algn="just">
                        <a:lnSpc>
                          <a:spcPct val="115000"/>
                        </a:lnSpc>
                        <a:spcAft>
                          <a:spcPts val="300"/>
                        </a:spcAft>
                      </a:pPr>
                      <a:r>
                        <a:rPr lang="uk-UA" sz="1400" dirty="0">
                          <a:latin typeface="Times"/>
                          <a:ea typeface="Times New Roman"/>
                        </a:rPr>
                        <a:t> </a:t>
                      </a:r>
                      <a:endParaRPr lang="ru-RU" sz="1100" dirty="0">
                        <a:latin typeface="Arial"/>
                        <a:ea typeface="Times New Roman"/>
                      </a:endParaRPr>
                    </a:p>
                  </a:txBody>
                  <a:tcPr marL="63302" marR="63302" marT="63302" marB="6330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956376" cy="864096"/>
          </a:xfrm>
        </p:spPr>
        <p:txBody>
          <a:bodyPr>
            <a:noAutofit/>
          </a:bodyPr>
          <a:lstStyle/>
          <a:p>
            <a:pPr algn="ctr"/>
            <a:r>
              <a:rPr lang="uk-UA" sz="37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заповнити проєктну заявку?</a:t>
            </a:r>
            <a:endParaRPr lang="ru-RU" sz="37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3429000"/>
            <a:ext cx="59234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Перелік осіб, які підтримують </a:t>
            </a:r>
          </a:p>
          <a:p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реалізацію проєкту</a:t>
            </a:r>
            <a:endParaRPr lang="ru-RU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72808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проєктних заявок</a:t>
            </a:r>
            <a:endParaRPr lang="ru-RU" sz="3800" b="1" i="0" dirty="0" smtClean="0">
              <a:solidFill>
                <a:srgbClr val="B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83568" y="1556792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попередня перевірка поданих проєктів</a:t>
            </a:r>
          </a:p>
          <a:p>
            <a:pPr indent="266700" algn="just"/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проєктів за змістом та можливістю реалізації</a:t>
            </a:r>
          </a:p>
          <a:p>
            <a:pPr indent="266700" algn="just"/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266700" algn="just">
              <a:buFont typeface="Wingdings" pitchFamily="2" charset="2"/>
              <a:buChar char="§"/>
            </a:pP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інформування про це автора проєкту про позитивну або негативну оцінку  проєктів головними розпорядниками бюджетних коштів</a:t>
            </a:r>
            <a:endParaRPr lang="ru-RU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72808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та її функції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9"/>
          <p:cNvSpPr>
            <a:spLocks noChangeArrowheads="1"/>
          </p:cNvSpPr>
          <p:nvPr/>
        </p:nvSpPr>
        <p:spPr bwMode="auto">
          <a:xfrm>
            <a:off x="1259632" y="3140968"/>
            <a:ext cx="691276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uk-UA" altLang="ru-RU" sz="2800" b="1" dirty="0">
                <a:cs typeface="Times New Roman" pitchFamily="18" charset="0"/>
              </a:rPr>
              <a:t> </a:t>
            </a:r>
            <a:r>
              <a:rPr lang="uk-UA" altLang="ru-RU" sz="28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Склад робочої групи</a:t>
            </a:r>
            <a:r>
              <a:rPr lang="uk-UA" alt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– </a:t>
            </a:r>
            <a:r>
              <a:rPr lang="uk-UA" alt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12 осіб</a:t>
            </a:r>
            <a:endParaRPr lang="uk-UA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alt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altLang="ru-RU" sz="28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Представники</a:t>
            </a:r>
            <a:r>
              <a:rPr lang="uk-UA" sz="2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uk-UA" altLang="ru-RU" sz="28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1950" lvl="2" indent="268288" algn="just">
              <a:buFontTx/>
              <a:buChar char="-"/>
              <a:tabLst>
                <a:tab pos="898525" algn="l"/>
                <a:tab pos="1163638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громадської ради, </a:t>
            </a:r>
          </a:p>
          <a:p>
            <a:pPr marL="361950" lvl="2" indent="268288" algn="just">
              <a:buFontTx/>
              <a:buChar char="-"/>
              <a:tabLst>
                <a:tab pos="898525" algn="l"/>
                <a:tab pos="1163638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молодіжної ради, </a:t>
            </a:r>
          </a:p>
          <a:p>
            <a:pPr marL="361950" lvl="2" indent="268288" algn="just">
              <a:buFontTx/>
              <a:buChar char="-"/>
              <a:tabLst>
                <a:tab pos="898525" algn="l"/>
                <a:tab pos="1163638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депутати міської ради,</a:t>
            </a:r>
          </a:p>
          <a:p>
            <a:pPr marL="361950" lvl="2" indent="268288" algn="just">
              <a:buFontTx/>
              <a:buChar char="-"/>
              <a:tabLst>
                <a:tab pos="898525" algn="l"/>
                <a:tab pos="1163638" algn="l"/>
              </a:tabLst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посадові особи місцевого самоврядування</a:t>
            </a:r>
            <a:endParaRPr lang="uk-UA" alt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alt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Щорічне оновлення складу</a:t>
            </a:r>
            <a:endParaRPr lang="uk-UA" altLang="ru-RU" sz="28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064" y="1340768"/>
            <a:ext cx="8424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238" algn="just"/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здійснює детальний аналіз та оцінку запропонованих проєктів і надає обґрунтовані рекомендації щодо їх реалізації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88832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Етапи бюджету участі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1115616" y="1158571"/>
            <a:ext cx="7920880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Інформаційна кампанія (17.02.2020 </a:t>
            </a:r>
            <a:r>
              <a:rPr lang="uk-UA" sz="19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06.03.2020)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Подання проєктів (09.03.2020 – 07.04.2020)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Автори подають належним чином оформлені проєкти до міської ради та он-лайн на веб-платформі “Бюджет участі міста </a:t>
            </a:r>
            <a:r>
              <a:rPr kumimoji="0" lang="uk-UA" sz="1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Павлограда”</a:t>
            </a: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Аналіз проєктів (до 27.05.2020)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Робоча група розглядає проєкти за змістом і формує перелік проєктів, які допускаються до голосування.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 (29.05.2020 – 07.06.2020)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Мешканці міста голосують он-лайн. Автори рекламують та просувають свої проєкти, щоб отримати найбільшу кількість голосів.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Визначення переможців (до 12.06.2020)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Переможцями можуть бути проєкти, які набрали найбільшу кількість голосів підтримки. 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80975" algn="l"/>
                <a:tab pos="539750" algn="l"/>
              </a:tabLst>
            </a:pP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kumimoji="0" lang="uk-UA" sz="19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Реалізація проєктів (до 31.12.2020)</a:t>
            </a:r>
            <a:endParaRPr kumimoji="0" lang="ru-RU" sz="1900" b="0" i="0" u="none" strike="noStrike" cap="none" normalizeH="0" baseline="0" dirty="0" smtClean="0">
              <a:ln>
                <a:noFill/>
              </a:ln>
              <a:solidFill>
                <a:srgbClr val="B0000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uk-UA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Міська рада разом з авторами та громадськістю втілює в життя ідеї містян.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776864" cy="864096"/>
          </a:xfrm>
        </p:spPr>
        <p:txBody>
          <a:bodyPr>
            <a:noAutofit/>
          </a:bodyPr>
          <a:lstStyle/>
          <a:p>
            <a:pPr algn="ctr"/>
            <a:r>
              <a:rPr lang="uk-UA" sz="3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Голосування</a:t>
            </a:r>
            <a:endParaRPr lang="ru-RU" sz="3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11560" y="1124744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539750" algn="l"/>
              </a:tabLst>
            </a:pP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он-лайн на </a:t>
            </a:r>
            <a:r>
              <a:rPr lang="uk-UA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веб</a:t>
            </a: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- платформі </a:t>
            </a:r>
          </a:p>
          <a:p>
            <a:pPr lvl="0" algn="ctr">
              <a:tabLst>
                <a:tab pos="539750" algn="l"/>
              </a:tabLst>
            </a:pP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 Бюджет участі міста Павлограда ” </a:t>
            </a:r>
          </a:p>
          <a:p>
            <a:pPr lvl="0" algn="ctr">
              <a:tabLst>
                <a:tab pos="539750" algn="l"/>
              </a:tabLst>
            </a:pP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із застосуванням засобів ідентифікації громадян через ЕЦП</a:t>
            </a:r>
          </a:p>
        </p:txBody>
      </p:sp>
      <p:pic>
        <p:nvPicPr>
          <p:cNvPr id="9" name="Рисунок 8" descr="Безымянный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23528" y="3068960"/>
            <a:ext cx="8568952" cy="3600400"/>
          </a:xfrm>
          <a:prstGeom prst="rect">
            <a:avLst/>
          </a:prstGeom>
        </p:spPr>
      </p:pic>
      <p:sp>
        <p:nvSpPr>
          <p:cNvPr id="10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532440" y="6309320"/>
            <a:ext cx="539552" cy="46374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16824" cy="792088"/>
          </a:xfrm>
        </p:spPr>
        <p:txBody>
          <a:bodyPr>
            <a:normAutofit/>
          </a:bodyPr>
          <a:lstStyle/>
          <a:p>
            <a:pPr algn="ctr"/>
            <a:r>
              <a:rPr lang="uk-UA" sz="40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Що таке бюджет участі?</a:t>
            </a:r>
            <a:endParaRPr lang="ru-RU" sz="4000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275144"/>
            <a:ext cx="80648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Бюджет участі</a:t>
            </a:r>
          </a:p>
          <a:p>
            <a:pPr algn="ctr"/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 це</a:t>
            </a:r>
            <a:r>
              <a:rPr lang="uk-UA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демократичний процес дискусії та прийняття рішень, у якому кожен мешканець населеного пункту вирішує, у який спосіб витрачати частину місцевого бюджету.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6512" y="3744322"/>
            <a:ext cx="91440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Павлоградці </a:t>
            </a:r>
          </a:p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можуть взяти участь у конкурсі та подати проєкти, </a:t>
            </a:r>
          </a:p>
          <a:p>
            <a:pPr algn="ctr"/>
            <a:r>
              <a:rPr lang="uk-UA" sz="2600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пов’язані з покращенням життя в місті. </a:t>
            </a:r>
          </a:p>
          <a:p>
            <a:pPr algn="ctr"/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 разі перемоги при голосуванні містян проєкти будуть реалізовані в рамках бюджету Павлограда 2020 року </a:t>
            </a:r>
          </a:p>
          <a:p>
            <a:pPr algn="ctr"/>
            <a:r>
              <a:rPr lang="uk-UA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 безпосередньої участі громадян.</a:t>
            </a:r>
            <a:endParaRPr lang="ru-RU" sz="2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899592" y="2132856"/>
            <a:ext cx="3744416" cy="2592288"/>
          </a:xfrm>
          <a:ln/>
          <a:scene3d>
            <a:camera prst="orthographicFront"/>
            <a:lightRig rig="sof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/>
            <a:r>
              <a:rPr lang="uk-UA" sz="54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БЮДЖЕТ  УЧАСТІ</a:t>
            </a:r>
            <a:endParaRPr lang="ru-RU" sz="54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99992" y="1196752"/>
            <a:ext cx="4176464" cy="1656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ВИРІШУЄШ</a:t>
            </a: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2492896"/>
            <a:ext cx="4248472" cy="240065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uk-UA" sz="15000" b="1" cap="all" dirty="0" smtClean="0">
                <a:ln w="0"/>
                <a:solidFill>
                  <a:srgbClr val="B00000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ТИ !</a:t>
            </a:r>
            <a:endParaRPr lang="ru-RU" sz="15000" b="1" cap="all" dirty="0">
              <a:ln w="0"/>
              <a:solidFill>
                <a:srgbClr val="B00000"/>
              </a:solidFill>
              <a:effectLst>
                <a:reflection blurRad="12700" stA="50000" endPos="50000" dist="5000" dir="5400000" sy="-100000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1196752"/>
            <a:ext cx="4752528" cy="713234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sz="36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Дякую за увагу!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04664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2420888"/>
            <a:ext cx="8496944" cy="2592288"/>
          </a:xfrm>
          <a:prstGeom prst="rect">
            <a:avLst/>
          </a:prstGeom>
        </p:spPr>
        <p:txBody>
          <a:bodyPr vert="horz" lIns="45720" rIns="45720">
            <a:normAutofit lnSpcReduction="10000"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Відповідальний </a:t>
            </a:r>
            <a:r>
              <a:rPr kumimoji="0" lang="uk-UA" sz="25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за супровід </a:t>
            </a: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проектів Бюджету участі – відділ з економічних питань виконавчого комітету </a:t>
            </a:r>
            <a:r>
              <a:rPr kumimoji="0" lang="uk-UA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Павлоградської</a:t>
            </a: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міської ради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каб.206,207,205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тел. (0563) 20-45-54, 20-65-29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en-US" sz="3200" b="1" dirty="0" smtClean="0">
                <a:latin typeface="Tahoma" pitchFamily="34" charset="0"/>
                <a:cs typeface="Tahoma" pitchFamily="34" charset="0"/>
              </a:rPr>
              <a:t>email: pb.pv2020@gmail.com</a:t>
            </a:r>
            <a:endParaRPr kumimoji="0" lang="uk-UA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632848" cy="1080120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Як відбувається процес </a:t>
            </a:r>
            <a:b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uk-UA" sz="400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бюджету участі?</a:t>
            </a:r>
            <a:endParaRPr lang="ru-RU" altLang="ru-RU" sz="4000" kern="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1520" y="1817458"/>
            <a:ext cx="871296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Павлоградці подають свої ідеї у вигляді оформленого проєкту.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Мешканці міста голосують за проєкти.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3975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539750" algn="l"/>
              </a:tabLst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 Міська рада разом з авторами та громадськістю реалізує проєкти, які набрали найбільшу кількість голосів за рахунок міського бюджету.</a:t>
            </a:r>
          </a:p>
        </p:txBody>
      </p:sp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632848" cy="764704"/>
          </a:xfrm>
        </p:spPr>
        <p:txBody>
          <a:bodyPr>
            <a:noAutofit/>
          </a:bodyPr>
          <a:lstStyle/>
          <a:p>
            <a:pPr lvl="0" algn="ctr" eaLnBrk="0" fontAlgn="base" hangingPunct="0">
              <a:spcAft>
                <a:spcPct val="0"/>
              </a:spcAft>
              <a:defRPr/>
            </a:pPr>
            <a:r>
              <a:rPr lang="uk-UA" sz="4000" kern="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Хто може взяти участь ?</a:t>
            </a:r>
            <a:endParaRPr lang="ru-RU" altLang="ru-RU" sz="4000" kern="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95536" y="836712"/>
            <a:ext cx="83529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uk-UA" sz="2400" b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Автором проєкту</a:t>
            </a:r>
            <a:r>
              <a:rPr lang="uk-UA" sz="24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може бути громадянин України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віком від 18 років,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який зареєстрований або проживає </a:t>
            </a:r>
          </a:p>
          <a:p>
            <a:pPr lvl="0" algn="ctr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 території м. Павлограда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3115619"/>
            <a:ext cx="91805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Проєкт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B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пропозиція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, що подається  автором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письмово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у вигляді проєктної заявки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та он-лайн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веб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- платформі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“ Бюджет участі міста Павлограда ”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із застосуванням засобів ідентифікації громадян через ЕЦП. 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39552" y="5738155"/>
            <a:ext cx="82089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825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Кожен автор проєкту може подати два проєкти </a:t>
            </a:r>
          </a:p>
          <a:p>
            <a:pPr marL="457200" marR="0" lvl="1" indent="825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на один календарний рік</a:t>
            </a:r>
          </a:p>
        </p:txBody>
      </p:sp>
      <p:sp>
        <p:nvSpPr>
          <p:cNvPr id="9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28792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Види проєктів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412776"/>
            <a:ext cx="820891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міні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малі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25488" indent="-630238">
              <a:buFont typeface="Wingdings" pitchFamily="2" charset="2"/>
              <a:buChar char="v"/>
              <a:tabLst>
                <a:tab pos="0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інфраструктурні   загальноміські проєкти</a:t>
            </a:r>
          </a:p>
          <a:p>
            <a:pPr marL="95250">
              <a:tabLst>
                <a:tab pos="173038" algn="l"/>
                <a:tab pos="2695575" algn="l"/>
                <a:tab pos="3849688" algn="l"/>
              </a:tabLst>
            </a:pPr>
            <a:endParaRPr lang="uk-UA" sz="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95250">
              <a:buFont typeface="Wingdings" pitchFamily="2" charset="2"/>
              <a:buChar char="v"/>
              <a:tabLst>
                <a:tab pos="173038" algn="l"/>
                <a:tab pos="2695575" algn="l"/>
                <a:tab pos="3849688" algn="l"/>
              </a:tabLst>
            </a:pPr>
            <a:r>
              <a:rPr lang="uk-UA" sz="5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5400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великий проєкт</a:t>
            </a:r>
            <a:endParaRPr lang="ru-RU" sz="5400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Міні проєкти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8800"/>
            <a:ext cx="820891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Ініціативи молоді, молодіжних організацій (учасники проєктів від 18 до 20 років). 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10 тис. грн. </a:t>
            </a:r>
          </a:p>
          <a:p>
            <a:pPr lvl="0" algn="just"/>
            <a:r>
              <a:rPr lang="uk-UA" sz="3200" i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Загальний бюджет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100 тис. грн.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530225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проєкт – не менше 5.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267744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Малі проєкти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628800"/>
            <a:ext cx="85324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Фестивалі, виставки, концерти, спортивні турніри, створення </a:t>
            </a:r>
            <a:r>
              <a:rPr lang="uk-UA" sz="3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артоб’єктів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кінопокази, освiтнi проєкти та інше. </a:t>
            </a:r>
          </a:p>
          <a:p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25 тис. грн. </a:t>
            </a:r>
          </a:p>
          <a:p>
            <a:pPr lvl="0"/>
            <a:r>
              <a:rPr lang="uk-UA" sz="3200" i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Загальний бюджет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400 тис. грн.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530225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проєкт – не менше 10.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740352" cy="1340768"/>
          </a:xfrm>
        </p:spPr>
        <p:txBody>
          <a:bodyPr>
            <a:noAutofit/>
          </a:bodyPr>
          <a:lstStyle/>
          <a:p>
            <a:pPr algn="ctr"/>
            <a:r>
              <a:rPr lang="uk-UA" sz="44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Інфраструктурні загальноміські проєкти</a:t>
            </a:r>
            <a:endParaRPr lang="ru-RU" sz="44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1556791"/>
            <a:ext cx="8676456" cy="5112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Проєкти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які можуть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стосуватися мешканців всього міста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та </a:t>
            </a:r>
            <a:r>
              <a:rPr lang="uk-UA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реалізуються в місцях загального користування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(загальноміські парки, сквери, вулиці, будь-які інші об’єкти, до яких мають доступ мешканці міста незалежно від місця проживання; проєкти, які стосуються окремих об’єктів чи територій (прибудинкова територія), об’єктів з обмеженим доступом або доступом лише окремих категорій мешканців, як: школярів, вихованців дитсадків та ін.)</a:t>
            </a:r>
            <a:endParaRPr lang="ru-RU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722313" algn="just"/>
            <a:r>
              <a:rPr lang="uk-UA" sz="30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0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uk-UA" sz="3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0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 тис. грн. </a:t>
            </a:r>
          </a:p>
          <a:p>
            <a:pPr lvl="0" indent="722313" algn="just"/>
            <a:r>
              <a:rPr lang="uk-UA" sz="3000" i="1" dirty="0" smtClean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Загальний бюджет  </a:t>
            </a:r>
            <a:r>
              <a:rPr lang="uk-UA" sz="3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950 тис. грн.</a:t>
            </a:r>
            <a:endParaRPr lang="ru-RU" sz="3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indent="2427288" algn="just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проєкт – </a:t>
            </a:r>
          </a:p>
          <a:p>
            <a:pPr marL="2427288" algn="just"/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 менше 20.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5760640" cy="864096"/>
          </a:xfrm>
        </p:spPr>
        <p:txBody>
          <a:bodyPr>
            <a:noAutofit/>
          </a:bodyPr>
          <a:lstStyle/>
          <a:p>
            <a:pPr algn="ctr"/>
            <a:r>
              <a:rPr lang="uk-UA" sz="4800" b="1" i="0" dirty="0" smtClean="0">
                <a:solidFill>
                  <a:schemeClr val="accent5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Великий проєкт</a:t>
            </a:r>
            <a:endParaRPr lang="ru-RU" sz="4800" b="1" i="0" dirty="0" smtClean="0">
              <a:solidFill>
                <a:schemeClr val="accent5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28800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0225" algn="just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Один проєкт, який має велике соціальне значення для одного з мікрорайонів міста. </a:t>
            </a:r>
          </a:p>
          <a:p>
            <a:pPr algn="just"/>
            <a:r>
              <a:rPr lang="uk-UA" sz="3200" i="1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Вартість реалізації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не більше </a:t>
            </a:r>
            <a:r>
              <a:rPr lang="uk-UA" sz="3200" dirty="0" smtClean="0">
                <a:solidFill>
                  <a:srgbClr val="B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500 тис. грн. </a:t>
            </a:r>
          </a:p>
          <a:p>
            <a:endParaRPr lang="uk-UA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indent="530225"/>
            <a:r>
              <a:rPr lang="uk-UA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Кількість осіб, які підтримують проєкт – не менше 50.</a:t>
            </a:r>
            <a:endParaRPr lang="ru-RU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8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534</TotalTime>
  <Words>1137</Words>
  <Application>Microsoft Office PowerPoint</Application>
  <PresentationFormat>Экран (4:3)</PresentationFormat>
  <Paragraphs>243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Открытая</vt:lpstr>
      <vt:lpstr>1_Открытая</vt:lpstr>
      <vt:lpstr>2_Открытая</vt:lpstr>
      <vt:lpstr>Слайд 1</vt:lpstr>
      <vt:lpstr>Що таке бюджет участі?</vt:lpstr>
      <vt:lpstr>Як відбувається процес  бюджету участі?</vt:lpstr>
      <vt:lpstr>Хто може взяти участь ?</vt:lpstr>
      <vt:lpstr>Види проєктів</vt:lpstr>
      <vt:lpstr>Міні проєкти</vt:lpstr>
      <vt:lpstr>Малі проєкти</vt:lpstr>
      <vt:lpstr>Інфраструктурні загальноміські проєкти</vt:lpstr>
      <vt:lpstr>Великий проєкт</vt:lpstr>
      <vt:lpstr>Увага!</vt:lpstr>
      <vt:lpstr>Коли подати проєктну заявку?</vt:lpstr>
      <vt:lpstr>Як подати проєктну заявку?</vt:lpstr>
      <vt:lpstr>Як заповнити проєктну заявку?</vt:lpstr>
      <vt:lpstr>Як заповнити проєктну заявку?</vt:lpstr>
      <vt:lpstr>Як заповнити проєктну заявку?</vt:lpstr>
      <vt:lpstr>Аналіз проєктних заявок</vt:lpstr>
      <vt:lpstr>Робоча група та її функції</vt:lpstr>
      <vt:lpstr>Етапи бюджету участі</vt:lpstr>
      <vt:lpstr>Голосування</vt:lpstr>
      <vt:lpstr>БЮДЖЕТ  УЧАСТІ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ekonom2</dc:creator>
  <cp:lastModifiedBy>admin</cp:lastModifiedBy>
  <cp:revision>79</cp:revision>
  <dcterms:created xsi:type="dcterms:W3CDTF">2020-02-21T08:07:22Z</dcterms:created>
  <dcterms:modified xsi:type="dcterms:W3CDTF">2020-02-27T13:15:20Z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