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25"/>
  </p:notesMasterIdLst>
  <p:handoutMasterIdLst>
    <p:handoutMasterId r:id="rId26"/>
  </p:handoutMasterIdLst>
  <p:sldIdLst>
    <p:sldId id="258" r:id="rId2"/>
    <p:sldId id="259" r:id="rId3"/>
    <p:sldId id="261" r:id="rId4"/>
    <p:sldId id="262" r:id="rId5"/>
    <p:sldId id="284" r:id="rId6"/>
    <p:sldId id="287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7" r:id="rId16"/>
    <p:sldId id="288" r:id="rId17"/>
    <p:sldId id="289" r:id="rId18"/>
    <p:sldId id="290" r:id="rId19"/>
    <p:sldId id="291" r:id="rId20"/>
    <p:sldId id="278" r:id="rId21"/>
    <p:sldId id="279" r:id="rId22"/>
    <p:sldId id="280" r:id="rId23"/>
    <p:sldId id="281" r:id="rId24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D72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 autoAdjust="0"/>
    <p:restoredTop sz="94415" autoAdjust="0"/>
  </p:normalViewPr>
  <p:slideViewPr>
    <p:cSldViewPr>
      <p:cViewPr>
        <p:scale>
          <a:sx n="90" d="100"/>
          <a:sy n="90" d="100"/>
        </p:scale>
        <p:origin x="-2232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4907098-E5E7-4172-899C-75E2A37F9FD5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D387E01-F2DD-406F-A0BA-B9331B0C7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D47A708-E255-4F18-9CB8-BE16729AF9BF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6EF09C0-E4D4-4BAA-BCA5-50017D945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3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1" name="Picture 1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3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14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9" name="Picture 1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B4E18-6E21-4264-BB9E-D117BBABB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BF847-3194-4663-9CB1-1762A8081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E6213-A5B6-4E44-B22F-3E65588FF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92E05-98B1-4E9C-B51B-3A9BDDC9B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A60F9-63F7-4708-8EF8-6EBC825F3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A854-9C30-4299-9204-23D00CFE7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F3126-A9AF-4417-993A-9E091923B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752F6-E150-4F1C-9DCD-997C3D3697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A9935-9465-479A-B812-B3D3C9811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75F86-5474-45A9-9343-FA44EA26E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DE6DB-BD21-45B2-BFB5-D8A78CB7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07A09-3056-45C8-BA65-8C89CA446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8C424-5039-4B92-8F74-3B7FFF614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ED837-B7B2-4479-91F7-94A06B460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69863-8FD0-4C6D-A94F-8812C5270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C6133-0426-452B-A4D5-05CCC3004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C3772-F430-4F2B-8787-2226F9A7A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8D432-FE98-4D15-8218-3FE4FAD72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EEBAE-0AE3-487E-A20F-C7F52904D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9B14-B796-4C5F-BF44-3E4D316D8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F14AF-96DC-459D-887C-3595D5DED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8245D-0504-45BC-AABC-D62A2608F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823-66F9-463B-AE5B-F2001AB0F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6E9DE-CC03-41B5-BDD2-9F50733B2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649E0-9A60-4CC4-8845-52BD18FDE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7C936-35CA-4FE2-AC8E-57359B4E7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5DF8F-2204-4EE4-899E-3F9831957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1A34F-1EBA-4B25-A63F-DDE68322E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8451F-5978-43BE-A33C-46385CCDF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79FF1-87B2-41B4-901F-79DC8E6EF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2344-A622-41AF-A963-41D75273E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7A1C7-D82E-4F5C-983B-639F98D01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7A5AE-4395-4DB5-A1DC-C1AEB1B3BA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99D3E-B9EF-478F-861C-7CB22C362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085E3-538E-48C1-9AB5-3373C86D4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24892-243F-4BAA-911F-CB0724F7D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24F2A-809A-4828-98B0-9DD1C0738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4F10B-90E8-4D63-BA07-96EB79297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BB0A6-645F-484D-99DF-B1316E692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0A09B-BF4D-4762-B5DB-C96ECD354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50E4E-80A5-4332-8F18-29D68E998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AD942-DF1E-43BE-A773-BE1813E5B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2B156-1373-40E7-8946-B21C11956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01145-0CF5-4E51-BC12-9C14718A3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4E3B1-80E5-466C-9878-2271625A9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ED21-EDAB-4E6D-B2B1-7CFCA3AF4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5165E-A09F-4871-9981-EAE4DDEC9D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17F01-E38B-4EAB-99A9-627E41F8D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86D65-AF0E-4C82-B0D4-05ACD55FD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3EBD5-D05A-4CF9-9A10-9AA784DC2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B3007-D920-4477-8626-F4C32124D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3BBEA-8FE2-474D-97D6-B47B72A0F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13C13-10EA-4749-9659-072DA8D7E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F9429-401F-493D-A5CD-550B69D19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336E3-F332-4D3D-8A58-3502CFDE1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00ED9-4761-4B67-ABA5-F3AAD876E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EEA45-8D6C-4F2E-B8D9-8A4A2B0F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6CA79-9034-47CB-A704-A4AFB138E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C5A40-2F59-4BAE-B28B-60F2D2711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C928E-886C-45B5-933B-668861712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C33BA-EE37-4312-BAFE-2A5C5E4BE2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CDEA8-100C-4929-92C2-A404C40E1A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0843A-752A-4F69-9DE9-9C344CC71D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B0EAB-4885-48D2-BB94-12355592E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56A6D-6F0C-445A-A84A-B8DEBB350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7B613-573E-43C7-A801-8AFBD8D7D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530B3-4C9A-4CF1-B806-8C439509C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DD764-21D6-46BA-965A-6BBC68BCC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E0AF4-080F-43D7-9D59-E440B0E13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CEF5D-ABCC-4F8B-94DC-5494CB36D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3DD77-49C1-45DF-B915-821D88E7F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C98A5-9619-4030-8AC3-531860820A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A4724-C53E-483E-9131-9E1670AB5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449F8-0EC6-4AFD-BF29-025FF9A6B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2CFC2-C2E8-4B8C-9F06-BF41C2D04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B31D0-E8A9-4765-9E7F-52CA26EFB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1179A-173D-4FEE-8679-0B1D93D82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2411C-690F-4D6B-B10F-2B187D1EB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63B51-F142-4893-83D4-6F1999241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F7AAF-8450-4203-842C-120A3839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7DF09-C4DC-4290-A30F-9AFB75ED5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81DFD-F276-4BF5-AD44-B2761946B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111D7-4DCA-43B2-A4F4-8A09B12EF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B91BA-502B-42DA-B613-B7251FD77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FE1-ADFD-4B0E-B6CD-E2D870219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60A9F-D481-47A5-BCA9-0E3384C93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C62F0-B389-4B98-A457-D18A7190D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6B892-DF2B-4DC8-BD92-125B70ADED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DA934-E01D-44AD-A466-F3401B066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3D532-D3EE-4A18-B91E-02BDA066B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0C241-4266-4AA2-B026-FBCCA5D9F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609600"/>
            <a:ext cx="207645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607695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DE1E0-6D1E-4C43-87CA-2048E3D55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FF2BE-6BF9-42AE-AF87-4837AF0B0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0B8B3-99B1-4113-92EA-E2466AC0D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DD053-0E64-45A4-86BA-B41766E1E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47129-B0DE-470B-A304-1A713E07C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AA75D-C33A-48BB-9386-1EEB638DB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2333F-3FE0-4085-971F-090ED943E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E7785-2A60-4951-94CC-B529519427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A2D72-54D6-45D3-90BC-C4597DB72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38E6B-0284-47CD-89A5-E490AB6E2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3DC44-F727-49D7-A34A-E122A393D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F147B-20D6-41F9-B74B-E8D539961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66C45-F6BE-442F-9834-D2F7C485B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0BF9-0DD2-4848-93D0-8B31132BD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CAED-511A-4A2A-AAB3-44C80219F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8A331-BDB4-4FB2-A532-C187A1080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F212E-F7D8-4C73-9E5D-7EAB299B9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A25E1-C4E5-4339-96B2-5851924B4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577DA-4945-4DAB-9403-E9E5F92B2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84E15-D42B-4CB2-8C78-CC8049D16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3F03D-314D-4199-B42D-8E1432ADE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3CDC-0E09-40AB-B66E-E756C1D94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D3E19-D108-4FE0-AB35-47367885B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51F45-0A9A-48A5-A06A-92EF4BD84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2BFDE-FC38-4B61-9108-E082C961E0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403E6-FF41-4E86-AEDF-24C9BC4D7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D86A2-6B1C-4210-87F8-B5685CA91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BA38-FF0B-4587-A994-22AC6A09D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D64EE-5CB0-41D4-AEF4-130247D51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123C9-9A30-4090-BBE4-7EEB7CA8F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85968-A945-4D28-8219-08B1E8393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11C83-12FE-4FAC-B4A6-7A5B78F0C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2FBBB-EF47-4F3A-80D2-4478827CC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F5802-1544-40DF-831F-C4302DBC73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76E7E-8BEF-44F8-A5CB-56092D0F5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419CD-9EDA-41F8-977F-6D8BD7597C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49C98-6F3E-4161-8285-EC137632E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6FCC6-A01C-48C2-8718-E7938FABD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718F0-EE9E-45C0-9329-F68EEBA16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4FB30-C223-4705-A115-90F0CE765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968F2-9726-4E89-B0A0-82556A3AC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4438A-4DBC-40D2-A2D9-C39253FF4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415A3-BAB9-49F8-9DBD-985C1A907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E7918-C32C-48F0-9EBA-FB57E096C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D7900-11BE-442D-9CF2-BBE01222E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6E399-0387-4FAA-AF14-EC1F4290D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D282B-79A0-479D-BE0C-56AC2B4AC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88B6D-0529-48EA-93A5-A41B5DE34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14615-C439-4917-8063-EC0B51B54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8B8B5-621A-44A5-A8C3-6DA232B50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051C1-B975-4D94-82B5-A82CAF2490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B70D-C2A3-426B-B097-106E325DB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DAF98-D0FA-4A04-B624-F06488B60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65823-429C-4A0E-95EF-DC96B80EF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67776-154D-4005-A9F3-59859D599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DDBE8-523F-45BE-A52A-D40CAD244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79BE0-D1A6-4931-A736-B5AA14319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5D313-A7CB-47FC-8CF7-EFC0E51BFD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C43C1-BB9F-4E28-9C53-D79CBE581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9912D-2730-4B55-93E3-7E034908D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9EE56-3B3E-4E25-9EF2-3E3586A85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86AAA-C3CD-402F-BF47-AC843C879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14D54-9E06-47AD-ACB8-FF5D1C1B6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56011-5545-4632-8438-C404E9733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731B9-0E60-4BC5-8289-FB98F6B2A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12565-AE38-4895-A662-8BD22E166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367E5-F484-4B20-9026-B56DE0648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7F645-CA85-4C69-9036-82C9C3F03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30D6F-AF7D-4E8B-B385-B47573B34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F46D9-F02B-4E27-88BC-F3B463A825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3A3C1-4B99-40D7-B018-4DE71A486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FD582-8D04-4BD8-9D6F-62338A6D2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E14DF-AC90-4A15-B4DB-3971B0364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642B7-35B7-4C32-898C-5BEDD2DFA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06615-3377-43F7-8625-A0498B725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99765-AD88-4E93-A7C8-0BA846E32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968B2-3FB6-4CED-83F1-B4ED818C1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16696-9234-408E-B8D4-0D74CFCC7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64544-4728-4F20-9D97-298C40E7A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343E2-8285-481B-B30D-27EA04FD7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2E9D4-457D-493D-B72E-37AC35E2D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DD052-BF0B-4A92-ABC8-4199D7049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837EE-DF48-460F-A2D2-05D11E43E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BBC98-D8DD-444B-999B-EE22DB744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AF467-A0E8-4108-A0DD-E2B0237CB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D4B8F-80C5-4442-9DE2-40AC2DCD0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6BC6F-2830-453B-833C-73822543F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4F493-3E45-40EA-9A45-C95E55DF2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FD01D-B83A-4E2C-8541-C32427F36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565FC-2A48-479B-AAAC-055B69381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0DF56-28CB-496D-A6B5-EC287194D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CB47D-CA52-4E2C-89B5-74FD5ACAB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3ED5F-4E7C-4A7D-A776-CDFBF9FDB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93252-8C2B-4CE8-80C5-EDB648C11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ACC7-27FF-45D0-9C1F-35DE19012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1BD65-9A2E-44A3-B62A-C07FD1B5E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2FC1-8194-453C-9D49-925CD5EC9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A9EC7-DA83-4CDE-93AF-19AF2242B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C472-594F-4C30-A706-BDF5F319AC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1A4E7-D393-4AB1-97B9-2A15FB879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03776-C2F2-436A-ADB2-D02DE4757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71112-5D61-4389-AA3B-F246F62F8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186E0-C401-466E-A61F-5B57B74EA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F4D0A-CC83-4D0A-BA49-2EBE87466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3805F-0010-4FFB-A369-BC31BB023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F7DB4-4869-45B2-8919-7762BDEF4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0D879-E024-40BC-B171-47A5C21A2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51470-715C-471B-A7AC-24BE4067F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5E8C5-00C5-4E0B-B74A-3CBA2C489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AC9E1-69D9-491B-92E7-617A937A7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3AB29-8BA6-4FAB-AEB3-8B5993D98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54AFB-9E9A-47ED-AB6D-00D70AB8F6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AAF85-F4D3-4D83-A4AB-CE688EB71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17074-00A7-4D20-9845-5C3A3A69F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D3C2D-9673-4385-A003-49C9880D9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D8041-7D50-4276-8382-D5D2384D8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1E7C9-5041-48FA-9DAE-AF5C39F8A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7CEC7-FE2B-45F7-B065-1283B4B0E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60D21-4AAF-4391-A7D8-6CA797168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A8626-2786-46C0-927C-12A6EDD80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47459-B46F-458F-B7C2-7630E9B12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7F2E6-4B3B-420E-B72C-90EEF37E3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174A5-83CF-44AE-8D97-B93D28B96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AA986-543E-4175-B9D7-9F4BBA9FC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F9D9C-EC1F-4BA4-A614-DCE608876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0BC04-E9B9-4D01-860A-7488C80AF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9B9A1-E3E8-4376-ACF3-F17014FA1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A5C86-DD59-4346-A95A-C4FA0B04F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3B8FA-6196-4A25-A4C0-B22EEC571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B3B15-BF28-4EDC-8F83-6151D3736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29308-F989-4D71-939C-81751D2B8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57819-096F-4648-B26F-0FC090AAC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B141-8A85-428E-BD2B-7F99CF8F2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9EA2A-8796-420D-8A5F-B67DCC858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6DAFC-ACD3-4FDB-B9AE-4302E6CC4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8B65F-39CC-4370-9884-ABA514C6A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524AA-00A7-4292-B3C5-F40DF8B87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DBD21-E8B6-4362-9374-3658BE896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ACBB2-55E1-477F-A16F-4FD57D835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1EF2A-7E8E-43B9-8038-034AEC43B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99EA2-6BAF-498E-A3D5-B4F90E96B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87962-A81C-44E8-A6D3-A68F1E6F7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0567-5856-4B67-9E3F-FA3411E9D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E909D-5CED-468A-BCB0-EC472AFDD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834E8-88DB-4046-B0A2-635D30A3B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CFC86-84D9-436F-AA91-260DB6CED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7DC5C-F7D1-4AC3-88D4-2D979CE54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B873D-DE4A-4F28-B301-930BB75332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934A2-76C9-4792-9F96-96188C54C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06048-F8AD-4A47-AD4D-F869958C4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3D82D-6838-409F-A2B0-82B64AAC1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B3B8B-644C-4CF5-AFC4-A16EF54BD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0FD5E-C020-44C1-A3F1-0D99334536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CD701-8030-4EE5-9D22-09E793214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CC632-2156-40EB-AE19-3EE2BD722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935B0-EBF6-4CB4-A28B-DB8A5AE146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9EE5A-EE05-4684-AC87-4C68C4A84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5D6E0-CA23-47D7-AFC3-43B527B9F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D383D-0CBE-4266-A8CD-2A4D68190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B3923-D817-4113-BF6B-24CE18776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3F328-BD82-4E60-A249-ECDC03EB1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431EC-F150-494B-A85B-AEEB41099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14ACB-7937-432B-8850-A3C8E0170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232BF-6555-4A3B-9A9D-F4BFDBB06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142C1-ABD0-4810-88A0-6C6E76C20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F8AC7-2C7B-4D06-B588-7D10F8611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3D72C-A110-40C6-BB29-BACC43B90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A972E-765B-4E1B-8863-003B6C47D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14E9E-2251-47DE-ABC1-523EDC991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51135-BB9F-4EDB-A804-24CDFF8C1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7A859-24A9-4AA8-B6DC-FF9EF65F6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07342-402E-4EAD-AAB1-1974F8F6C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4DD91-98C3-4A27-980E-30E5AC337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6FF12-5F18-4C2E-A5C5-9D0CCFAA4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4B73-DB30-46DF-AF0B-569737FA4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0DF0D-976A-4A63-A682-F35929064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E9B08-5F6E-4A46-9645-F83E1EDC1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5C126-36CA-4D5A-8D38-133A2678E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D8779-3A8D-455A-AF63-34CF9FE72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2DF49-F51E-4C5A-B466-9776AEDCB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8" name="Rectangle 13"/>
          <p:cNvSpPr>
            <a:spLocks noGrp="1" noChangeArrowheads="1"/>
          </p:cNvSpPr>
          <p:nvPr>
            <p:ph type="dt" sz="half" idx="1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4"/>
          <p:cNvSpPr>
            <a:spLocks noGrp="1" noChangeArrowheads="1"/>
          </p:cNvSpPr>
          <p:nvPr>
            <p:ph type="ftr" sz="quarter" idx="1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5"/>
          <p:cNvSpPr>
            <a:spLocks noGrp="1" noChangeArrowheads="1"/>
          </p:cNvSpPr>
          <p:nvPr>
            <p:ph type="sldNum" sz="quarter" idx="1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BB2C4-9A41-4612-954B-197F67126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8D941-61CB-47BB-8EB1-A679AACBE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4F7AD-F64A-40B2-A79F-D2215ED96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DAD9A-3AE6-4DAC-AEF9-0461581BC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84E2D-AFB7-497B-BA5A-1C6A20B13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6B6A-0117-4B5A-9042-28A40ADF8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782D1-DF63-4271-BD47-9EB95DE38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A5E1F-EB3D-4C6F-99BB-4C1622985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76B03-A6D1-4FC9-A4B4-AF9A7CF57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8D22C-E0D8-4E70-B2C5-E9972747F3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CDBF9-B96B-4E84-84A3-9FBB2D346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6D93E-AC5B-4119-A1CD-D0F2FE838D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77DAC-A341-45A1-A1A3-46410E76E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33555-C3E7-46A3-A22D-B2E4AEF83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B82A1-E319-4B99-B51E-F8221DC9E8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98352-38A4-422B-B230-0C9F803A4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2060E-A337-4D3B-8193-B1BFE18AE2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69F43-C3E6-40B0-BCDD-B57820930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69D44-DBD1-44AA-83E9-B166195607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B4788-AA4B-466E-92AA-F248D69B5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DF5A9-8FD5-4CBD-836F-B49ACE656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2E825-F3C8-4890-A3F7-5FC92DE6D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3C203-4DC7-4013-A1E4-FB2E73091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BA974-7752-438C-81A0-430677297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C6CC7-8171-4DC3-B204-3E0F638C8F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5B096-D2A2-438C-96E9-5E275601E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DE4CF-FACB-42F3-857D-3C2FBFBA7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D189B-1615-4BD5-892B-0E3BD3A01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4D5EC-8382-4BA6-96A4-C51A1D66A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E21D2-3864-41D3-B067-050BBDD41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25FD7-0C63-4451-AC3C-57EDA7346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71A7-6DE6-4F23-8D3D-84D9643B4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B82BD-FC2E-47AB-BA7E-790083053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0E64B-B307-48C4-B667-4DFBC6FBF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D02D4-80B2-4AAA-BD96-659833746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72446-AA8E-4538-8376-98EE6CA9B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107E2-117C-4974-9CC7-BE989D66B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C8427-6B28-4790-ABE8-23C107509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FA80C-7DDB-410B-8C04-E5F3E3C3D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FA43-65B2-46F3-A410-6C57B70A1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FC8EE-337A-4770-8A2C-FF0024D96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E7642-BDFE-482E-9674-4CA5AD65E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ADAD-027B-4D50-8FC8-82D82A911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F98A8-6418-43D5-A2DA-CCFEA8BF4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6B8F9-923E-4465-85E1-9B997744BA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C4FD9-EFCF-4DE9-B2A3-6BF665C25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1DF64-9F58-4747-819E-27503BB5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50AA-5597-43AD-A73D-4A73CBBCE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008A9-6535-4354-A0FD-2A183A091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1DD0E-12A3-4287-B31B-1611C87C6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F1CD4-D002-4C3D-9D4D-D0CE25D9B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511B9-F22D-4D90-9E17-4E9B2B5571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4CF88-B525-4B87-8DA5-3AB33E616A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2EC9F-FF28-4F5A-A3D3-66CC0BA3B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BA184-D6B1-40F6-AA60-B0033C660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75772-8C41-4FE4-9E4E-052D27CB0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473B-3433-446F-AA67-A511FB548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748FD-0AAA-40C8-BE4E-8C439BC54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51124-5241-4644-BEFE-394141F42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C546F-E84F-45F5-B315-6F8B29B2D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D8438-1B78-44A0-AA51-11B040F10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8AE48-C9CC-4F7C-87F7-F738862575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03605-0104-4E91-BAC5-F2BFEDC13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9FB12-EDDB-4C0E-A636-9DC83E9FD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8A3AE-530D-4C93-910B-592A87A34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162C2-BF33-49B8-908D-7C3CC0023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C279B-BEEC-4D67-9730-00887A8A5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F4F2-685D-4189-9C07-932F98732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C09CF-E851-4E05-A7C4-593EA3027A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86DD8-C10A-49D3-8CB7-E80A68E9E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9569C-C430-4E49-B5E1-E3F2EE492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21CE3-BA68-41FF-B77A-D4A6A5676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9B548-0A3F-4904-9D48-B750A32A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DAF93-3CFD-4D13-9672-21338BB7B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AC556-F01B-47BA-9FC9-A0DB091F3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43762-6EB3-4577-B3B6-F6C9B744FA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DF35C-CAAC-4DC9-BC48-1249E85AD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03899-6710-4308-9B05-C71013C72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31022-4B2A-4A11-8B2B-578143365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BECA6-1C10-44F3-BADC-D05BCAF96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17453-1AB3-4C6A-A066-D34FF90056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D4CE9-BAAD-467F-B414-C488483F2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9ECDF-FA50-45B3-8EB6-FECDD6B8F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BBDF8-2453-49DB-87B4-A551A8837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FA31C-A261-4302-BE12-302149818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77477-AD1F-4C77-AFE7-D704656E4B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9511E-57A5-4BA1-8877-903BBB628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2F559-3333-4730-9606-94B6346B0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B38B0-8B1A-494D-A721-BCBB9CCA8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C5F1F-73E8-4D01-95BF-1092227FC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847B4-3E45-401D-98F4-F391015CB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31F7E-0599-48AB-92E9-AFFB900F0B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C175E-4B6D-47E3-88CB-CE5A53D17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7E441-0FC5-4FE9-9163-CD2B205DC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75383-6409-470E-8ED5-033E8B3AF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3BAAF-B066-4E72-98B2-971EBE8F1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0D16F-399F-44C8-8AC4-87D93CA21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C7C63-2914-412F-8D84-2474B7C25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97912-9BC8-4F20-A8A9-BC41421D2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834FD-5E33-4658-926E-DA5359655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A5E3D-2D5E-4020-8DEF-C80DA8990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8A90-F766-4310-B45F-C5C746C47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AFCC6-81F5-46FA-B0AB-FEE9692FF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0286F-3369-4BAF-8FD5-6173D13C5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6989E-C2B2-47CC-95D4-F175F4AD0F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32960-1BBF-448D-9E61-1834CF233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0E1E4-6EA8-45C8-9C41-7616EF07F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A5850-2BBD-4A96-9EAE-256D7974A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DF486-400C-4A86-882C-9B853F4BA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DADFE-5BC9-4535-B2C9-9C6474A85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7A013-F050-45FC-B91A-F904314A0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6D4B7-5173-45DC-B712-319AA677E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BEF42-4334-4D6C-96AF-212B7F3CD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6EED1-1B3C-4985-A9A9-4F0A90CD2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11CAD-F424-4A6A-949E-3CA5EC546F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C55D0-52B5-43EB-A8F2-6187474C2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E2DF1-7BC0-4AD7-BF20-6675CF6FC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F13E3-ACF6-4EB0-84E3-4995A0085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6804C-DC81-441E-A3B4-6673D5E64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F73AB-FEBD-436B-8B2C-D4F26909A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9BF4-0C5C-459C-B328-7A7FA664E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DC2A8-C608-4769-9F63-1FB99E26D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D1D8-0E67-4987-A521-96CE67D12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714F8-2AF1-43A9-9D1D-997D287EB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906F0-E695-41F9-AFB6-F602642016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1B41C-0093-42F5-A375-2AEFEE91E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635D0-BC13-407D-AAFC-B9155958A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339A3-4B04-4F18-ACB1-4D3528DD75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99423-BF42-49D3-B38B-6BE758DA9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93666-FF8B-4300-800F-EBF988F01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D6EF6-EC70-4DB3-8D2A-A142AE7B8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BAEA3-BDB8-4A3B-B82C-7B245B0D0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A6E9B-0A8A-4C81-9D1C-67042DCF5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9E658-3D86-4D51-8157-A245ACFB0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8B0FF-04A5-482C-882C-A69F88A06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29CBF-6BE1-4384-90BA-775BAD5C8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E08BC-7243-4D7A-A4B5-1C943A4CD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44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12ECC-67AB-4129-ADC0-B7A13B5C0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8C5A3-E339-4E0A-87F2-EA0664FC0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EC6E9-57E2-43C3-8FE1-45C26BF752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EA15C-F02F-4F46-B25D-A41B3A2B2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6168A-86C5-474A-8583-D16AA59A3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C534-66A1-4508-8B6D-73DF84ACD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E927E-9E2C-4A0B-8246-BF531E902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5C384-6C66-45DB-A3E7-EE8B4447A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791B-8066-4D04-A631-EF0D7EED1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840BA-E6CA-45A1-A011-6253C3AB1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61F7B-A1B3-4595-87CD-088BDF16F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29B3C-5A01-4C5F-A9B6-1D25E993F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1AD67-D0F8-4884-86E4-CC2D60B01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F8C9A-9F69-40FD-8A4C-D8BE53D80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179F9-4DD0-4EF7-9DDD-5F7688B67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3ADCA-1CC2-406D-BC18-DC0448EB5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8188F-5F4B-4942-865C-15121EDBB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CB1D1-4C40-4D59-BE25-419EAAA18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442AA-2A75-44D6-867D-2F80E25EF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1F6D3-186C-447F-9F91-4D8096881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30C5D-88BB-4EBE-A784-395ABFE9A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EAC73-8889-4F71-AB1A-AD57D2F39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CCB2-6137-4DAA-A431-4562ECA5F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EF211-8ADE-47BF-90EC-73D132860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6CCDC-A1DB-4980-91D8-0FC421A83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7C40A-06D5-4881-8334-57F68A019E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E25E0-298B-42A8-B29B-D09B98622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4E261-0A2C-4403-88D9-DFD17FF29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314AE-DF71-4685-BFFC-0F4476ADD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873CF-B80E-494A-BD76-77B2C3F65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9DA3A-9B6B-4B78-A2DC-5EADA78861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618D3-46A7-4FA3-B5AD-9FE01EDA6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EA4D-31C5-413E-A492-71088CD6A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5AF89-4ACA-42EA-8D55-2ACEFB82C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8DFEE-8E94-43B4-B9A2-B19EA6DA5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2C485-36CB-46AE-91A0-3D2E7E1C1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01471-2B7E-4BF5-BB39-45FB36008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A4257-B70C-4D47-AAC4-1B28371B6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C2891-44FE-4AA3-B00B-BAAAF0031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EBD42-F8E6-4026-A8F1-C34C70FE5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6FC5C-3F55-48D9-9054-08476DE23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A68EE-44DA-45BF-B096-D115E40E5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90D08-CD18-4994-9A97-8C6B16870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4477F-5835-4516-804A-EFB70EB19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49677-5706-4E0E-98A2-EBD6632A8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D163D-E027-4234-AA9C-4AE52F033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85821-49E1-434C-9685-5C621975B3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84A36-11ED-4F3B-8633-083E0E065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7FCB-F600-4019-A94A-EA7835E5E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3B3BD-D34B-493B-811F-EC3E7B056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EF26C-81A9-475F-BE8C-868D765C32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CC52-14B0-46FF-BD7F-FAA536C76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843FE-5309-4895-94AF-4282FC3CE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7429C-4BAB-4495-9101-D28B63653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F340C-9665-4A10-9EF5-C3394A178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DD0FB-634E-48C7-9FEC-931DE3BF1D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DE5FE-E0B2-4D0F-B2F0-E4CFC04F3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46A0D-8E91-420C-A9B9-651026FFF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8FB49-35D7-4689-B603-C9782DDA5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82F34-A3A1-4AAF-8C2D-ADDF456FCA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3FFF3-95B8-4B79-AEF0-9D94F297A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03F05-A141-49C3-B6FB-A1C8FFBFF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490DD-CDB6-4070-BB84-4FCA1E4D1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62C17-1B77-45F2-9244-213AC431B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BD193-BC76-4728-93FB-FFFF67544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20BF9-9DC5-4808-94A1-C11F3D732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55A16-8B8E-46A4-8C3A-5A5A12212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FA912-42D3-4B76-93A8-6FE3809D2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6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4A7C7-FE6A-4D22-AFE0-5241CAC48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9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A03BA-9A8A-4987-A166-258C3D1B2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2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2B593-F1EA-4D4B-BAF9-E2822CD66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5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79689-341D-49EF-B5C1-2D52D25F8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8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70534-16ED-4A1A-80EF-4FBB07CC8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1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AFCA4-EDD6-4332-BFC4-13E20D878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4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2CD4-9943-418B-9516-176F67ACB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7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15F60-E2EF-478C-93FB-BDA167C2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0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FFD6A-43BF-43D9-9629-D0C621307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0FD40-8E79-4259-B05D-E5A99E99D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6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8A05A-4799-4B01-BCF1-AD066E45E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9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4AB81-2662-4281-BF5C-40BC0B2D9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2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79755-E626-4DCA-9EC6-1E57630118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5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1D64F-F6C1-4958-83E5-4193374BA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8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BC43A-FEA4-46B4-8C52-8258F8994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1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A3760-2B3C-4126-8A39-CA1064A9D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4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98B3C-38EE-4590-B26F-629254A09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7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E7007-9317-4075-BC44-B97D10C79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0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768A6-8693-4D4C-8FBA-E78ADC0D7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AE356-A5DE-40F3-B375-4C05E6BF48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6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275B1-D9EB-4612-8334-8DD1DD404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9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1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4B0B5-9838-44F3-8494-ACA10C292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504F4-7AE7-4BDB-8B39-C0A0A4DF8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4A057-C7B3-4ED1-B69A-6B4B9DDA7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FD29C-69E8-4BF1-BAC9-AD7416C89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2620E-F25F-4034-B111-52BFE76EF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868AF-50E2-408C-8C9E-67BECBEED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06884-6469-45FE-821B-6427DA26F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A53A3-3E17-47A3-ACF1-C22230E8B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B3507-18C2-40B7-8D6A-5DF06467C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B7985-A7C6-4FAB-935F-71BA58D11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A1798-C8C8-413E-86DA-68642E594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21C44-7051-4CD5-9BCD-FFF0E64C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6D7D-C54E-4A78-B0EB-563C7D4F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A14A8-8A70-45D7-8ADA-6AB30816AA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BB530-D000-4EEC-A4F0-DA2C40922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9EC0-D306-4950-B378-91BB2814D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35ADD-006F-4571-B359-984C00674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3677F-447F-4664-82E6-1A2AB8F92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E637C-1FEC-4FC9-8B49-9A6DC467E3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7F478-C785-40AD-8A0E-D67CDA016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CE23A-4203-43F0-BDEB-8DAEC762BD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8F9A9-AB50-442E-A231-4414A49F8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5D8E2-EC0A-4343-B2A2-71433D98F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9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9C314-54F7-42C6-8972-F50E6417A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2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F5428-AB9E-4C43-99A3-2B86985FD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BD113-BC28-4861-B173-3EC9ED0EC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8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D4C83-C15A-4C73-A1EE-CBE29A5C0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1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3A7AD-1B48-45BC-9850-0CD95F181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4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F9A28-CF7C-4638-AE1B-ABF4E80D3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7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E91C4-4AA7-42C6-9797-52E4A9054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0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8C488-482B-4767-8C1D-B3D5FCBB4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3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7E7F7-DE2B-4096-880E-C700D56D5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6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DE642-778D-4297-A578-C6C17B425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9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EC9C6-CDC2-4610-940C-001B44122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D169-122C-43A7-8072-1AEBDCF0C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5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039E-A123-480B-B1FF-6AA81A3D3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8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AAFC6-9678-4875-97FB-77437CDDF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1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265C2-EB90-4F7E-9F8B-45E5CC2B8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4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994F0-49F3-48DA-BAE5-C5C41B902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7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7CF6F-D79F-425D-855B-58B65D0F6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0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CA172-3F5E-46E5-B4F0-202020888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3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45DE0-C4B1-4BB6-B3A0-65AD95973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6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EFDC4-39CF-449F-A7BF-8979F1009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9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B64C5-93CE-49F7-BBFB-1DB96B6D4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2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4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A77F5-17F9-497D-B3D3-03FD4A8D7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5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7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CCFC3-262C-4F14-82D7-094DFD03C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DCD5E-905D-4383-8DD6-CC1D95130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C8EFF-9C08-4D7B-89CF-E4D0AE534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6B683-BDE7-4DDD-97FB-F42896768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12EB1-BE64-4DCB-84E2-C84E2D6B61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8F0B0-23A4-4F3D-9FE4-492667366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BE83A-EB2B-4E4F-88B3-CA0B91ADA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55FA5-6897-4233-8466-537EAA8B2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7FF8-CBCE-4A59-B3D0-7F7D98713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A9A00-7FA2-409D-B645-B57B23A08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C9D48-E84B-4242-94C9-3AACA1DC2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B6E8E-0DD3-4416-98F8-85FA03238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8541F-3351-4D70-BC2C-74A693254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C6DA4-47EA-43B1-842C-26B7C25AA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35116-8C29-4F4E-A965-34CA72ECB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BD7CB-29EB-4967-87BA-C7CD83771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097C9-2D8E-44A6-8B3E-971843846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30334-7B04-426E-B394-589594ADDE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BBB39-3225-466B-852C-BF7091A6E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BEB4A-C5C8-4252-8DFE-0A6C764B3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65D1D-AC48-4548-818F-3C7E0867B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C3B97-A8E1-4103-967B-7134D7CE1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A2912-8008-4F68-B119-19EEED931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F9425-A5EC-4508-8350-C1229A44B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F9CDA-C80C-4051-959C-15978CB18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3BA51-0531-4E04-B70D-42547A914B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74B06-839D-4566-870F-36B7A1852B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40507-1A57-413A-A4BE-822BCC246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B3FDF-5437-491B-B772-503197A03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D73D6-8786-4041-AA9B-88D4011D9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36A4C-327C-4E43-8C24-284DF041E4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D2A9B-86F3-4148-ACD4-93F220DE7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AF048-EEB9-4B27-AF99-E25867985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EBCE0-57C2-401B-9440-92C71BB13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272A4-566C-49CB-946B-5681A3702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5F3DE-688A-4B0D-82E1-06E7E1C98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6F8DB-2A12-488F-859F-CAAC35EFE4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BD354-44E1-4CCE-82C6-70371AAB9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99A35-2DA3-4A62-9673-BB91ADABF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D6433-6C28-4F2F-8302-4F64789D2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24F54-DFE1-4C85-8401-A1504827E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421CC-AAAF-4371-ADA2-8D12EFC1E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2100A-7606-45FA-A45F-9C4CD4177C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8A1B0-CD94-4536-B575-4EF3A01E84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7570-BFFC-4C8F-95CB-6A814F1B6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4DD9E-1022-4B20-B023-9B4ABE9E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50C5E-84C9-4DF8-B2E5-5AA98C766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54373-3BB9-41D4-B63E-0F47A7E2E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E9C37-5492-4F55-9E0D-28DAC5B34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13BBA-F041-4625-8C9C-0CC417C887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1F7C-E8CC-4957-A2AD-F17E9F291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EA783-7450-4CFD-81EE-88C82FED7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BBEAA-57B4-43FA-B50B-CCE124A9E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843E5-FEEA-4F3E-92AE-D924401F8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FB501-CA85-4188-BE50-83D0C5A7A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CCC93-7A21-4AF8-B18D-5F4DFD8BA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7D3D0-E202-44B8-96B3-882FDFB9B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751A1-AE0F-4403-9D6C-630CBE867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1F256-EB96-4897-B8B1-5FC5C2041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F5ABC-D8EA-47EC-A437-0452E82F7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99470-9C91-48B3-885B-DA1E2635C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D82D4-766D-488A-92C1-213333F84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2921A-C46B-4148-B772-4FCC0A043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F9A19-2408-4691-BA30-A0EDB74DA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BB89F-94EC-4772-B94E-1C1F8A86F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42340-0782-40DE-A89D-65AFC860E1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9BFB9-02E0-4017-9800-396CD6B7B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E1FA7-585A-4703-A392-6A659D944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" name="Rectangle 13"/>
          <p:cNvSpPr>
            <a:spLocks noGrp="1" noChangeArrowheads="1"/>
          </p:cNvSpPr>
          <p:nvPr>
            <p:ph type="dt" sz="half" idx="7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4"/>
          <p:cNvSpPr>
            <a:spLocks noGrp="1" noChangeArrowheads="1"/>
          </p:cNvSpPr>
          <p:nvPr>
            <p:ph type="ftr" sz="quarter" idx="7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Rectangle 15"/>
          <p:cNvSpPr>
            <a:spLocks noGrp="1" noChangeArrowheads="1"/>
          </p:cNvSpPr>
          <p:nvPr>
            <p:ph type="sldNum" sz="quarter" idx="7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7610-8B1B-4AB0-A958-59EFB61DD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4" name="Rectangle 13"/>
          <p:cNvSpPr>
            <a:spLocks noGrp="1" noChangeArrowheads="1"/>
          </p:cNvSpPr>
          <p:nvPr>
            <p:ph type="dt" sz="half" idx="7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Rectangle 14"/>
          <p:cNvSpPr>
            <a:spLocks noGrp="1" noChangeArrowheads="1"/>
          </p:cNvSpPr>
          <p:nvPr>
            <p:ph type="ftr" sz="quarter" idx="8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Rectangle 15"/>
          <p:cNvSpPr>
            <a:spLocks noGrp="1" noChangeArrowheads="1"/>
          </p:cNvSpPr>
          <p:nvPr>
            <p:ph type="sldNum" sz="quarter" idx="8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AF390-403B-4502-BDBA-2BBC928C9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7" name="Rectangle 13"/>
          <p:cNvSpPr>
            <a:spLocks noGrp="1" noChangeArrowheads="1"/>
          </p:cNvSpPr>
          <p:nvPr>
            <p:ph type="dt" sz="half" idx="8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Rectangle 14"/>
          <p:cNvSpPr>
            <a:spLocks noGrp="1" noChangeArrowheads="1"/>
          </p:cNvSpPr>
          <p:nvPr>
            <p:ph type="ftr" sz="quarter" idx="8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Rectangle 15"/>
          <p:cNvSpPr>
            <a:spLocks noGrp="1" noChangeArrowheads="1"/>
          </p:cNvSpPr>
          <p:nvPr>
            <p:ph type="sldNum" sz="quarter" idx="8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8387A-E5C2-4D6E-B99B-3BBF7E341D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0" name="Rectangle 13"/>
          <p:cNvSpPr>
            <a:spLocks noGrp="1" noChangeArrowheads="1"/>
          </p:cNvSpPr>
          <p:nvPr>
            <p:ph type="dt" sz="half" idx="8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Rectangle 14"/>
          <p:cNvSpPr>
            <a:spLocks noGrp="1" noChangeArrowheads="1"/>
          </p:cNvSpPr>
          <p:nvPr>
            <p:ph type="ftr" sz="quarter" idx="8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Rectangle 15"/>
          <p:cNvSpPr>
            <a:spLocks noGrp="1" noChangeArrowheads="1"/>
          </p:cNvSpPr>
          <p:nvPr>
            <p:ph type="sldNum" sz="quarter" idx="8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A9B29-8801-4E8A-A089-F11CEA470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3" name="Rectangle 13"/>
          <p:cNvSpPr>
            <a:spLocks noGrp="1" noChangeArrowheads="1"/>
          </p:cNvSpPr>
          <p:nvPr>
            <p:ph type="dt" sz="half" idx="8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Rectangle 14"/>
          <p:cNvSpPr>
            <a:spLocks noGrp="1" noChangeArrowheads="1"/>
          </p:cNvSpPr>
          <p:nvPr>
            <p:ph type="ftr" sz="quarter" idx="8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Rectangle 15"/>
          <p:cNvSpPr>
            <a:spLocks noGrp="1" noChangeArrowheads="1"/>
          </p:cNvSpPr>
          <p:nvPr>
            <p:ph type="sldNum" sz="quarter" idx="9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758D-F246-4F8D-8095-A4DE0D4B9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" name="Rectangle 13"/>
          <p:cNvSpPr>
            <a:spLocks noGrp="1" noChangeArrowheads="1"/>
          </p:cNvSpPr>
          <p:nvPr>
            <p:ph type="dt" sz="half" idx="9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Rectangle 14"/>
          <p:cNvSpPr>
            <a:spLocks noGrp="1" noChangeArrowheads="1"/>
          </p:cNvSpPr>
          <p:nvPr>
            <p:ph type="ftr" sz="quarter" idx="9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Rectangle 15"/>
          <p:cNvSpPr>
            <a:spLocks noGrp="1" noChangeArrowheads="1"/>
          </p:cNvSpPr>
          <p:nvPr>
            <p:ph type="sldNum" sz="quarter" idx="9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F42B3-D1B5-4E08-AC40-22415CF71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13"/>
          <p:cNvSpPr>
            <a:spLocks noGrp="1" noChangeArrowheads="1"/>
          </p:cNvSpPr>
          <p:nvPr>
            <p:ph type="dt" sz="half" idx="9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Rectangle 14"/>
          <p:cNvSpPr>
            <a:spLocks noGrp="1" noChangeArrowheads="1"/>
          </p:cNvSpPr>
          <p:nvPr>
            <p:ph type="ftr" sz="quarter" idx="9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" name="Rectangle 15"/>
          <p:cNvSpPr>
            <a:spLocks noGrp="1" noChangeArrowheads="1"/>
          </p:cNvSpPr>
          <p:nvPr>
            <p:ph type="sldNum" sz="quarter" idx="9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44A85-6266-4FD7-ABB6-6D9FF4B1A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2" name="Rectangle 13"/>
          <p:cNvSpPr>
            <a:spLocks noGrp="1" noChangeArrowheads="1"/>
          </p:cNvSpPr>
          <p:nvPr>
            <p:ph type="dt" sz="half" idx="9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3" name="Rectangle 14"/>
          <p:cNvSpPr>
            <a:spLocks noGrp="1" noChangeArrowheads="1"/>
          </p:cNvSpPr>
          <p:nvPr>
            <p:ph type="ftr" sz="quarter" idx="9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" name="Rectangle 15"/>
          <p:cNvSpPr>
            <a:spLocks noGrp="1" noChangeArrowheads="1"/>
          </p:cNvSpPr>
          <p:nvPr>
            <p:ph type="sldNum" sz="quarter" idx="9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0E13D-5AC3-4FBE-BCA5-621E498D9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5" name="Rectangle 13"/>
          <p:cNvSpPr>
            <a:spLocks noGrp="1" noChangeArrowheads="1"/>
          </p:cNvSpPr>
          <p:nvPr>
            <p:ph type="dt" sz="half" idx="10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14"/>
          <p:cNvSpPr>
            <a:spLocks noGrp="1" noChangeArrowheads="1"/>
          </p:cNvSpPr>
          <p:nvPr>
            <p:ph type="ftr" sz="quarter" idx="10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7" name="Rectangle 15"/>
          <p:cNvSpPr>
            <a:spLocks noGrp="1" noChangeArrowheads="1"/>
          </p:cNvSpPr>
          <p:nvPr>
            <p:ph type="sldNum" sz="quarter" idx="10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0FD96-929C-4613-A606-40137B9AB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8" name="Rectangle 13"/>
          <p:cNvSpPr>
            <a:spLocks noGrp="1" noChangeArrowheads="1"/>
          </p:cNvSpPr>
          <p:nvPr>
            <p:ph type="dt" sz="half" idx="10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" name="Rectangle 14"/>
          <p:cNvSpPr>
            <a:spLocks noGrp="1" noChangeArrowheads="1"/>
          </p:cNvSpPr>
          <p:nvPr>
            <p:ph type="ftr" sz="quarter" idx="10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0" name="Rectangle 15"/>
          <p:cNvSpPr>
            <a:spLocks noGrp="1" noChangeArrowheads="1"/>
          </p:cNvSpPr>
          <p:nvPr>
            <p:ph type="sldNum" sz="quarter" idx="10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7E971-D190-4D2C-AA94-0E1D638ED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1" name="Rectangle 13"/>
          <p:cNvSpPr>
            <a:spLocks noGrp="1" noChangeArrowheads="1"/>
          </p:cNvSpPr>
          <p:nvPr>
            <p:ph type="dt" sz="half" idx="10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" name="Rectangle 14"/>
          <p:cNvSpPr>
            <a:spLocks noGrp="1" noChangeArrowheads="1"/>
          </p:cNvSpPr>
          <p:nvPr>
            <p:ph type="ftr" sz="quarter" idx="10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" name="Rectangle 15"/>
          <p:cNvSpPr>
            <a:spLocks noGrp="1" noChangeArrowheads="1"/>
          </p:cNvSpPr>
          <p:nvPr>
            <p:ph type="sldNum" sz="quarter" idx="10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DEF2F-47B3-47C6-83B5-151AF7634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" name="Rectangle 13"/>
          <p:cNvSpPr>
            <a:spLocks noGrp="1" noChangeArrowheads="1"/>
          </p:cNvSpPr>
          <p:nvPr>
            <p:ph type="dt" sz="half" idx="10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Rectangle 14"/>
          <p:cNvSpPr>
            <a:spLocks noGrp="1" noChangeArrowheads="1"/>
          </p:cNvSpPr>
          <p:nvPr>
            <p:ph type="ftr" sz="quarter" idx="1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Rectangle 15"/>
          <p:cNvSpPr>
            <a:spLocks noGrp="1" noChangeArrowheads="1"/>
          </p:cNvSpPr>
          <p:nvPr>
            <p:ph type="sldNum" sz="quarter" idx="1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1A6BD-CE4E-4A0F-B0E7-578FD95F3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7" name="Rectangle 13"/>
          <p:cNvSpPr>
            <a:spLocks noGrp="1" noChangeArrowheads="1"/>
          </p:cNvSpPr>
          <p:nvPr>
            <p:ph type="dt" sz="half" idx="1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Rectangle 14"/>
          <p:cNvSpPr>
            <a:spLocks noGrp="1" noChangeArrowheads="1"/>
          </p:cNvSpPr>
          <p:nvPr>
            <p:ph type="ftr" sz="quarter" idx="1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Rectangle 15"/>
          <p:cNvSpPr>
            <a:spLocks noGrp="1" noChangeArrowheads="1"/>
          </p:cNvSpPr>
          <p:nvPr>
            <p:ph type="sldNum" sz="quarter" idx="1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662CC-9C06-4C68-B08E-0D5EB3EC8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0" name="Rectangle 13"/>
          <p:cNvSpPr>
            <a:spLocks noGrp="1" noChangeArrowheads="1"/>
          </p:cNvSpPr>
          <p:nvPr>
            <p:ph type="dt" sz="half" idx="1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Rectangle 14"/>
          <p:cNvSpPr>
            <a:spLocks noGrp="1" noChangeArrowheads="1"/>
          </p:cNvSpPr>
          <p:nvPr>
            <p:ph type="ftr" sz="quarter" idx="1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Rectangle 15"/>
          <p:cNvSpPr>
            <a:spLocks noGrp="1" noChangeArrowheads="1"/>
          </p:cNvSpPr>
          <p:nvPr>
            <p:ph type="sldNum" sz="quarter" idx="1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6B031-E7A2-4733-AE03-982C64A14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3" name="Rectangle 13"/>
          <p:cNvSpPr>
            <a:spLocks noGrp="1" noChangeArrowheads="1"/>
          </p:cNvSpPr>
          <p:nvPr>
            <p:ph type="dt" sz="half" idx="1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Rectangle 14"/>
          <p:cNvSpPr>
            <a:spLocks noGrp="1" noChangeArrowheads="1"/>
          </p:cNvSpPr>
          <p:nvPr>
            <p:ph type="ftr" sz="quarter" idx="1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Rectangle 15"/>
          <p:cNvSpPr>
            <a:spLocks noGrp="1" noChangeArrowheads="1"/>
          </p:cNvSpPr>
          <p:nvPr>
            <p:ph type="sldNum" sz="quarter" idx="1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B00DF-A8BE-4FCE-B3BA-FE1AE6085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6" name="Rectangle 13"/>
          <p:cNvSpPr>
            <a:spLocks noGrp="1" noChangeArrowheads="1"/>
          </p:cNvSpPr>
          <p:nvPr>
            <p:ph type="dt" sz="half" idx="12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" name="Rectangle 14"/>
          <p:cNvSpPr>
            <a:spLocks noGrp="1" noChangeArrowheads="1"/>
          </p:cNvSpPr>
          <p:nvPr>
            <p:ph type="ftr" sz="quarter" idx="1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8" name="Rectangle 15"/>
          <p:cNvSpPr>
            <a:spLocks noGrp="1" noChangeArrowheads="1"/>
          </p:cNvSpPr>
          <p:nvPr>
            <p:ph type="sldNum" sz="quarter" idx="1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94E82-CA93-414E-8F84-76B0073CC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9" name="Rectangle 13"/>
          <p:cNvSpPr>
            <a:spLocks noGrp="1" noChangeArrowheads="1"/>
          </p:cNvSpPr>
          <p:nvPr>
            <p:ph type="dt" sz="half" idx="12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0" name="Rectangle 14"/>
          <p:cNvSpPr>
            <a:spLocks noGrp="1" noChangeArrowheads="1"/>
          </p:cNvSpPr>
          <p:nvPr>
            <p:ph type="ftr" sz="quarter" idx="1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1" name="Rectangle 15"/>
          <p:cNvSpPr>
            <a:spLocks noGrp="1" noChangeArrowheads="1"/>
          </p:cNvSpPr>
          <p:nvPr>
            <p:ph type="sldNum" sz="quarter" idx="1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55AE5-394B-4FBB-AEA6-CFE0B18C7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" name="Rectangle 13"/>
          <p:cNvSpPr>
            <a:spLocks noGrp="1" noChangeArrowheads="1"/>
          </p:cNvSpPr>
          <p:nvPr>
            <p:ph type="dt" sz="half" idx="12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Rectangle 14"/>
          <p:cNvSpPr>
            <a:spLocks noGrp="1" noChangeArrowheads="1"/>
          </p:cNvSpPr>
          <p:nvPr>
            <p:ph type="ftr" sz="quarter" idx="1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4" name="Rectangle 15"/>
          <p:cNvSpPr>
            <a:spLocks noGrp="1" noChangeArrowheads="1"/>
          </p:cNvSpPr>
          <p:nvPr>
            <p:ph type="sldNum" sz="quarter" idx="1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82371-D5EC-46F0-90ED-BB2FD487C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" name="Rectangle 13"/>
          <p:cNvSpPr>
            <a:spLocks noGrp="1" noChangeArrowheads="1"/>
          </p:cNvSpPr>
          <p:nvPr>
            <p:ph type="dt" sz="half" idx="13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6" name="Rectangle 14"/>
          <p:cNvSpPr>
            <a:spLocks noGrp="1" noChangeArrowheads="1"/>
          </p:cNvSpPr>
          <p:nvPr>
            <p:ph type="ftr" sz="quarter" idx="1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" name="Rectangle 15"/>
          <p:cNvSpPr>
            <a:spLocks noGrp="1" noChangeArrowheads="1"/>
          </p:cNvSpPr>
          <p:nvPr>
            <p:ph type="sldNum" sz="quarter" idx="1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3CF9F-0ADC-4BF6-BAE3-8CF69D6B3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8" name="Rectangle 13"/>
          <p:cNvSpPr>
            <a:spLocks noGrp="1" noChangeArrowheads="1"/>
          </p:cNvSpPr>
          <p:nvPr>
            <p:ph type="dt" sz="half" idx="13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" name="Rectangle 14"/>
          <p:cNvSpPr>
            <a:spLocks noGrp="1" noChangeArrowheads="1"/>
          </p:cNvSpPr>
          <p:nvPr>
            <p:ph type="ftr" sz="quarter" idx="1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0" name="Rectangle 15"/>
          <p:cNvSpPr>
            <a:spLocks noGrp="1" noChangeArrowheads="1"/>
          </p:cNvSpPr>
          <p:nvPr>
            <p:ph type="sldNum" sz="quarter" idx="1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CF4AA-3614-489D-BD66-7E86790C3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1" name="Rectangle 13"/>
          <p:cNvSpPr>
            <a:spLocks noGrp="1" noChangeArrowheads="1"/>
          </p:cNvSpPr>
          <p:nvPr>
            <p:ph type="dt" sz="half" idx="13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2" name="Rectangle 14"/>
          <p:cNvSpPr>
            <a:spLocks noGrp="1" noChangeArrowheads="1"/>
          </p:cNvSpPr>
          <p:nvPr>
            <p:ph type="ftr" sz="quarter" idx="1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" name="Rectangle 15"/>
          <p:cNvSpPr>
            <a:spLocks noGrp="1" noChangeArrowheads="1"/>
          </p:cNvSpPr>
          <p:nvPr>
            <p:ph type="sldNum" sz="quarter" idx="1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8B3AC-5C3E-4959-99C7-46513E9E0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4" name="Rectangle 13"/>
          <p:cNvSpPr>
            <a:spLocks noGrp="1" noChangeArrowheads="1"/>
          </p:cNvSpPr>
          <p:nvPr>
            <p:ph type="dt" sz="half" idx="13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5" name="Rectangle 14"/>
          <p:cNvSpPr>
            <a:spLocks noGrp="1" noChangeArrowheads="1"/>
          </p:cNvSpPr>
          <p:nvPr>
            <p:ph type="ftr" sz="quarter" idx="1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6" name="Rectangle 15"/>
          <p:cNvSpPr>
            <a:spLocks noGrp="1" noChangeArrowheads="1"/>
          </p:cNvSpPr>
          <p:nvPr>
            <p:ph type="sldNum" sz="quarter" idx="1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FF3D6-6CA5-4A07-9FDB-F3351AB75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7" name="Rectangle 13"/>
          <p:cNvSpPr>
            <a:spLocks noGrp="1" noChangeArrowheads="1"/>
          </p:cNvSpPr>
          <p:nvPr>
            <p:ph type="dt" sz="half" idx="14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4"/>
          <p:cNvSpPr>
            <a:spLocks noGrp="1" noChangeArrowheads="1"/>
          </p:cNvSpPr>
          <p:nvPr>
            <p:ph type="ftr" sz="quarter" idx="1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5"/>
          <p:cNvSpPr>
            <a:spLocks noGrp="1" noChangeArrowheads="1"/>
          </p:cNvSpPr>
          <p:nvPr>
            <p:ph type="sldNum" sz="quarter" idx="1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F5AC7-2325-4F3F-BD78-EA61631E4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F2F6555-BC71-4A87-BFA0-8741A3DC0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5127" name="Рисунок 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5231E4A-15E8-4749-AC2F-080B4FDCC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5134" name="Группа 4"/>
          <p:cNvGrpSpPr>
            <a:grpSpLocks/>
          </p:cNvGrpSpPr>
          <p:nvPr userDrawn="1"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5135" name="Picture 2"/>
            <p:cNvPicPr>
              <a:picLocks noChangeAspect="1" noChangeArrowheads="1"/>
            </p:cNvPicPr>
            <p:nvPr userDrawn="1"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>
                <a:defRPr/>
              </a:pPr>
              <a:r>
                <a:rPr lang="ru-RU" sz="240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5141" name="Рисунок 18"/>
            <p:cNvPicPr>
              <a:picLocks noChangeAspect="1"/>
            </p:cNvPicPr>
            <p:nvPr userDrawn="1"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9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  <p:sldLayoutId id="2147484495" r:id="rId12"/>
    <p:sldLayoutId id="2147484496" r:id="rId13"/>
    <p:sldLayoutId id="2147484497" r:id="rId14"/>
    <p:sldLayoutId id="2147484498" r:id="rId15"/>
    <p:sldLayoutId id="2147484500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ctrTitle" sz="quarter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pPr eaLnBrk="1" hangingPunct="1"/>
            <a:r>
              <a:rPr lang="uk-UA" sz="3000" b="1" smtClean="0">
                <a:solidFill>
                  <a:schemeClr val="tx1"/>
                </a:solidFill>
              </a:rPr>
              <a:t>Фінансове управління Павлоградської міської ради</a:t>
            </a:r>
            <a:endParaRPr lang="ru-RU" sz="3000" b="1" smtClean="0">
              <a:solidFill>
                <a:schemeClr val="tx1"/>
              </a:solidFill>
            </a:endParaRPr>
          </a:p>
        </p:txBody>
      </p:sp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0" y="5805488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900" i="1">
                <a:latin typeface="Bookman Old Style" pitchFamily="18" charset="0"/>
                <a:cs typeface="Times New Roman" pitchFamily="18" charset="0"/>
              </a:rPr>
              <a:t>Доповідач – начальник управління </a:t>
            </a:r>
          </a:p>
          <a:p>
            <a:pPr algn="ctr"/>
            <a:r>
              <a:rPr lang="uk-UA" sz="2000" b="1" i="1">
                <a:latin typeface="Bookman Old Style" pitchFamily="18" charset="0"/>
                <a:cs typeface="Times New Roman" pitchFamily="18" charset="0"/>
              </a:rPr>
              <a:t>Раїса Василівна Роїк</a:t>
            </a:r>
            <a:endParaRPr lang="ru-RU" sz="2000" b="1" i="1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-108520" y="1556792"/>
            <a:ext cx="92525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5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>
              <a:defRPr/>
            </a:pPr>
            <a:r>
              <a:rPr lang="ru-RU" sz="45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</a:t>
            </a:r>
          </a:p>
          <a:p>
            <a:pPr algn="ctr">
              <a:defRPr/>
            </a:pPr>
            <a:r>
              <a:rPr lang="ru-RU" sz="45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en-US" sz="45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45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квартал 2020 року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8786813" y="0"/>
            <a:ext cx="357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9</a:t>
            </a:r>
            <a:endParaRPr lang="ru-RU" b="1"/>
          </a:p>
        </p:txBody>
      </p:sp>
      <p:sp>
        <p:nvSpPr>
          <p:cNvPr id="16387" name="Заголовок 4"/>
          <p:cNvSpPr>
            <a:spLocks noGrp="1"/>
          </p:cNvSpPr>
          <p:nvPr>
            <p:ph type="title"/>
          </p:nvPr>
        </p:nvSpPr>
        <p:spPr>
          <a:xfrm>
            <a:off x="1476375" y="0"/>
            <a:ext cx="7343775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Аналіз податкової заборгованості в бюджети всіх рівнів станом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на 01.04.2020 року (без врахування підприємств-банкротів)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/>
          <a:srcRect l="2643" t="9608" r="3920" b="3133"/>
          <a:stretch>
            <a:fillRect/>
          </a:stretch>
        </p:blipFill>
        <p:spPr bwMode="auto">
          <a:xfrm>
            <a:off x="179388" y="1052513"/>
            <a:ext cx="87725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8243888" y="620713"/>
            <a:ext cx="75723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млн.грн.</a:t>
            </a:r>
            <a:endParaRPr lang="ru-RU" sz="11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10</a:t>
            </a:r>
            <a:endParaRPr lang="ru-RU" b="1"/>
          </a:p>
        </p:txBody>
      </p:sp>
      <p:sp>
        <p:nvSpPr>
          <p:cNvPr id="2052" name="Заголовок 4"/>
          <p:cNvSpPr>
            <a:spLocks noGrp="1"/>
          </p:cNvSpPr>
          <p:nvPr>
            <p:ph type="title"/>
          </p:nvPr>
        </p:nvSpPr>
        <p:spPr>
          <a:xfrm>
            <a:off x="1476375" y="0"/>
            <a:ext cx="7056438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Підприємства, які мають заборгованість по платежам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в міський бюджет</a:t>
            </a:r>
          </a:p>
        </p:txBody>
      </p:sp>
      <p:sp>
        <p:nvSpPr>
          <p:cNvPr id="2053" name="TextBox 8"/>
          <p:cNvSpPr txBox="1">
            <a:spLocks noChangeArrowheads="1"/>
          </p:cNvSpPr>
          <p:nvPr/>
        </p:nvSpPr>
        <p:spPr bwMode="auto">
          <a:xfrm>
            <a:off x="8243888" y="476250"/>
            <a:ext cx="6842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1476375" y="692150"/>
          <a:ext cx="7480300" cy="4032250"/>
        </p:xfrm>
        <a:graphic>
          <a:graphicData uri="http://schemas.openxmlformats.org/presentationml/2006/ole">
            <p:oleObj spid="_x0000_s2050" name="Worksheet" r:id="rId3" imgW="9877406" imgH="513386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11</a:t>
            </a:r>
            <a:endParaRPr lang="ru-RU" b="1"/>
          </a:p>
        </p:txBody>
      </p:sp>
      <p:sp>
        <p:nvSpPr>
          <p:cNvPr id="17411" name="TextBox 8"/>
          <p:cNvSpPr txBox="1">
            <a:spLocks noChangeArrowheads="1"/>
          </p:cNvSpPr>
          <p:nvPr/>
        </p:nvSpPr>
        <p:spPr bwMode="auto">
          <a:xfrm>
            <a:off x="8316913" y="404813"/>
            <a:ext cx="6826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17412" name="Заголовок 5"/>
          <p:cNvSpPr>
            <a:spLocks noGrp="1"/>
          </p:cNvSpPr>
          <p:nvPr>
            <p:ph type="title"/>
          </p:nvPr>
        </p:nvSpPr>
        <p:spPr>
          <a:xfrm>
            <a:off x="1403350" y="0"/>
            <a:ext cx="7377113" cy="547688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Виконання видаткової частини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2019 – 2020 років</a:t>
            </a:r>
          </a:p>
        </p:txBody>
      </p:sp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2"/>
          <a:srcRect l="4794" t="10439" r="4910" b="2142"/>
          <a:stretch>
            <a:fillRect/>
          </a:stretch>
        </p:blipFill>
        <p:spPr bwMode="auto">
          <a:xfrm>
            <a:off x="460375" y="692150"/>
            <a:ext cx="8575675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12</a:t>
            </a:r>
            <a:endParaRPr lang="ru-RU" b="1"/>
          </a:p>
        </p:txBody>
      </p:sp>
      <p:sp>
        <p:nvSpPr>
          <p:cNvPr id="18435" name="TextBox 8"/>
          <p:cNvSpPr txBox="1">
            <a:spLocks noChangeArrowheads="1"/>
          </p:cNvSpPr>
          <p:nvPr/>
        </p:nvSpPr>
        <p:spPr bwMode="auto">
          <a:xfrm>
            <a:off x="8243888" y="692150"/>
            <a:ext cx="9001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18436" name="Заголовок 5"/>
          <p:cNvSpPr>
            <a:spLocks noGrp="1"/>
          </p:cNvSpPr>
          <p:nvPr>
            <p:ph type="title"/>
          </p:nvPr>
        </p:nvSpPr>
        <p:spPr>
          <a:xfrm>
            <a:off x="1371600" y="0"/>
            <a:ext cx="7448550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видатків загального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</a:t>
            </a:r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2"/>
          <a:srcRect l="6747" t="12424" r="2998" b="13042"/>
          <a:stretch>
            <a:fillRect/>
          </a:stretch>
        </p:blipFill>
        <p:spPr bwMode="auto">
          <a:xfrm>
            <a:off x="179388" y="981075"/>
            <a:ext cx="88471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13</a:t>
            </a:r>
            <a:endParaRPr lang="ru-RU" b="1"/>
          </a:p>
        </p:txBody>
      </p:sp>
      <p:sp>
        <p:nvSpPr>
          <p:cNvPr id="19459" name="TextBox 8"/>
          <p:cNvSpPr txBox="1">
            <a:spLocks noChangeArrowheads="1"/>
          </p:cNvSpPr>
          <p:nvPr/>
        </p:nvSpPr>
        <p:spPr bwMode="auto">
          <a:xfrm>
            <a:off x="8243888" y="692150"/>
            <a:ext cx="9001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19460" name="Заголовок 5"/>
          <p:cNvSpPr>
            <a:spLocks noGrp="1"/>
          </p:cNvSpPr>
          <p:nvPr>
            <p:ph type="title"/>
          </p:nvPr>
        </p:nvSpPr>
        <p:spPr>
          <a:xfrm>
            <a:off x="1403350" y="0"/>
            <a:ext cx="7448550" cy="477838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видатків загального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 за економічною класифікацією бюджету</a:t>
            </a:r>
          </a:p>
        </p:txBody>
      </p:sp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2"/>
          <a:srcRect l="10757" t="24957" r="15602" b="13899"/>
          <a:stretch>
            <a:fillRect/>
          </a:stretch>
        </p:blipFill>
        <p:spPr bwMode="auto">
          <a:xfrm>
            <a:off x="900113" y="836613"/>
            <a:ext cx="797718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14</a:t>
            </a:r>
            <a:endParaRPr lang="ru-RU" b="1"/>
          </a:p>
        </p:txBody>
      </p:sp>
      <p:sp>
        <p:nvSpPr>
          <p:cNvPr id="20483" name="Заголовок 4"/>
          <p:cNvSpPr>
            <a:spLocks noGrp="1"/>
          </p:cNvSpPr>
          <p:nvPr>
            <p:ph type="title"/>
          </p:nvPr>
        </p:nvSpPr>
        <p:spPr>
          <a:xfrm>
            <a:off x="1403350" y="0"/>
            <a:ext cx="3313113" cy="549275"/>
          </a:xfrm>
        </p:spPr>
        <p:txBody>
          <a:bodyPr/>
          <a:lstStyle/>
          <a:p>
            <a:r>
              <a:rPr lang="ru-RU" sz="3000" b="1" smtClean="0">
                <a:solidFill>
                  <a:schemeClr val="tx1"/>
                </a:solidFill>
              </a:rPr>
              <a:t>Освіта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8172450" y="1844675"/>
            <a:ext cx="720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2"/>
          <a:srcRect l="19218" t="17284" r="74174" b="71867"/>
          <a:stretch>
            <a:fillRect/>
          </a:stretch>
        </p:blipFill>
        <p:spPr bwMode="auto">
          <a:xfrm>
            <a:off x="4932363" y="0"/>
            <a:ext cx="792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6227763" y="1628775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i="1"/>
              <a:t>1 квартал 2020 року</a:t>
            </a:r>
            <a:endParaRPr lang="ru-RU" sz="1400" b="1" i="1"/>
          </a:p>
        </p:txBody>
      </p:sp>
      <p:sp>
        <p:nvSpPr>
          <p:cNvPr id="20487" name="TextBox 9"/>
          <p:cNvSpPr txBox="1">
            <a:spLocks noChangeArrowheads="1"/>
          </p:cNvSpPr>
          <p:nvPr/>
        </p:nvSpPr>
        <p:spPr bwMode="auto">
          <a:xfrm>
            <a:off x="0" y="2060575"/>
            <a:ext cx="6804025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700" b="1"/>
              <a:t>харчування дітей з малозабезпечених сімей та дітей, які мають пільги згідно рішення міської ради в школах та дошкільних навчальних закладах міста</a:t>
            </a:r>
          </a:p>
          <a:p>
            <a:endParaRPr lang="uk-UA" sz="1700" b="1"/>
          </a:p>
          <a:p>
            <a:r>
              <a:rPr lang="uk-UA" sz="1700" b="1"/>
              <a:t>організацію безкоштовного підвезення учнів до навчальних закладів та оплату транспортних послуг з перевезення дітей з віддалених районів міста до місць навчання</a:t>
            </a:r>
          </a:p>
          <a:p>
            <a:endParaRPr lang="uk-UA" sz="1700" b="1"/>
          </a:p>
          <a:p>
            <a:r>
              <a:rPr lang="uk-UA" sz="1700" b="1"/>
              <a:t>стимулювання педпрацівників за особливі досягнення в навчанні та вихованні дітей</a:t>
            </a:r>
          </a:p>
          <a:p>
            <a:endParaRPr lang="uk-UA" sz="1700" b="1"/>
          </a:p>
          <a:p>
            <a:r>
              <a:rPr lang="uk-UA" sz="1700" b="1"/>
              <a:t>відзначення переможців обласних та всеукраїнських олімпіад, конкурсів, змагань (премії міського голови, грамоти, подарунки)</a:t>
            </a:r>
          </a:p>
          <a:p>
            <a:endParaRPr lang="uk-UA" sz="1700" b="1"/>
          </a:p>
          <a:p>
            <a:r>
              <a:rPr lang="uk-UA" sz="1700" b="1"/>
              <a:t>поліпшення національно-патріотичного виховання дітей</a:t>
            </a:r>
          </a:p>
          <a:p>
            <a:endParaRPr lang="uk-UA" sz="1700" b="1"/>
          </a:p>
          <a:p>
            <a:r>
              <a:rPr lang="uk-UA" sz="1700" b="1"/>
              <a:t>покращення матеріально-технічної бази закладів освіти</a:t>
            </a:r>
            <a:endParaRPr lang="ru-RU" sz="1700" b="1"/>
          </a:p>
        </p:txBody>
      </p:sp>
      <p:sp>
        <p:nvSpPr>
          <p:cNvPr id="11" name="Овал 10"/>
          <p:cNvSpPr/>
          <p:nvPr/>
        </p:nvSpPr>
        <p:spPr>
          <a:xfrm>
            <a:off x="6804025" y="2060575"/>
            <a:ext cx="2160588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789,2</a:t>
            </a:r>
          </a:p>
        </p:txBody>
      </p:sp>
      <p:sp>
        <p:nvSpPr>
          <p:cNvPr id="12" name="Овал 11"/>
          <p:cNvSpPr/>
          <p:nvPr/>
        </p:nvSpPr>
        <p:spPr>
          <a:xfrm>
            <a:off x="6804025" y="3141663"/>
            <a:ext cx="2160588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186,6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04025" y="4149725"/>
            <a:ext cx="2160588" cy="574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175,2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04025" y="4941888"/>
            <a:ext cx="2160588" cy="5032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1,2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804025" y="5661025"/>
            <a:ext cx="216058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3,5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804025" y="6237288"/>
            <a:ext cx="216058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60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692150"/>
            <a:ext cx="8640762" cy="9366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ВСЬОГО – 84 817,2 тис.грн., </a:t>
            </a:r>
          </a:p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в т.ч. на виконання заходів програми </a:t>
            </a:r>
          </a:p>
          <a:p>
            <a:pPr algn="ctr">
              <a:defRPr/>
            </a:pP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“Розвиток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освіти в місті Павлограді на 2018-2020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роки”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– 1 215,7 тис.грн.</a:t>
            </a:r>
            <a:endParaRPr lang="ru-RU" sz="19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15</a:t>
            </a:r>
            <a:endParaRPr lang="ru-RU" b="1"/>
          </a:p>
        </p:txBody>
      </p:sp>
      <p:sp>
        <p:nvSpPr>
          <p:cNvPr id="21507" name="Заголовок 4"/>
          <p:cNvSpPr>
            <a:spLocks noGrp="1"/>
          </p:cNvSpPr>
          <p:nvPr>
            <p:ph type="title"/>
          </p:nvPr>
        </p:nvSpPr>
        <p:spPr>
          <a:xfrm>
            <a:off x="1403350" y="0"/>
            <a:ext cx="3313113" cy="549275"/>
          </a:xfrm>
        </p:spPr>
        <p:txBody>
          <a:bodyPr/>
          <a:lstStyle/>
          <a:p>
            <a:r>
              <a:rPr lang="ru-RU" sz="3000" b="1" smtClean="0">
                <a:solidFill>
                  <a:schemeClr val="tx1"/>
                </a:solidFill>
              </a:rPr>
              <a:t>Охорона здоров</a:t>
            </a:r>
            <a:r>
              <a:rPr lang="en-US" sz="3000" b="1" smtClean="0">
                <a:solidFill>
                  <a:schemeClr val="tx1"/>
                </a:solidFill>
              </a:rPr>
              <a:t>’</a:t>
            </a:r>
            <a:r>
              <a:rPr lang="ru-RU" sz="3000" b="1" smtClean="0">
                <a:solidFill>
                  <a:schemeClr val="tx1"/>
                </a:solidFill>
              </a:rPr>
              <a:t>я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8243888" y="1628775"/>
            <a:ext cx="720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6300788" y="1557338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i="1"/>
              <a:t>1 квартал 2020 року</a:t>
            </a:r>
            <a:endParaRPr lang="ru-RU" sz="1400" b="1" i="1"/>
          </a:p>
        </p:txBody>
      </p:sp>
      <p:sp>
        <p:nvSpPr>
          <p:cNvPr id="21510" name="TextBox 9"/>
          <p:cNvSpPr txBox="1">
            <a:spLocks noChangeArrowheads="1"/>
          </p:cNvSpPr>
          <p:nvPr/>
        </p:nvSpPr>
        <p:spPr bwMode="auto">
          <a:xfrm>
            <a:off x="0" y="1916113"/>
            <a:ext cx="680402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300" b="1"/>
              <a:t>Придбання туберкуліну та посуду для мокротиння</a:t>
            </a:r>
          </a:p>
          <a:p>
            <a:endParaRPr lang="uk-UA" sz="1300" b="1"/>
          </a:p>
          <a:p>
            <a:r>
              <a:rPr lang="uk-UA" sz="1300" b="1"/>
              <a:t>Придбання тест-систем</a:t>
            </a:r>
          </a:p>
          <a:p>
            <a:endParaRPr lang="uk-UA" sz="1300" b="1"/>
          </a:p>
          <a:p>
            <a:r>
              <a:rPr lang="uk-UA" sz="1300" b="1"/>
              <a:t>Забезпечення молочними та лікувальними сумішами дітей</a:t>
            </a:r>
          </a:p>
          <a:p>
            <a:endParaRPr lang="uk-UA" sz="1300" b="1"/>
          </a:p>
          <a:p>
            <a:r>
              <a:rPr lang="uk-UA" sz="1300" b="1"/>
              <a:t>Реалізація заходів, спрямованих на запобігання поширення та ліквідацію наслідків короновірусної хвороби (</a:t>
            </a:r>
            <a:r>
              <a:rPr lang="en-US" sz="1300" b="1"/>
              <a:t>COVID</a:t>
            </a:r>
            <a:r>
              <a:rPr lang="uk-UA" sz="1300" b="1"/>
              <a:t>-19) (забезпечення засобами індивідуального захисту, медикаментами, антисептиками, тощо)</a:t>
            </a:r>
          </a:p>
          <a:p>
            <a:endParaRPr lang="uk-UA" sz="1300" b="1"/>
          </a:p>
          <a:p>
            <a:r>
              <a:rPr lang="uk-UA" sz="1300" b="1"/>
              <a:t>Пільгове зубопротезування</a:t>
            </a:r>
          </a:p>
          <a:p>
            <a:endParaRPr lang="uk-UA" sz="1300" b="1"/>
          </a:p>
          <a:p>
            <a:r>
              <a:rPr lang="uk-UA" sz="1300" b="1"/>
              <a:t>Придбання реактивів для профогляду працівників бюджетних установ</a:t>
            </a:r>
          </a:p>
          <a:p>
            <a:endParaRPr lang="uk-UA" sz="1300" b="1"/>
          </a:p>
          <a:p>
            <a:r>
              <a:rPr lang="uk-UA" sz="1300" b="1"/>
              <a:t>Відшкодування лікарських засобів по пільговим рецептам для лікування ветеранів війни та учасників АТО, інвалідів, онкохворих, хворих на цукровий діабет, з психічними розладами, дітей з багатодітних сімей, дітей з вадами розвитку мозку та епілепсією, хворих на ниркову недостатність</a:t>
            </a:r>
          </a:p>
          <a:p>
            <a:endParaRPr lang="uk-UA" sz="1300" b="1"/>
          </a:p>
          <a:p>
            <a:r>
              <a:rPr lang="uk-UA" sz="1300" b="1"/>
              <a:t>Забезпечення хворих слуховими апаратами, памперсами</a:t>
            </a:r>
          </a:p>
          <a:p>
            <a:endParaRPr lang="uk-UA" sz="1300" b="1"/>
          </a:p>
          <a:p>
            <a:r>
              <a:rPr lang="uk-UA" sz="1300" b="1"/>
              <a:t>Забезпечення хворих поліативною допомогою</a:t>
            </a:r>
          </a:p>
          <a:p>
            <a:endParaRPr lang="uk-UA" sz="1300" b="1"/>
          </a:p>
          <a:p>
            <a:r>
              <a:rPr lang="uk-UA" sz="1300" b="1"/>
              <a:t>Утримання та матеріально-технічне оснащення лікувальних закладів</a:t>
            </a:r>
            <a:endParaRPr lang="ru-RU" sz="1300" b="1"/>
          </a:p>
        </p:txBody>
      </p:sp>
      <p:sp>
        <p:nvSpPr>
          <p:cNvPr id="11" name="Овал 10"/>
          <p:cNvSpPr/>
          <p:nvPr/>
        </p:nvSpPr>
        <p:spPr>
          <a:xfrm>
            <a:off x="6804025" y="1916113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183,4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692150"/>
            <a:ext cx="8640762" cy="9366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ВСЬОГО – 44 255,8 тис.грн., </a:t>
            </a:r>
          </a:p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у т. ч. видатки на виконання заходів програми </a:t>
            </a:r>
          </a:p>
          <a:p>
            <a:pPr algn="ctr">
              <a:defRPr/>
            </a:pP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“Здоров</a:t>
            </a:r>
            <a:r>
              <a:rPr lang="en-US" sz="1900" b="1" dirty="0">
                <a:solidFill>
                  <a:schemeClr val="tx1"/>
                </a:solidFill>
                <a:latin typeface="+mj-lt"/>
              </a:rPr>
              <a:t>’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я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павлоградців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на 2020-2022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роки”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– 21 453,7 тис.грн. </a:t>
            </a:r>
            <a:endParaRPr lang="ru-RU" sz="19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1513" name="Picture 538" descr="Картинки по запросу охорона здоров'я карт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0"/>
            <a:ext cx="7921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Овал 18"/>
          <p:cNvSpPr/>
          <p:nvPr/>
        </p:nvSpPr>
        <p:spPr>
          <a:xfrm>
            <a:off x="6804025" y="2276475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50</a:t>
            </a:r>
          </a:p>
        </p:txBody>
      </p:sp>
      <p:sp>
        <p:nvSpPr>
          <p:cNvPr id="20" name="Овал 19"/>
          <p:cNvSpPr/>
          <p:nvPr/>
        </p:nvSpPr>
        <p:spPr>
          <a:xfrm>
            <a:off x="6804025" y="2708275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68</a:t>
            </a:r>
          </a:p>
        </p:txBody>
      </p:sp>
      <p:sp>
        <p:nvSpPr>
          <p:cNvPr id="21" name="Овал 20"/>
          <p:cNvSpPr/>
          <p:nvPr/>
        </p:nvSpPr>
        <p:spPr>
          <a:xfrm>
            <a:off x="6804025" y="3141663"/>
            <a:ext cx="2160588" cy="5032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560,3</a:t>
            </a:r>
          </a:p>
        </p:txBody>
      </p:sp>
      <p:sp>
        <p:nvSpPr>
          <p:cNvPr id="22" name="Овал 21"/>
          <p:cNvSpPr/>
          <p:nvPr/>
        </p:nvSpPr>
        <p:spPr>
          <a:xfrm>
            <a:off x="6804025" y="3860800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73,5</a:t>
            </a:r>
          </a:p>
        </p:txBody>
      </p:sp>
      <p:sp>
        <p:nvSpPr>
          <p:cNvPr id="23" name="Овал 22"/>
          <p:cNvSpPr/>
          <p:nvPr/>
        </p:nvSpPr>
        <p:spPr>
          <a:xfrm>
            <a:off x="6804025" y="4292600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26</a:t>
            </a:r>
          </a:p>
        </p:txBody>
      </p:sp>
      <p:sp>
        <p:nvSpPr>
          <p:cNvPr id="24" name="Овал 23"/>
          <p:cNvSpPr/>
          <p:nvPr/>
        </p:nvSpPr>
        <p:spPr>
          <a:xfrm>
            <a:off x="6804025" y="4797425"/>
            <a:ext cx="2160588" cy="5762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844,2</a:t>
            </a:r>
          </a:p>
        </p:txBody>
      </p:sp>
      <p:sp>
        <p:nvSpPr>
          <p:cNvPr id="25" name="Овал 24"/>
          <p:cNvSpPr/>
          <p:nvPr/>
        </p:nvSpPr>
        <p:spPr>
          <a:xfrm>
            <a:off x="6804025" y="5661025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142,5</a:t>
            </a:r>
          </a:p>
        </p:txBody>
      </p:sp>
      <p:sp>
        <p:nvSpPr>
          <p:cNvPr id="26" name="Овал 25"/>
          <p:cNvSpPr/>
          <p:nvPr/>
        </p:nvSpPr>
        <p:spPr>
          <a:xfrm>
            <a:off x="6804025" y="6092825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48,5</a:t>
            </a:r>
          </a:p>
        </p:txBody>
      </p:sp>
      <p:sp>
        <p:nvSpPr>
          <p:cNvPr id="27" name="Овал 26"/>
          <p:cNvSpPr/>
          <p:nvPr/>
        </p:nvSpPr>
        <p:spPr>
          <a:xfrm>
            <a:off x="6804025" y="6453188"/>
            <a:ext cx="2160588" cy="288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19457,3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16</a:t>
            </a:r>
            <a:endParaRPr lang="ru-RU" b="1"/>
          </a:p>
        </p:txBody>
      </p:sp>
      <p:sp>
        <p:nvSpPr>
          <p:cNvPr id="22531" name="Заголовок 4"/>
          <p:cNvSpPr>
            <a:spLocks noGrp="1"/>
          </p:cNvSpPr>
          <p:nvPr>
            <p:ph type="title"/>
          </p:nvPr>
        </p:nvSpPr>
        <p:spPr>
          <a:xfrm>
            <a:off x="1403350" y="0"/>
            <a:ext cx="4824413" cy="549275"/>
          </a:xfrm>
        </p:spPr>
        <p:txBody>
          <a:bodyPr/>
          <a:lstStyle/>
          <a:p>
            <a:r>
              <a:rPr lang="uk-UA" sz="3000" b="1" smtClean="0">
                <a:solidFill>
                  <a:schemeClr val="tx1"/>
                </a:solidFill>
              </a:rPr>
              <a:t>Фізична культура і спорт</a:t>
            </a:r>
            <a:endParaRPr lang="ru-RU" sz="3000" b="1" smtClean="0">
              <a:solidFill>
                <a:schemeClr val="tx1"/>
              </a:solidFill>
            </a:endParaRP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8172450" y="2060575"/>
            <a:ext cx="720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22533" name="TextBox 9"/>
          <p:cNvSpPr txBox="1">
            <a:spLocks noChangeArrowheads="1"/>
          </p:cNvSpPr>
          <p:nvPr/>
        </p:nvSpPr>
        <p:spPr bwMode="auto">
          <a:xfrm>
            <a:off x="0" y="2349500"/>
            <a:ext cx="68040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000" b="1"/>
              <a:t>утримання спортивних закладів міста</a:t>
            </a:r>
          </a:p>
          <a:p>
            <a:endParaRPr lang="uk-UA" sz="3000" b="1"/>
          </a:p>
          <a:p>
            <a:r>
              <a:rPr lang="uk-UA" sz="3000" b="1"/>
              <a:t>проведення навчально-тренувальних зборів і змагань</a:t>
            </a:r>
          </a:p>
          <a:p>
            <a:endParaRPr lang="uk-UA" sz="3000" b="1"/>
          </a:p>
          <a:p>
            <a:r>
              <a:rPr lang="uk-UA" sz="3000" b="1"/>
              <a:t>навчання дітей плаванню</a:t>
            </a:r>
            <a:endParaRPr lang="ru-RU" sz="3000" b="1"/>
          </a:p>
        </p:txBody>
      </p:sp>
      <p:sp>
        <p:nvSpPr>
          <p:cNvPr id="11" name="Овал 10"/>
          <p:cNvSpPr/>
          <p:nvPr/>
        </p:nvSpPr>
        <p:spPr>
          <a:xfrm>
            <a:off x="6804025" y="2492375"/>
            <a:ext cx="216058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3434,8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765175"/>
            <a:ext cx="8640762" cy="12239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700" b="1" dirty="0">
                <a:solidFill>
                  <a:schemeClr val="tx1"/>
                </a:solidFill>
                <a:latin typeface="+mj-lt"/>
              </a:rPr>
              <a:t>Утримання спортивних закладів, проведення навчально-тренувальних зборів і змагань – 3483,7 тис.грн., у т.ч. на виконання заходів програми</a:t>
            </a:r>
          </a:p>
          <a:p>
            <a:pPr algn="ctr">
              <a:defRPr/>
            </a:pPr>
            <a:r>
              <a:rPr lang="uk-UA" sz="17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1700" b="1" dirty="0" err="1">
                <a:solidFill>
                  <a:schemeClr val="tx1"/>
                </a:solidFill>
                <a:latin typeface="+mj-lt"/>
              </a:rPr>
              <a:t>“Реалізація</a:t>
            </a:r>
            <a:r>
              <a:rPr lang="uk-UA" sz="1700" b="1" dirty="0">
                <a:solidFill>
                  <a:schemeClr val="tx1"/>
                </a:solidFill>
                <a:latin typeface="+mj-lt"/>
              </a:rPr>
              <a:t> державної політики у сфері сім</a:t>
            </a:r>
            <a:r>
              <a:rPr lang="en-US" sz="1700" b="1" dirty="0">
                <a:solidFill>
                  <a:schemeClr val="tx1"/>
                </a:solidFill>
                <a:latin typeface="+mj-lt"/>
              </a:rPr>
              <a:t>’</a:t>
            </a:r>
            <a:r>
              <a:rPr lang="uk-UA" sz="1700" b="1" dirty="0">
                <a:solidFill>
                  <a:schemeClr val="tx1"/>
                </a:solidFill>
                <a:latin typeface="+mj-lt"/>
              </a:rPr>
              <a:t>ї, молоді та спорту м. Павлоград </a:t>
            </a:r>
            <a:endParaRPr lang="en-US" sz="17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uk-UA" sz="1700" b="1" dirty="0">
                <a:solidFill>
                  <a:schemeClr val="tx1"/>
                </a:solidFill>
                <a:latin typeface="+mj-lt"/>
              </a:rPr>
              <a:t>на 2015-2021 </a:t>
            </a:r>
            <a:r>
              <a:rPr lang="uk-UA" sz="1700" b="1" dirty="0" err="1">
                <a:solidFill>
                  <a:schemeClr val="tx1"/>
                </a:solidFill>
                <a:latin typeface="+mj-lt"/>
              </a:rPr>
              <a:t>роки”</a:t>
            </a:r>
            <a:r>
              <a:rPr lang="uk-UA" sz="1700" b="1" dirty="0">
                <a:solidFill>
                  <a:schemeClr val="tx1"/>
                </a:solidFill>
                <a:latin typeface="+mj-lt"/>
              </a:rPr>
              <a:t> – 83,4 тис.грн.</a:t>
            </a:r>
            <a:endParaRPr lang="ru-RU" sz="17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804025" y="3429000"/>
            <a:ext cx="2160588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23,9</a:t>
            </a:r>
          </a:p>
        </p:txBody>
      </p:sp>
      <p:sp>
        <p:nvSpPr>
          <p:cNvPr id="20" name="Овал 19"/>
          <p:cNvSpPr/>
          <p:nvPr/>
        </p:nvSpPr>
        <p:spPr>
          <a:xfrm>
            <a:off x="6804025" y="4652963"/>
            <a:ext cx="2160588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25</a:t>
            </a:r>
          </a:p>
        </p:txBody>
      </p:sp>
      <p:pic>
        <p:nvPicPr>
          <p:cNvPr id="22538" name="Picture 40" descr="загружено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115888"/>
            <a:ext cx="1008062" cy="587375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17</a:t>
            </a:r>
            <a:endParaRPr lang="ru-RU" b="1"/>
          </a:p>
        </p:txBody>
      </p:sp>
      <p:sp>
        <p:nvSpPr>
          <p:cNvPr id="23555" name="Заголовок 4"/>
          <p:cNvSpPr>
            <a:spLocks noGrp="1"/>
          </p:cNvSpPr>
          <p:nvPr>
            <p:ph type="title"/>
          </p:nvPr>
        </p:nvSpPr>
        <p:spPr>
          <a:xfrm>
            <a:off x="1403350" y="0"/>
            <a:ext cx="5472113" cy="549275"/>
          </a:xfrm>
        </p:spPr>
        <p:txBody>
          <a:bodyPr/>
          <a:lstStyle/>
          <a:p>
            <a:r>
              <a:rPr lang="uk-UA" sz="3000" b="1" smtClean="0">
                <a:solidFill>
                  <a:schemeClr val="tx1"/>
                </a:solidFill>
              </a:rPr>
              <a:t>Соціальний захист населення</a:t>
            </a:r>
            <a:endParaRPr lang="ru-RU" sz="3000" b="1" smtClean="0">
              <a:solidFill>
                <a:schemeClr val="tx1"/>
              </a:solidFill>
            </a:endParaRP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8027988" y="1916113"/>
            <a:ext cx="72072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6300788" y="1628775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i="1"/>
              <a:t>1 квартал 2020 року</a:t>
            </a:r>
            <a:endParaRPr lang="ru-RU" sz="1400" b="1" i="1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692150"/>
            <a:ext cx="8640762" cy="93662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Видатки всього – 5575,6 тис. грн., </a:t>
            </a:r>
          </a:p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у т.ч. на реалізацію заходів програми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“Соціальний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захист окремих категорій населення на 2019-2021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роки”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– 3156,4 тис.грн.</a:t>
            </a:r>
            <a:endParaRPr lang="ru-RU" sz="19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804025" y="2205038"/>
            <a:ext cx="2160588" cy="5762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2419,2</a:t>
            </a:r>
          </a:p>
        </p:txBody>
      </p:sp>
      <p:sp>
        <p:nvSpPr>
          <p:cNvPr id="21" name="Овал 20"/>
          <p:cNvSpPr/>
          <p:nvPr/>
        </p:nvSpPr>
        <p:spPr>
          <a:xfrm>
            <a:off x="6804025" y="3213100"/>
            <a:ext cx="2160588" cy="503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1756,8</a:t>
            </a:r>
          </a:p>
        </p:txBody>
      </p:sp>
      <p:sp>
        <p:nvSpPr>
          <p:cNvPr id="22" name="Овал 21"/>
          <p:cNvSpPr/>
          <p:nvPr/>
        </p:nvSpPr>
        <p:spPr>
          <a:xfrm>
            <a:off x="6804025" y="4076700"/>
            <a:ext cx="2160588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1319,6</a:t>
            </a:r>
          </a:p>
        </p:txBody>
      </p:sp>
      <p:sp>
        <p:nvSpPr>
          <p:cNvPr id="23" name="Овал 22"/>
          <p:cNvSpPr/>
          <p:nvPr/>
        </p:nvSpPr>
        <p:spPr>
          <a:xfrm>
            <a:off x="6804025" y="6021388"/>
            <a:ext cx="2160588" cy="3603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47,4</a:t>
            </a:r>
          </a:p>
        </p:txBody>
      </p:sp>
      <p:sp>
        <p:nvSpPr>
          <p:cNvPr id="24" name="Овал 23"/>
          <p:cNvSpPr/>
          <p:nvPr/>
        </p:nvSpPr>
        <p:spPr>
          <a:xfrm>
            <a:off x="6804025" y="5300663"/>
            <a:ext cx="216058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32,6</a:t>
            </a:r>
          </a:p>
        </p:txBody>
      </p:sp>
      <p:pic>
        <p:nvPicPr>
          <p:cNvPr id="23564" name="Рисунок 27" descr="D:\загружено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0"/>
            <a:ext cx="1081088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5" name="TextBox 28"/>
          <p:cNvSpPr txBox="1">
            <a:spLocks noChangeArrowheads="1"/>
          </p:cNvSpPr>
          <p:nvPr/>
        </p:nvSpPr>
        <p:spPr bwMode="auto">
          <a:xfrm>
            <a:off x="0" y="2133600"/>
            <a:ext cx="6516688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700" b="1"/>
              <a:t>утримання Терцентру, надання соціальних послуг та Центру соціальних служб для сім</a:t>
            </a:r>
            <a:r>
              <a:rPr lang="en-US" sz="1700" b="1"/>
              <a:t>’</a:t>
            </a:r>
            <a:r>
              <a:rPr lang="uk-UA" sz="1700" b="1"/>
              <a:t>ї, дітей та молоді, соціальні послуги населенню</a:t>
            </a:r>
          </a:p>
          <a:p>
            <a:endParaRPr lang="uk-UA" sz="1700" b="1"/>
          </a:p>
          <a:p>
            <a:r>
              <a:rPr lang="uk-UA" sz="1700" b="1"/>
              <a:t>надання інших пільг ветеранам війни (пільговий проїзд, санаторно-курортні путівки, капітальний ремонт житла)</a:t>
            </a:r>
          </a:p>
          <a:p>
            <a:endParaRPr lang="uk-UA" sz="1700" b="1"/>
          </a:p>
          <a:p>
            <a:r>
              <a:rPr lang="uk-UA" sz="1700" b="1"/>
              <a:t>надання матеріальної допомоги громадянам міста (на лікування, поховання, учасникам АТО, внутрішньо переміщеним громадянам, на встановлення індивідуального опалення тощо)</a:t>
            </a:r>
          </a:p>
          <a:p>
            <a:endParaRPr lang="uk-UA" sz="1700" b="1"/>
          </a:p>
          <a:p>
            <a:r>
              <a:rPr lang="uk-UA" sz="1700" b="1"/>
              <a:t>надання фінансової підтримки громадським організаціям (ГО “Рада ветеранів”, ГО “Павлоградський легіон”)</a:t>
            </a:r>
          </a:p>
          <a:p>
            <a:endParaRPr lang="uk-UA" sz="1700" b="1"/>
          </a:p>
          <a:p>
            <a:r>
              <a:rPr lang="uk-UA" sz="1700" b="1"/>
              <a:t>придбання продовольчих наборів</a:t>
            </a:r>
            <a:endParaRPr lang="ru-RU" sz="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18</a:t>
            </a:r>
            <a:endParaRPr lang="ru-RU" b="1"/>
          </a:p>
        </p:txBody>
      </p:sp>
      <p:sp>
        <p:nvSpPr>
          <p:cNvPr id="24579" name="Заголовок 4"/>
          <p:cNvSpPr>
            <a:spLocks noGrp="1"/>
          </p:cNvSpPr>
          <p:nvPr>
            <p:ph type="title"/>
          </p:nvPr>
        </p:nvSpPr>
        <p:spPr>
          <a:xfrm>
            <a:off x="1403350" y="0"/>
            <a:ext cx="2881313" cy="549275"/>
          </a:xfrm>
        </p:spPr>
        <p:txBody>
          <a:bodyPr/>
          <a:lstStyle/>
          <a:p>
            <a:r>
              <a:rPr lang="uk-UA" sz="3000" b="1" smtClean="0">
                <a:solidFill>
                  <a:schemeClr val="tx1"/>
                </a:solidFill>
              </a:rPr>
              <a:t>Культура</a:t>
            </a:r>
            <a:endParaRPr lang="ru-RU" sz="3000" b="1" smtClean="0">
              <a:solidFill>
                <a:schemeClr val="tx1"/>
              </a:solidFill>
            </a:endParaRPr>
          </a:p>
        </p:txBody>
      </p:sp>
      <p:sp>
        <p:nvSpPr>
          <p:cNvPr id="24580" name="TextBox 8"/>
          <p:cNvSpPr txBox="1">
            <a:spLocks noChangeArrowheads="1"/>
          </p:cNvSpPr>
          <p:nvPr/>
        </p:nvSpPr>
        <p:spPr bwMode="auto">
          <a:xfrm>
            <a:off x="8027988" y="2133600"/>
            <a:ext cx="7207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6300788" y="1844675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i="1"/>
              <a:t>1 квартал 2020 року</a:t>
            </a:r>
            <a:endParaRPr lang="ru-RU" sz="1400" b="1" i="1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388" y="765175"/>
            <a:ext cx="8640762" cy="1008063"/>
          </a:xfrm>
          <a:prstGeom prst="roundRect">
            <a:avLst/>
          </a:prstGeom>
          <a:solidFill>
            <a:srgbClr val="19D72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Видатки всього – 4660,8 тис. грн., </a:t>
            </a:r>
          </a:p>
          <a:p>
            <a:pPr algn="ctr">
              <a:defRPr/>
            </a:pPr>
            <a:r>
              <a:rPr lang="uk-UA" sz="1900" b="1" dirty="0">
                <a:solidFill>
                  <a:schemeClr val="tx1"/>
                </a:solidFill>
                <a:latin typeface="+mj-lt"/>
              </a:rPr>
              <a:t>у т.ч. на заходи програми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“Розвиток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культури та збереження об'єктів культурної спадщини міста Павлоград на 2015-2020 </a:t>
            </a:r>
            <a:r>
              <a:rPr lang="uk-UA" sz="1900" b="1" dirty="0" err="1">
                <a:solidFill>
                  <a:schemeClr val="tx1"/>
                </a:solidFill>
                <a:latin typeface="+mj-lt"/>
              </a:rPr>
              <a:t>роки”</a:t>
            </a:r>
            <a:r>
              <a:rPr lang="uk-UA" sz="1900" b="1" dirty="0">
                <a:solidFill>
                  <a:schemeClr val="tx1"/>
                </a:solidFill>
                <a:latin typeface="+mj-lt"/>
              </a:rPr>
              <a:t> – 886,5 тис.грн.</a:t>
            </a:r>
            <a:endParaRPr lang="ru-RU" sz="19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804025" y="2636838"/>
            <a:ext cx="2160588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3774,3</a:t>
            </a:r>
          </a:p>
        </p:txBody>
      </p:sp>
      <p:sp>
        <p:nvSpPr>
          <p:cNvPr id="21" name="Овал 20"/>
          <p:cNvSpPr/>
          <p:nvPr/>
        </p:nvSpPr>
        <p:spPr>
          <a:xfrm>
            <a:off x="6804025" y="3644900"/>
            <a:ext cx="2160588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186,8</a:t>
            </a:r>
          </a:p>
        </p:txBody>
      </p:sp>
      <p:sp>
        <p:nvSpPr>
          <p:cNvPr id="22" name="Овал 21"/>
          <p:cNvSpPr/>
          <p:nvPr/>
        </p:nvSpPr>
        <p:spPr>
          <a:xfrm>
            <a:off x="6804025" y="5013325"/>
            <a:ext cx="2160588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+mj-lt"/>
              </a:rPr>
              <a:t>699,7</a:t>
            </a:r>
          </a:p>
        </p:txBody>
      </p:sp>
      <p:sp>
        <p:nvSpPr>
          <p:cNvPr id="24586" name="TextBox 28"/>
          <p:cNvSpPr txBox="1">
            <a:spLocks noChangeArrowheads="1"/>
          </p:cNvSpPr>
          <p:nvPr/>
        </p:nvSpPr>
        <p:spPr bwMode="auto">
          <a:xfrm>
            <a:off x="0" y="2636838"/>
            <a:ext cx="65166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700" b="1"/>
              <a:t>утримання закладів культури</a:t>
            </a:r>
          </a:p>
          <a:p>
            <a:endParaRPr lang="uk-UA" sz="2700" b="1"/>
          </a:p>
          <a:p>
            <a:r>
              <a:rPr lang="uk-UA" sz="2700" b="1"/>
              <a:t>проведення культурно-мистецьких заходів, фестивалів, конкурсів, ярмарок, марафонів, державних свят</a:t>
            </a:r>
          </a:p>
          <a:p>
            <a:endParaRPr lang="uk-UA" sz="2700" b="1"/>
          </a:p>
          <a:p>
            <a:r>
              <a:rPr lang="uk-UA" sz="2700" b="1"/>
              <a:t>утримання театру ім. Б.Є.Захави</a:t>
            </a:r>
            <a:endParaRPr lang="ru-RU" sz="2700" b="1"/>
          </a:p>
        </p:txBody>
      </p:sp>
      <p:pic>
        <p:nvPicPr>
          <p:cNvPr id="24587" name="Рисунок 13" descr="D:\загруже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0"/>
            <a:ext cx="8921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6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</a:t>
            </a:r>
            <a:endParaRPr lang="ru-RU" b="1"/>
          </a:p>
        </p:txBody>
      </p:sp>
      <p:sp>
        <p:nvSpPr>
          <p:cNvPr id="9219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127875" cy="547688"/>
          </a:xfrm>
        </p:spPr>
        <p:txBody>
          <a:bodyPr/>
          <a:lstStyle/>
          <a:p>
            <a:pPr rtl="1"/>
            <a:r>
              <a:rPr lang="ru-RU" sz="1600" b="1" smtClean="0">
                <a:solidFill>
                  <a:srgbClr val="000000"/>
                </a:solidFill>
                <a:cs typeface="Arial" charset="0"/>
              </a:rPr>
              <a:t>Заходи щодо забезпечення виконання планових надходжень до бюджетів усіх рівнів за І квартал 2020 рок</a:t>
            </a:r>
            <a:r>
              <a:rPr lang="ru-RU" sz="1700" b="1" smtClean="0">
                <a:solidFill>
                  <a:srgbClr val="000000"/>
                </a:solidFill>
                <a:cs typeface="Arial" charset="0"/>
              </a:rPr>
              <a:t>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052513"/>
            <a:ext cx="8964613" cy="5578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1550" dirty="0"/>
              <a:t>   Проведено 2 засідання міської комісії з питань забезпечення своєчасності і повноти сплати податків і зборів (</a:t>
            </a:r>
            <a:r>
              <a:rPr lang="uk-UA" sz="1550" dirty="0" err="1"/>
              <a:t>обов</a:t>
            </a:r>
            <a:r>
              <a:rPr lang="en-US" sz="1550" dirty="0"/>
              <a:t>’</a:t>
            </a:r>
            <a:r>
              <a:rPr lang="uk-UA" sz="1550" dirty="0" err="1"/>
              <a:t>язкових</a:t>
            </a:r>
            <a:r>
              <a:rPr lang="uk-UA" sz="1550" dirty="0"/>
              <a:t> платежів) до державного та місцевого бюджетів та погашення заборгованості із заробітної плати. </a:t>
            </a:r>
          </a:p>
          <a:p>
            <a:pPr algn="just">
              <a:defRPr/>
            </a:pPr>
            <a:r>
              <a:rPr lang="uk-UA" sz="1550" dirty="0"/>
              <a:t>   За напрямком роботи, направленої на легалізацію трудових відносин з найманими працівниками, інспекторами праці виконавчого комітету Павлоградської міської ради проведено 80 відвідувань </a:t>
            </a:r>
            <a:r>
              <a:rPr lang="uk-UA" sz="1550" dirty="0" err="1"/>
              <a:t>суб</a:t>
            </a:r>
            <a:r>
              <a:rPr lang="en-US" sz="1550" dirty="0"/>
              <a:t>’</a:t>
            </a:r>
            <a:r>
              <a:rPr lang="uk-UA" sz="1550" dirty="0" err="1"/>
              <a:t>єктів</a:t>
            </a:r>
            <a:r>
              <a:rPr lang="uk-UA" sz="1550" dirty="0"/>
              <a:t> господарювання, в результаті проведеної роботи додатково оформлено 37 найманих працівників.</a:t>
            </a:r>
          </a:p>
          <a:p>
            <a:pPr algn="just">
              <a:defRPr/>
            </a:pPr>
            <a:endParaRPr lang="uk-UA" sz="1550" dirty="0"/>
          </a:p>
          <a:p>
            <a:pPr algn="just">
              <a:defRPr/>
            </a:pPr>
            <a:r>
              <a:rPr lang="uk-UA" sz="1550" dirty="0"/>
              <a:t>   Згідно рішення Павлоградської міської ради від 20.03.2018 року № 1107-35/</a:t>
            </a:r>
            <a:r>
              <a:rPr lang="en-US" sz="1550" dirty="0"/>
              <a:t>VII</a:t>
            </a:r>
            <a:r>
              <a:rPr lang="uk-UA" sz="1550" dirty="0"/>
              <a:t> </a:t>
            </a:r>
            <a:r>
              <a:rPr lang="uk-UA" sz="1550" dirty="0" err="1"/>
              <a:t>“Про</a:t>
            </a:r>
            <a:r>
              <a:rPr lang="uk-UA" sz="1550" dirty="0"/>
              <a:t> затвердження Порядку розміщення пересувних тимчасових споруд для провадження підприємницької діяльності в місті Павлоград під час проведення ярмарок, державних та місцевих святкових, урочистих масових </a:t>
            </a:r>
            <a:r>
              <a:rPr lang="uk-UA" sz="1550" dirty="0" err="1"/>
              <a:t>заходів”</a:t>
            </a:r>
            <a:r>
              <a:rPr lang="uk-UA" sz="1550" dirty="0"/>
              <a:t> та рішення Виконавчого комітету Павлоградської міської ради від 11.12.2019 року № 1112 </a:t>
            </a:r>
            <a:r>
              <a:rPr lang="uk-UA" sz="1550" dirty="0" err="1"/>
              <a:t>“Про</a:t>
            </a:r>
            <a:r>
              <a:rPr lang="uk-UA" sz="1550" dirty="0"/>
              <a:t> визначення </a:t>
            </a:r>
            <a:r>
              <a:rPr lang="uk-UA" sz="1550" dirty="0" err="1"/>
              <a:t>обягів</a:t>
            </a:r>
            <a:r>
              <a:rPr lang="uk-UA" sz="1550" dirty="0"/>
              <a:t> пайової участі власників тимчасових споруд торговельного, побутового, соціально-культурного чи іншого призначення в утриманні об</a:t>
            </a:r>
            <a:r>
              <a:rPr lang="en-US" sz="1550" dirty="0"/>
              <a:t>’</a:t>
            </a:r>
            <a:r>
              <a:rPr lang="uk-UA" sz="1550" dirty="0" err="1"/>
              <a:t>єктів</a:t>
            </a:r>
            <a:r>
              <a:rPr lang="uk-UA" sz="1550" dirty="0"/>
              <a:t> </a:t>
            </a:r>
            <a:r>
              <a:rPr lang="uk-UA" sz="1550" dirty="0" err="1"/>
              <a:t>благоустрою”</a:t>
            </a:r>
            <a:r>
              <a:rPr lang="uk-UA" sz="1550" dirty="0"/>
              <a:t> надходження пайової участі в утриманні об</a:t>
            </a:r>
            <a:r>
              <a:rPr lang="en-US" sz="1550" dirty="0"/>
              <a:t>’</a:t>
            </a:r>
            <a:r>
              <a:rPr lang="uk-UA" sz="1550" dirty="0" err="1"/>
              <a:t>єктів</a:t>
            </a:r>
            <a:r>
              <a:rPr lang="uk-UA" sz="1550" dirty="0"/>
              <a:t> благоустрою за 1 квартал 2020 року склали 271,8 тис.грн. </a:t>
            </a:r>
          </a:p>
          <a:p>
            <a:pPr algn="just">
              <a:defRPr/>
            </a:pPr>
            <a:endParaRPr lang="uk-UA" sz="1550" dirty="0"/>
          </a:p>
          <a:p>
            <a:pPr algn="just">
              <a:defRPr/>
            </a:pPr>
            <a:r>
              <a:rPr lang="uk-UA" sz="1550" dirty="0"/>
              <a:t>   За рахунок виділення з міського бюджету фінансової підтримки </a:t>
            </a:r>
            <a:r>
              <a:rPr lang="uk-UA" sz="1550" dirty="0" err="1"/>
              <a:t>КП</a:t>
            </a:r>
            <a:r>
              <a:rPr lang="uk-UA" sz="1550" dirty="0"/>
              <a:t> </a:t>
            </a:r>
            <a:r>
              <a:rPr lang="uk-UA" sz="1550" dirty="0" err="1"/>
              <a:t>“Павлоградводоканал”</a:t>
            </a:r>
            <a:r>
              <a:rPr lang="uk-UA" sz="1550" dirty="0"/>
              <a:t> погашений податковий борг по податку на прибуток в сумі 1197,4 тис.грн.</a:t>
            </a:r>
          </a:p>
          <a:p>
            <a:pPr algn="just">
              <a:defRPr/>
            </a:pPr>
            <a:endParaRPr lang="uk-UA" sz="1550" dirty="0"/>
          </a:p>
          <a:p>
            <a:pPr algn="just">
              <a:defRPr/>
            </a:pPr>
            <a:r>
              <a:rPr lang="uk-UA" sz="1550" dirty="0"/>
              <a:t>   Протягом 1 кварталу 2020 року мобілізовано коштів в рахунок погашення податкового боргу в сумі 937,8 тис.грн., в тому числі за рахунок позасудового стягнення, надходжень від підприємств, що перебувають у процедурах банкрутства, надходжень від відділу ДВС за виконавчими листами щодо стягненням податкового боргу та стягнення коштів з рахунків інкасовими дорученнями.</a:t>
            </a:r>
            <a:endParaRPr lang="ru-RU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8604250" y="0"/>
            <a:ext cx="539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19</a:t>
            </a:r>
            <a:endParaRPr lang="ru-RU" b="1"/>
          </a:p>
        </p:txBody>
      </p:sp>
      <p:sp>
        <p:nvSpPr>
          <p:cNvPr id="25603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6983413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Видатки загального фонду бюджету на житлово-комунальне господарство за 1 квартал 2020 року</a:t>
            </a:r>
          </a:p>
        </p:txBody>
      </p:sp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8243888" y="620713"/>
            <a:ext cx="684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2"/>
          <a:srcRect l="8327" t="18527" r="6728" b="11296"/>
          <a:stretch>
            <a:fillRect/>
          </a:stretch>
        </p:blipFill>
        <p:spPr bwMode="auto">
          <a:xfrm>
            <a:off x="225425" y="908050"/>
            <a:ext cx="881062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20</a:t>
            </a:r>
            <a:endParaRPr lang="ru-RU" b="1"/>
          </a:p>
        </p:txBody>
      </p:sp>
      <p:sp>
        <p:nvSpPr>
          <p:cNvPr id="26627" name="TextBox 8"/>
          <p:cNvSpPr txBox="1">
            <a:spLocks noChangeArrowheads="1"/>
          </p:cNvSpPr>
          <p:nvPr/>
        </p:nvSpPr>
        <p:spPr bwMode="auto">
          <a:xfrm>
            <a:off x="8316913" y="404813"/>
            <a:ext cx="71913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26628" name="Заголовок 5"/>
          <p:cNvSpPr>
            <a:spLocks noGrp="1"/>
          </p:cNvSpPr>
          <p:nvPr>
            <p:ph type="title"/>
          </p:nvPr>
        </p:nvSpPr>
        <p:spPr>
          <a:xfrm>
            <a:off x="1371600" y="0"/>
            <a:ext cx="7161213" cy="476250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Витрати бюджету розвитку за 1 квартал 2020 року</a:t>
            </a:r>
          </a:p>
        </p:txBody>
      </p:sp>
      <p:pic>
        <p:nvPicPr>
          <p:cNvPr id="26629" name="Picture 6"/>
          <p:cNvPicPr>
            <a:picLocks noChangeAspect="1" noChangeArrowheads="1"/>
          </p:cNvPicPr>
          <p:nvPr/>
        </p:nvPicPr>
        <p:blipFill>
          <a:blip r:embed="rId2"/>
          <a:srcRect l="3337" t="14555" r="9410" b="7222"/>
          <a:stretch>
            <a:fillRect/>
          </a:stretch>
        </p:blipFill>
        <p:spPr bwMode="auto">
          <a:xfrm>
            <a:off x="0" y="722313"/>
            <a:ext cx="8893175" cy="5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21</a:t>
            </a:r>
            <a:endParaRPr lang="ru-RU" b="1"/>
          </a:p>
        </p:txBody>
      </p:sp>
      <p:sp>
        <p:nvSpPr>
          <p:cNvPr id="3076" name="TextBox 8"/>
          <p:cNvSpPr txBox="1">
            <a:spLocks noChangeArrowheads="1"/>
          </p:cNvSpPr>
          <p:nvPr/>
        </p:nvSpPr>
        <p:spPr bwMode="auto">
          <a:xfrm>
            <a:off x="8172450" y="549275"/>
            <a:ext cx="8588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>
                <a:cs typeface="Times New Roman" pitchFamily="18" charset="0"/>
              </a:rPr>
              <a:t>тис.грн.</a:t>
            </a:r>
            <a:endParaRPr lang="ru-RU" sz="1200">
              <a:cs typeface="Times New Roman" pitchFamily="18" charset="0"/>
            </a:endParaRPr>
          </a:p>
        </p:txBody>
      </p:sp>
      <p:sp>
        <p:nvSpPr>
          <p:cNvPr id="3077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056438" cy="549275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Використання коштів бюджету розвитку, фонду охорони навколишнього середовища та цільового фонду за І квартал 2020 року</a:t>
            </a: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1476375" y="836613"/>
          <a:ext cx="7529513" cy="5256212"/>
        </p:xfrm>
        <a:graphic>
          <a:graphicData uri="http://schemas.openxmlformats.org/presentationml/2006/ole">
            <p:oleObj spid="_x0000_s3074" name="Worksheet" r:id="rId3" imgW="9296494" imgH="649595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22</a:t>
            </a:r>
            <a:endParaRPr lang="ru-RU" b="1"/>
          </a:p>
        </p:txBody>
      </p:sp>
      <p:sp>
        <p:nvSpPr>
          <p:cNvPr id="4100" name="Заголовок 5"/>
          <p:cNvSpPr>
            <a:spLocks noGrp="1"/>
          </p:cNvSpPr>
          <p:nvPr>
            <p:ph type="title"/>
          </p:nvPr>
        </p:nvSpPr>
        <p:spPr>
          <a:xfrm>
            <a:off x="1547813" y="0"/>
            <a:ext cx="6769100" cy="549275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Результати споживання енергоносіїв за I квартал 2020 року в порівнянні з I кварталом 2019 року</a:t>
            </a: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/>
        </p:nvGraphicFramePr>
        <p:xfrm>
          <a:off x="107950" y="908050"/>
          <a:ext cx="8932863" cy="3097213"/>
        </p:xfrm>
        <a:graphic>
          <a:graphicData uri="http://schemas.openxmlformats.org/presentationml/2006/ole">
            <p:oleObj spid="_x0000_s4098" name="Worksheet" r:id="rId3" imgW="11791827" imgH="4076807" progId="Excel.Sheet.8">
              <p:embed/>
            </p:oleObj>
          </a:graphicData>
        </a:graphic>
      </p:graphicFrame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179388" y="4365625"/>
            <a:ext cx="8785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/>
              <a:t>Зменшено споживання енергоносіїв бюджетними установами в 1 кварталі 2020 року в порівнянні з 1 кварталом 2019 року на 4398,4 тис.грн.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8893175" y="0"/>
            <a:ext cx="250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2</a:t>
            </a:r>
            <a:endParaRPr lang="ru-RU" b="1"/>
          </a:p>
        </p:txBody>
      </p:sp>
      <p:sp>
        <p:nvSpPr>
          <p:cNvPr id="10243" name="TextBox 8"/>
          <p:cNvSpPr txBox="1">
            <a:spLocks noChangeArrowheads="1"/>
          </p:cNvSpPr>
          <p:nvPr/>
        </p:nvSpPr>
        <p:spPr bwMode="auto">
          <a:xfrm>
            <a:off x="8243888" y="549275"/>
            <a:ext cx="7207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10244" name="Заголовок 5"/>
          <p:cNvSpPr>
            <a:spLocks noGrp="1"/>
          </p:cNvSpPr>
          <p:nvPr>
            <p:ph type="title"/>
          </p:nvPr>
        </p:nvSpPr>
        <p:spPr>
          <a:xfrm>
            <a:off x="1547813" y="0"/>
            <a:ext cx="7416800" cy="549275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Виконання дохідної частини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2019 - 2020 років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/>
          <a:srcRect l="1682" t="13850" r="841"/>
          <a:stretch>
            <a:fillRect/>
          </a:stretch>
        </p:blipFill>
        <p:spPr bwMode="auto">
          <a:xfrm>
            <a:off x="52388" y="836613"/>
            <a:ext cx="891222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3</a:t>
            </a:r>
            <a:endParaRPr lang="ru-RU" b="1"/>
          </a:p>
        </p:txBody>
      </p:sp>
      <p:sp>
        <p:nvSpPr>
          <p:cNvPr id="11267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416800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доходів загального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2"/>
          <a:srcRect l="9421" t="18254" r="9213" b="14346"/>
          <a:stretch>
            <a:fillRect/>
          </a:stretch>
        </p:blipFill>
        <p:spPr bwMode="auto">
          <a:xfrm>
            <a:off x="1403350" y="765175"/>
            <a:ext cx="75533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4</a:t>
            </a:r>
            <a:endParaRPr lang="ru-RU" b="1"/>
          </a:p>
        </p:txBody>
      </p:sp>
      <p:sp>
        <p:nvSpPr>
          <p:cNvPr id="12291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056438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Виконання планових показників власних доходів загального фонду міського бюджету за 1 квартал 2020 року</a:t>
            </a: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2"/>
          <a:srcRect t="12259" b="705"/>
          <a:stretch>
            <a:fillRect/>
          </a:stretch>
        </p:blipFill>
        <p:spPr bwMode="auto">
          <a:xfrm>
            <a:off x="0" y="908050"/>
            <a:ext cx="8897938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8"/>
          <p:cNvSpPr txBox="1">
            <a:spLocks noChangeArrowheads="1"/>
          </p:cNvSpPr>
          <p:nvPr/>
        </p:nvSpPr>
        <p:spPr bwMode="auto">
          <a:xfrm>
            <a:off x="8316913" y="620713"/>
            <a:ext cx="7207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5</a:t>
            </a:r>
            <a:endParaRPr lang="ru-RU" b="1"/>
          </a:p>
        </p:txBody>
      </p:sp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1476375" y="0"/>
            <a:ext cx="7127875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власних доходів загального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 l="5209" t="11061" r="15160" b="32530"/>
          <a:stretch>
            <a:fillRect/>
          </a:stretch>
        </p:blipFill>
        <p:spPr bwMode="auto">
          <a:xfrm>
            <a:off x="468313" y="692150"/>
            <a:ext cx="8675687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8"/>
          <p:cNvSpPr>
            <a:spLocks noChangeArrowheads="1"/>
          </p:cNvSpPr>
          <p:nvPr/>
        </p:nvSpPr>
        <p:spPr bwMode="auto">
          <a:xfrm>
            <a:off x="2700338" y="4724400"/>
            <a:ext cx="3621087" cy="141605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288" tIns="0" rIns="0" bIns="0"/>
          <a:lstStyle/>
          <a:p>
            <a:pPr algn="ctr"/>
            <a:r>
              <a:rPr lang="ru-RU" sz="1300" b="1">
                <a:cs typeface="Times New Roman" pitchFamily="18" charset="0"/>
              </a:rPr>
              <a:t>ВСЬОГО:</a:t>
            </a:r>
          </a:p>
          <a:p>
            <a:pPr algn="ctr"/>
            <a:r>
              <a:rPr lang="ru-RU" sz="1300" b="1">
                <a:cs typeface="Times New Roman" pitchFamily="18" charset="0"/>
              </a:rPr>
              <a:t>І квартал 2019 року - 121929,9 </a:t>
            </a:r>
          </a:p>
          <a:p>
            <a:pPr algn="ctr"/>
            <a:r>
              <a:rPr lang="ru-RU" sz="1300" b="1">
                <a:cs typeface="Times New Roman" pitchFamily="18" charset="0"/>
              </a:rPr>
              <a:t>І квартал 2020 року - 124744,8</a:t>
            </a:r>
          </a:p>
          <a:p>
            <a:pPr algn="ctr"/>
            <a:r>
              <a:rPr lang="ru-RU" sz="1300" b="1">
                <a:cs typeface="Times New Roman" pitchFamily="18" charset="0"/>
              </a:rPr>
              <a:t>               +2814,9 або 2,3%</a:t>
            </a:r>
          </a:p>
          <a:p>
            <a:endParaRPr lang="ru-RU" sz="1300" b="1">
              <a:cs typeface="Times New Roman" pitchFamily="18" charset="0"/>
            </a:endParaRPr>
          </a:p>
          <a:p>
            <a:pPr algn="ctr"/>
            <a:r>
              <a:rPr lang="ru-RU" sz="1300" b="1">
                <a:cs typeface="Times New Roman" pitchFamily="18" charset="0"/>
              </a:rPr>
              <a:t>Прогноз росту по плану на І квартал 2020 року </a:t>
            </a:r>
          </a:p>
          <a:p>
            <a:pPr algn="ctr"/>
            <a:r>
              <a:rPr lang="ru-RU" sz="1300" b="1">
                <a:cs typeface="Times New Roman" pitchFamily="18" charset="0"/>
              </a:rPr>
              <a:t>+8881,6 або 7,3%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6</a:t>
            </a:r>
            <a:endParaRPr lang="ru-RU" b="1"/>
          </a:p>
        </p:txBody>
      </p:sp>
      <p:sp>
        <p:nvSpPr>
          <p:cNvPr id="1028" name="TextBox 8"/>
          <p:cNvSpPr txBox="1">
            <a:spLocks noChangeArrowheads="1"/>
          </p:cNvSpPr>
          <p:nvPr/>
        </p:nvSpPr>
        <p:spPr bwMode="auto">
          <a:xfrm>
            <a:off x="8316913" y="620713"/>
            <a:ext cx="684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100">
                <a:cs typeface="Times New Roman" pitchFamily="18" charset="0"/>
              </a:rPr>
              <a:t>тис.грн.</a:t>
            </a:r>
            <a:endParaRPr lang="ru-RU" sz="1100">
              <a:cs typeface="Times New Roman" pitchFamily="18" charset="0"/>
            </a:endParaRPr>
          </a:p>
        </p:txBody>
      </p:sp>
      <p:sp>
        <p:nvSpPr>
          <p:cNvPr id="1029" name="Заголовок 5"/>
          <p:cNvSpPr>
            <a:spLocks noGrp="1"/>
          </p:cNvSpPr>
          <p:nvPr>
            <p:ph type="title"/>
          </p:nvPr>
        </p:nvSpPr>
        <p:spPr>
          <a:xfrm>
            <a:off x="1403350" y="115888"/>
            <a:ext cx="7345363" cy="547687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Підприємства, які збільшили (зменшили) надходження податку на доходи фізичних осіб в міський бюджет за І квартал 2020 року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порівняно з  І кварталом 2019 року</a:t>
            </a: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530350" y="908050"/>
          <a:ext cx="7413625" cy="5761038"/>
        </p:xfrm>
        <a:graphic>
          <a:graphicData uri="http://schemas.openxmlformats.org/presentationml/2006/ole">
            <p:oleObj spid="_x0000_s1026" name="Worksheet" r:id="rId3" imgW="9096467" imgH="706767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7</a:t>
            </a:r>
            <a:endParaRPr lang="ru-RU" b="1"/>
          </a:p>
        </p:txBody>
      </p:sp>
      <p:sp>
        <p:nvSpPr>
          <p:cNvPr id="14339" name="Заголовок 4"/>
          <p:cNvSpPr>
            <a:spLocks noGrp="1"/>
          </p:cNvSpPr>
          <p:nvPr>
            <p:ph type="title"/>
          </p:nvPr>
        </p:nvSpPr>
        <p:spPr>
          <a:xfrm>
            <a:off x="1476375" y="0"/>
            <a:ext cx="7343775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місцевих податків загального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/>
          <a:srcRect l="2943" t="15359" r="3854" b="7848"/>
          <a:stretch>
            <a:fillRect/>
          </a:stretch>
        </p:blipFill>
        <p:spPr bwMode="auto">
          <a:xfrm>
            <a:off x="1443038" y="836613"/>
            <a:ext cx="746283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/>
              <a:t>8</a:t>
            </a:r>
            <a:endParaRPr lang="ru-RU" b="1"/>
          </a:p>
        </p:txBody>
      </p:sp>
      <p:sp>
        <p:nvSpPr>
          <p:cNvPr id="15363" name="Заголовок 4"/>
          <p:cNvSpPr>
            <a:spLocks noGrp="1"/>
          </p:cNvSpPr>
          <p:nvPr>
            <p:ph type="title"/>
          </p:nvPr>
        </p:nvSpPr>
        <p:spPr>
          <a:xfrm>
            <a:off x="1476375" y="0"/>
            <a:ext cx="7416800" cy="620713"/>
          </a:xfrm>
        </p:spPr>
        <p:txBody>
          <a:bodyPr/>
          <a:lstStyle/>
          <a:p>
            <a:r>
              <a:rPr lang="ru-RU" sz="1600" b="1" smtClean="0">
                <a:solidFill>
                  <a:schemeClr val="tx1"/>
                </a:solidFill>
              </a:rPr>
              <a:t>Структура доходів спеціального фонду міського бюджету </a:t>
            </a:r>
            <a:br>
              <a:rPr lang="ru-RU" sz="1600" b="1" smtClean="0">
                <a:solidFill>
                  <a:schemeClr val="tx1"/>
                </a:solidFill>
              </a:rPr>
            </a:br>
            <a:r>
              <a:rPr lang="ru-RU" sz="1600" b="1" smtClean="0">
                <a:solidFill>
                  <a:schemeClr val="tx1"/>
                </a:solidFill>
              </a:rPr>
              <a:t>за 1 квартал 2020 року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/>
          <a:srcRect l="912" t="16492" r="2177" b="7394"/>
          <a:stretch>
            <a:fillRect/>
          </a:stretch>
        </p:blipFill>
        <p:spPr bwMode="auto">
          <a:xfrm>
            <a:off x="395288" y="1196975"/>
            <a:ext cx="852487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 Offic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2787</TotalTime>
  <Words>1071</Words>
  <Application>Microsoft Office PowerPoint</Application>
  <PresentationFormat>Экран (4:3)</PresentationFormat>
  <Paragraphs>175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Times New Roman</vt:lpstr>
      <vt:lpstr>Arial</vt:lpstr>
      <vt:lpstr>Calibri</vt:lpstr>
      <vt:lpstr>Bookman Old Style</vt:lpstr>
      <vt:lpstr>Тема1</vt:lpstr>
      <vt:lpstr>Лист Microsoft Office Excel 97-2003</vt:lpstr>
      <vt:lpstr>Фінансове управління Павлоградської міської ради</vt:lpstr>
      <vt:lpstr>Заходи щодо забезпечення виконання планових надходжень до бюджетів усіх рівнів за І квартал 2020 року</vt:lpstr>
      <vt:lpstr>Виконання дохідної частини міського бюджету  за 1 квартал 2019 - 2020 років</vt:lpstr>
      <vt:lpstr>Структура доходів загального фонду міського бюджету  за 1 квартал 2020 року</vt:lpstr>
      <vt:lpstr>Виконання планових показників власних доходів загального фонду міського бюджету за 1 квартал 2020 року</vt:lpstr>
      <vt:lpstr>Структура власних доходів загального фонду міського бюджету  за 1 квартал 2020 року</vt:lpstr>
      <vt:lpstr>Підприємства, які збільшили (зменшили) надходження податку на доходи фізичних осіб в міський бюджет за І квартал 2020 року  порівняно з  І кварталом 2019 року</vt:lpstr>
      <vt:lpstr>Структура місцевих податків загального фонду міського бюджету  за 1 квартал 2020 року</vt:lpstr>
      <vt:lpstr>Структура доходів спеціального фонду міського бюджету  за 1 квартал 2020 року</vt:lpstr>
      <vt:lpstr>Аналіз податкової заборгованості в бюджети всіх рівнів станом  на 01.04.2020 року (без врахування підприємств-банкротів)</vt:lpstr>
      <vt:lpstr>Підприємства, які мають заборгованість по платежам  в міський бюджет</vt:lpstr>
      <vt:lpstr>Виконання видаткової частини міського бюджету  за 1 квартал 2019 – 2020 років</vt:lpstr>
      <vt:lpstr>Структура видатків загального фонду міського бюджету  за 1 квартал 2020 року</vt:lpstr>
      <vt:lpstr>Структура видатків загального фонду міського бюджету  за 1 квартал 2020 року за економічною класифікацією бюджету</vt:lpstr>
      <vt:lpstr>Освіта</vt:lpstr>
      <vt:lpstr>Охорона здоров’я</vt:lpstr>
      <vt:lpstr>Фізична культура і спорт</vt:lpstr>
      <vt:lpstr>Соціальний захист населення</vt:lpstr>
      <vt:lpstr>Культура</vt:lpstr>
      <vt:lpstr>Видатки загального фонду бюджету на житлово-комунальне господарство за 1 квартал 2020 року</vt:lpstr>
      <vt:lpstr>Витрати бюджету розвитку за 1 квартал 2020 року</vt:lpstr>
      <vt:lpstr>Використання коштів бюджету розвитку, фонду охорони навколишнього середовища та цільового фонду за І квартал 2020 року</vt:lpstr>
      <vt:lpstr>Результати споживання енергоносіїв за I квартал 2020 року в порівнянні з I кварталом 2019 року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Лера Барсунянц</dc:creator>
  <cp:lastModifiedBy>admin</cp:lastModifiedBy>
  <cp:revision>291</cp:revision>
  <dcterms:created xsi:type="dcterms:W3CDTF">2014-06-27T08:48:27Z</dcterms:created>
  <dcterms:modified xsi:type="dcterms:W3CDTF">2020-05-25T13:56:32Z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