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26"/>
  </p:notesMasterIdLst>
  <p:sldIdLst>
    <p:sldId id="256" r:id="rId3"/>
    <p:sldId id="270" r:id="rId4"/>
    <p:sldId id="271" r:id="rId5"/>
    <p:sldId id="273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74" r:id="rId14"/>
    <p:sldId id="282" r:id="rId15"/>
    <p:sldId id="283" r:id="rId16"/>
    <p:sldId id="288" r:id="rId17"/>
    <p:sldId id="284" r:id="rId18"/>
    <p:sldId id="285" r:id="rId19"/>
    <p:sldId id="298" r:id="rId20"/>
    <p:sldId id="286" r:id="rId21"/>
    <p:sldId id="287" r:id="rId22"/>
    <p:sldId id="289" r:id="rId23"/>
    <p:sldId id="290" r:id="rId24"/>
    <p:sldId id="291" r:id="rId25"/>
  </p:sldIdLst>
  <p:sldSz cx="9144000" cy="6858000" type="screen4x3"/>
  <p:notesSz cx="6858000" cy="9144000"/>
  <p:embeddedFontLst>
    <p:embeddedFont>
      <p:font typeface="Arial Cyr" pitchFamily="34" charset="0"/>
      <p:regular r:id="rId27"/>
      <p:bold r:id="rId28"/>
      <p:italic r:id="rId29"/>
      <p:boldItalic r:id="rId30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800000"/>
    <a:srgbClr val="76A8B8"/>
    <a:srgbClr val="58B2C4"/>
    <a:srgbClr val="24E6F0"/>
    <a:srgbClr val="00D4EA"/>
    <a:srgbClr val="C2F5FA"/>
    <a:srgbClr val="91EEF3"/>
  </p:clrMru>
</p:presentationPr>
</file>

<file path=ppt/tableStyles.xml><?xml version="1.0" encoding="utf-8"?>
<a:tblStyleLst xmlns:a="http://schemas.openxmlformats.org/drawingml/2006/main" def="{F2B28DB7-FBBF-4EE1-9F7D-BA9471DBBB86}">
  <a:tblStyle styleId="{F2B28DB7-FBBF-4EE1-9F7D-BA9471DBBB8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74" autoAdjust="0"/>
    <p:restoredTop sz="89837" autoAdjust="0"/>
  </p:normalViewPr>
  <p:slideViewPr>
    <p:cSldViewPr snapToGrid="0">
      <p:cViewPr varScale="1">
        <p:scale>
          <a:sx n="109" d="100"/>
          <a:sy n="109" d="100"/>
        </p:scale>
        <p:origin x="-1812" y="-84"/>
      </p:cViewPr>
      <p:guideLst>
        <p:guide orient="horz" pos="1620"/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font" Target="fonts/font4.fntdata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Lelak\d\&#1056;&#1040;&#1041;&#1054;&#1063;&#1045;&#1045;\&#1041;&#1070;&#1044;&#1046;&#1045;&#1058;%202021\&#1047;&#1074;&#1110;&#1090;%20&#1079;&#1072;%201%20&#1082;&#1074;&#1072;&#1088;&#1090;&#1072;&#1083;%20(1%20&#1082;&#1074;&#1072;&#1088;&#1090;&#1072;&#1083;)\2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\\Lelak\d\&#1056;&#1040;&#1041;&#1054;&#1063;&#1045;&#1045;\&#1041;&#1070;&#1044;&#1046;&#1045;&#1058;%202021\&#1047;&#1074;&#1110;&#1090;%20&#1079;&#1072;%201%20&#1082;&#1074;&#1072;&#1088;&#1090;&#1072;&#1083;%20(1%20&#1082;&#1074;&#1072;&#1088;&#1090;&#1072;&#1083;)\3.xls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G:\&#1085;&#1072;%205%20&#1084;&#1072;&#1103;\&#1047;&#1074;&#1110;&#1090;%20&#1079;&#1072;%201%20&#1082;&#1074;&#1072;&#1088;&#1090;&#1072;&#1083;%20(1%20&#1082;&#1074;&#1072;&#1088;&#1090;&#1072;&#1083;)\8.xls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hPercent val="62"/>
      <c:depthPercent val="100"/>
      <c:rAngAx val="1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spPr>
        <a:solidFill>
          <a:srgbClr val="CCFFCC"/>
        </a:solidFill>
        <a:ln w="12700">
          <a:solidFill>
            <a:srgbClr val="CCFFCC"/>
          </a:solidFill>
          <a:prstDash val="solid"/>
        </a:ln>
      </c:spPr>
    </c:sideWall>
    <c:backWall>
      <c:spPr>
        <a:solidFill>
          <a:srgbClr val="CCFFCC"/>
        </a:solidFill>
        <a:ln w="12700">
          <a:solidFill>
            <a:srgbClr val="CCFFCC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2578151808089175"/>
          <c:y val="0.10499652643598979"/>
          <c:w val="0.75200220933443795"/>
          <c:h val="0.6942513589489846"/>
        </c:manualLayout>
      </c:layout>
      <c:bar3DChart>
        <c:barDir val="col"/>
        <c:grouping val="clustered"/>
        <c:ser>
          <c:idx val="0"/>
          <c:order val="0"/>
          <c:tx>
            <c:strRef>
              <c:f>Лист2!$B$8</c:f>
              <c:strCache>
                <c:ptCount val="1"/>
                <c:pt idx="0">
                  <c:v>І квартал 2020 року</c:v>
                </c:pt>
              </c:strCache>
            </c:strRef>
          </c:tx>
          <c:spPr>
            <a:gradFill rotWithShape="0">
              <a:gsLst>
                <a:gs pos="0">
                  <a:srgbClr val="9999FF"/>
                </a:gs>
                <a:gs pos="100000">
                  <a:srgbClr val="9999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-9.2142706120086227E-3"/>
                  <c:y val="5.989943986165340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933-4FDE-B621-C0F54135786D}"/>
                </c:ext>
              </c:extLst>
            </c:dLbl>
            <c:dLbl>
              <c:idx val="1"/>
              <c:layout>
                <c:manualLayout>
                  <c:x val="2.7780531398789301E-2"/>
                  <c:y val="-9.5788694842004279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933-4FDE-B621-C0F54135786D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Лист2!$A$9:$A$10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Лист2!$B$9:$B$10</c:f>
              <c:numCache>
                <c:formatCode>#,##0.0</c:formatCode>
                <c:ptCount val="2"/>
                <c:pt idx="0">
                  <c:v>188.2</c:v>
                </c:pt>
                <c:pt idx="1">
                  <c:v>4.8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933-4FDE-B621-C0F54135786D}"/>
            </c:ext>
          </c:extLst>
        </c:ser>
        <c:ser>
          <c:idx val="1"/>
          <c:order val="1"/>
          <c:tx>
            <c:strRef>
              <c:f>Лист2!$C$8</c:f>
              <c:strCache>
                <c:ptCount val="1"/>
                <c:pt idx="0">
                  <c:v>І квартал 2021 року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spPr>
              <a:gradFill rotWithShape="0">
                <a:gsLst>
                  <a:gs pos="0">
                    <a:srgbClr val="FF8080"/>
                  </a:gs>
                  <a:gs pos="100000">
                    <a:srgbClr val="FF808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933-4FDE-B621-C0F54135786D}"/>
              </c:ext>
            </c:extLst>
          </c:dPt>
          <c:dPt>
            <c:idx val="1"/>
            <c:spPr>
              <a:gradFill rotWithShape="0">
                <a:gsLst>
                  <a:gs pos="0">
                    <a:srgbClr val="FF8080"/>
                  </a:gs>
                  <a:gs pos="100000">
                    <a:srgbClr val="FF808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7933-4FDE-B621-C0F54135786D}"/>
              </c:ext>
            </c:extLst>
          </c:dPt>
          <c:dLbls>
            <c:dLbl>
              <c:idx val="0"/>
              <c:layout>
                <c:manualLayout>
                  <c:x val="5.3331669607066491E-4"/>
                  <c:y val="5.6668548354839379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933-4FDE-B621-C0F54135786D}"/>
                </c:ext>
              </c:extLst>
            </c:dLbl>
            <c:dLbl>
              <c:idx val="1"/>
              <c:layout>
                <c:manualLayout>
                  <c:x val="3.2181202897194408E-2"/>
                  <c:y val="-8.685700782125120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7933-4FDE-B621-C0F54135786D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Лист2!$A$9:$A$10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Лист2!$C$9:$C$10</c:f>
              <c:numCache>
                <c:formatCode>#,##0.0</c:formatCode>
                <c:ptCount val="2"/>
                <c:pt idx="0">
                  <c:v>187.5</c:v>
                </c:pt>
                <c:pt idx="1">
                  <c:v>6.7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933-4FDE-B621-C0F54135786D}"/>
            </c:ext>
          </c:extLst>
        </c:ser>
        <c:dLbls>
          <c:showVal val="1"/>
        </c:dLbls>
        <c:shape val="box"/>
        <c:axId val="56702080"/>
        <c:axId val="56734464"/>
        <c:axId val="0"/>
      </c:bar3DChart>
      <c:catAx>
        <c:axId val="56702080"/>
        <c:scaling>
          <c:orientation val="minMax"/>
        </c:scaling>
        <c:axPos val="b"/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56734464"/>
        <c:crosses val="autoZero"/>
        <c:auto val="1"/>
        <c:lblAlgn val="ctr"/>
        <c:lblOffset val="100"/>
        <c:tickLblSkip val="1"/>
        <c:tickMarkSkip val="1"/>
      </c:catAx>
      <c:valAx>
        <c:axId val="56734464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#,##0.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5670208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8246120571628519"/>
          <c:y val="0.42988212308650703"/>
          <c:w val="0.18633540372670854"/>
          <c:h val="0.12577639751552794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0.21019771071800208"/>
          <c:y val="0.29059829059829062"/>
          <c:w val="0.59521331945889699"/>
          <c:h val="0.38803418803418832"/>
        </c:manualLayout>
      </c:layout>
      <c:pie3DChart>
        <c:varyColors val="1"/>
        <c:ser>
          <c:idx val="0"/>
          <c:order val="0"/>
          <c:explosion val="10"/>
          <c:dLbls>
            <c:dLbl>
              <c:idx val="0"/>
              <c:layout>
                <c:manualLayout>
                  <c:x val="3.1448977306556838E-2"/>
                  <c:y val="0.14397720797720831"/>
                </c:manualLayout>
              </c:layout>
              <c:tx>
                <c:rich>
                  <a:bodyPr/>
                  <a:lstStyle/>
                  <a:p>
                    <a:pPr>
                      <a:defRPr sz="1300" b="1" i="0" u="none" strike="noStrike" baseline="0">
                        <a:solidFill>
                          <a:srgbClr val="000000"/>
                        </a:solidFill>
                        <a:latin typeface="Arial Cyr"/>
                        <a:ea typeface="Arial Cyr"/>
                        <a:cs typeface="Arial Cyr"/>
                      </a:defRPr>
                    </a:pPr>
                    <a:r>
                      <a:rPr lang="ru-RU"/>
                      <a:t>Власні доходи                  136,2 млн. грн або 72,6%</a:t>
                    </a:r>
                  </a:p>
                </c:rich>
              </c:tx>
              <c:spPr>
                <a:solidFill>
                  <a:srgbClr val="FFFFFF"/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2F2-49C9-8575-E4F4BE884371}"/>
                </c:ext>
              </c:extLst>
            </c:dLbl>
            <c:dLbl>
              <c:idx val="1"/>
              <c:layout>
                <c:manualLayout>
                  <c:x val="4.3011517420884313E-2"/>
                  <c:y val="0.18921775803665591"/>
                </c:manualLayout>
              </c:layout>
              <c:tx>
                <c:rich>
                  <a:bodyPr/>
                  <a:lstStyle/>
                  <a:p>
                    <a:pPr>
                      <a:defRPr sz="1300" b="1" i="0" u="none" strike="noStrike" baseline="0">
                        <a:solidFill>
                          <a:srgbClr val="000000"/>
                        </a:solidFill>
                        <a:latin typeface="Arial Cyr"/>
                        <a:ea typeface="Arial Cyr"/>
                        <a:cs typeface="Arial Cyr"/>
                      </a:defRPr>
                    </a:pPr>
                    <a:r>
                      <a:rPr lang="ru-RU"/>
                      <a:t>Дотації з з державного та інших бюджетів                        3,6 млн грн або 1,9%</a:t>
                    </a:r>
                  </a:p>
                </c:rich>
              </c:tx>
              <c:spPr>
                <a:solidFill>
                  <a:srgbClr val="FFFFFF"/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2F2-49C9-8575-E4F4BE884371}"/>
                </c:ext>
              </c:extLst>
            </c:dLbl>
            <c:dLbl>
              <c:idx val="2"/>
              <c:layout>
                <c:manualLayout>
                  <c:x val="-5.5228122499255745E-2"/>
                  <c:y val="-0.10367516880902708"/>
                </c:manualLayout>
              </c:layout>
              <c:tx>
                <c:rich>
                  <a:bodyPr/>
                  <a:lstStyle/>
                  <a:p>
                    <a:pPr>
                      <a:defRPr sz="1300" b="1" i="0" u="none" strike="noStrike" baseline="0">
                        <a:solidFill>
                          <a:srgbClr val="000000"/>
                        </a:solidFill>
                        <a:latin typeface="Arial Cyr"/>
                        <a:ea typeface="Arial Cyr"/>
                        <a:cs typeface="Arial Cyr"/>
                      </a:defRPr>
                    </a:pPr>
                    <a:r>
                      <a:rPr lang="ru-RU"/>
                      <a:t>Субвенції з державного та інших бюджетів 
47,7 млн грн або
 25,5%</a:t>
                    </a:r>
                  </a:p>
                </c:rich>
              </c:tx>
              <c:spPr>
                <a:solidFill>
                  <a:srgbClr val="FFFFFF"/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2F2-49C9-8575-E4F4BE884371}"/>
                </c:ext>
              </c:extLst>
            </c:dLbl>
            <c:numFmt formatCode="0%" sourceLinked="0"/>
            <c:spPr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</a:ln>
            </c:spPr>
            <c:txPr>
              <a:bodyPr/>
              <a:lstStyle/>
              <a:p>
                <a:pPr>
                  <a:defRPr sz="13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Лист1!$A$8:$A$10</c:f>
              <c:strCache>
                <c:ptCount val="3"/>
                <c:pt idx="0">
                  <c:v>Власні доходи</c:v>
                </c:pt>
                <c:pt idx="1">
                  <c:v>Дотації з з державного та інших бюджетів</c:v>
                </c:pt>
                <c:pt idx="2">
                  <c:v>Субвенції з державного та інших бюджетів</c:v>
                </c:pt>
              </c:strCache>
            </c:strRef>
          </c:cat>
          <c:val>
            <c:numRef>
              <c:f>Лист1!$B$8:$B$10</c:f>
              <c:numCache>
                <c:formatCode>#,##0.0</c:formatCode>
                <c:ptCount val="3"/>
                <c:pt idx="0">
                  <c:v>136.19999999999999</c:v>
                </c:pt>
                <c:pt idx="1">
                  <c:v>3.6</c:v>
                </c:pt>
                <c:pt idx="2">
                  <c:v>47.7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2F2-49C9-8575-E4F4BE884371}"/>
            </c:ext>
          </c:extLst>
        </c:ser>
        <c:ser>
          <c:idx val="1"/>
          <c:order val="1"/>
          <c:dLbls>
            <c:numFmt formatCode="0%" sourceLinked="0"/>
            <c:spPr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Лист1!$A$8:$A$10</c:f>
              <c:strCache>
                <c:ptCount val="3"/>
                <c:pt idx="0">
                  <c:v>Власні доходи</c:v>
                </c:pt>
                <c:pt idx="1">
                  <c:v>Дотації з з державного та інших бюджетів</c:v>
                </c:pt>
                <c:pt idx="2">
                  <c:v>Субвенції з державного та інших бюджетів</c:v>
                </c:pt>
              </c:strCache>
            </c:strRef>
          </c:cat>
          <c:val>
            <c:numRef>
              <c:f>Лист1!$C$8:$C$10</c:f>
              <c:numCache>
                <c:formatCode>0.00</c:formatCode>
                <c:ptCount val="3"/>
                <c:pt idx="0">
                  <c:v>72.639999999999986</c:v>
                </c:pt>
                <c:pt idx="1">
                  <c:v>1.9200000000000021</c:v>
                </c:pt>
                <c:pt idx="2">
                  <c:v>25.439999999999987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2F2-49C9-8575-E4F4BE884371}"/>
            </c:ext>
          </c:extLst>
        </c:ser>
        <c:dLbls>
          <c:showVal val="1"/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/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perspective val="30"/>
    </c:view3D>
    <c:plotArea>
      <c:layout>
        <c:manualLayout>
          <c:layoutTarget val="inner"/>
          <c:xMode val="edge"/>
          <c:yMode val="edge"/>
          <c:x val="9.0256500657552766E-2"/>
          <c:y val="0.39013509864171475"/>
          <c:w val="0.63794935692043131"/>
          <c:h val="0.36920831174139301"/>
        </c:manualLayout>
      </c:layout>
      <c:pie3DChart>
        <c:varyColors val="1"/>
        <c:ser>
          <c:idx val="0"/>
          <c:order val="0"/>
          <c:explosion val="5"/>
          <c:dLbls>
            <c:dLbl>
              <c:idx val="0"/>
              <c:layout>
                <c:manualLayout>
                  <c:x val="5.620662343988626E-3"/>
                  <c:y val="-0.12519133408872254"/>
                </c:manualLayout>
              </c:layout>
              <c:tx>
                <c:rich>
                  <a:bodyPr/>
                  <a:lstStyle/>
                  <a:p>
                    <a:pPr>
                      <a:defRPr sz="1300" b="1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dirty="0" err="1"/>
                      <a:t>Цільовий</a:t>
                    </a:r>
                    <a:r>
                      <a:rPr lang="ru-RU" dirty="0"/>
                      <a:t> фонд </a:t>
                    </a:r>
                    <a:r>
                      <a:rPr lang="ru-RU" dirty="0" smtClean="0"/>
                      <a:t>0,5</a:t>
                    </a:r>
                    <a:r>
                      <a:rPr lang="ru-RU" baseline="0" dirty="0" smtClean="0"/>
                      <a:t> </a:t>
                    </a:r>
                    <a:r>
                      <a:rPr lang="ru-RU" dirty="0" smtClean="0"/>
                      <a:t>млн</a:t>
                    </a:r>
                    <a:r>
                      <a:rPr lang="ru-RU" dirty="0"/>
                      <a:t>. </a:t>
                    </a:r>
                    <a:r>
                      <a:rPr lang="ru-RU" dirty="0" err="1"/>
                      <a:t>грн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7,5%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9451954038645505"/>
                      <c:h val="9.633327009547831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D69A-470E-BCBC-3C647D6924E7}"/>
                </c:ext>
              </c:extLst>
            </c:dLbl>
            <c:dLbl>
              <c:idx val="1"/>
              <c:layout>
                <c:manualLayout>
                  <c:x val="3.0729035641801111E-2"/>
                  <c:y val="-5.3276892060122066E-2"/>
                </c:manualLayout>
              </c:layout>
              <c:tx>
                <c:rich>
                  <a:bodyPr/>
                  <a:lstStyle/>
                  <a:p>
                    <a:pPr>
                      <a:defRPr sz="1300" b="1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/>
                      <a:t>Бюджет розвитку
1,1 млн. грн або 16,4%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69A-470E-BCBC-3C647D6924E7}"/>
                </c:ext>
              </c:extLst>
            </c:dLbl>
            <c:dLbl>
              <c:idx val="2"/>
              <c:layout>
                <c:manualLayout>
                  <c:x val="5.645021848502501E-2"/>
                  <c:y val="0.15279390956164501"/>
                </c:manualLayout>
              </c:layout>
              <c:tx>
                <c:rich>
                  <a:bodyPr/>
                  <a:lstStyle/>
                  <a:p>
                    <a:pPr>
                      <a:defRPr sz="1300" b="1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/>
                      <a:t>Власні надходження бюджетних установ 5,0 млн. грн або 74,6%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69A-470E-BCBC-3C647D6924E7}"/>
                </c:ext>
              </c:extLst>
            </c:dLbl>
            <c:dLbl>
              <c:idx val="3"/>
              <c:layout>
                <c:manualLayout>
                  <c:x val="-0.10130972477007696"/>
                  <c:y val="-3.3651044279349611E-2"/>
                </c:manualLayout>
              </c:layout>
              <c:tx>
                <c:rich>
                  <a:bodyPr/>
                  <a:lstStyle/>
                  <a:p>
                    <a:pPr>
                      <a:defRPr sz="1300" b="1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/>
                      <a:t>Надходження в фонд охорони навколишнього природного середовища 0,1 млн грн або 1,5%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69A-470E-BCBC-3C647D6924E7}"/>
                </c:ext>
              </c:extLst>
            </c:dLbl>
            <c:numFmt formatCode="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'[8.xls]Лист1'!$A$6:$A$9</c:f>
              <c:strCache>
                <c:ptCount val="4"/>
                <c:pt idx="0">
                  <c:v>Цільовий фонд</c:v>
                </c:pt>
                <c:pt idx="1">
                  <c:v>Бюджет розвитку </c:v>
                </c:pt>
                <c:pt idx="2">
                  <c:v>Власні надходження бюджетних установ</c:v>
                </c:pt>
                <c:pt idx="3">
                  <c:v>Надходження в фонд охорони навколишнього природного середовища</c:v>
                </c:pt>
              </c:strCache>
            </c:strRef>
          </c:cat>
          <c:val>
            <c:numRef>
              <c:f>'[8.xls]Лист1'!$B$6:$B$9</c:f>
              <c:numCache>
                <c:formatCode>0.0</c:formatCode>
                <c:ptCount val="4"/>
                <c:pt idx="0">
                  <c:v>0.5</c:v>
                </c:pt>
                <c:pt idx="1">
                  <c:v>1.1000000000000001</c:v>
                </c:pt>
                <c:pt idx="2">
                  <c:v>5</c:v>
                </c:pt>
                <c:pt idx="3">
                  <c:v>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69A-470E-BCBC-3C647D6924E7}"/>
            </c:ext>
          </c:extLst>
        </c:ser>
        <c:ser>
          <c:idx val="1"/>
          <c:order val="1"/>
          <c:explosion val="25"/>
          <c:dLbls>
            <c:numFmt formatCode="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'[8.xls]Лист1'!$A$6:$A$9</c:f>
              <c:strCache>
                <c:ptCount val="4"/>
                <c:pt idx="0">
                  <c:v>Цільовий фонд</c:v>
                </c:pt>
                <c:pt idx="1">
                  <c:v>Бюджет розвитку </c:v>
                </c:pt>
                <c:pt idx="2">
                  <c:v>Власні надходження бюджетних установ</c:v>
                </c:pt>
                <c:pt idx="3">
                  <c:v>Надходження в фонд охорони навколишнього природного середовища</c:v>
                </c:pt>
              </c:strCache>
            </c:strRef>
          </c:cat>
          <c:val>
            <c:numRef>
              <c:f>'[8.xls]Лист1'!$C$6:$C$9</c:f>
              <c:numCache>
                <c:formatCode>0.0</c:formatCode>
                <c:ptCount val="4"/>
                <c:pt idx="0">
                  <c:v>7.4626865671641776</c:v>
                </c:pt>
                <c:pt idx="1">
                  <c:v>16.417910447761187</c:v>
                </c:pt>
                <c:pt idx="2">
                  <c:v>74.626865671641781</c:v>
                </c:pt>
                <c:pt idx="3">
                  <c:v>1.4925373134328359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D69A-470E-BCBC-3C647D6924E7}"/>
            </c:ext>
          </c:extLst>
        </c:ser>
        <c:dLbls>
          <c:showVal val="1"/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/>
  <c:userShapes r:id="rId3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0.80799</cdr:x>
      <cdr:y>0.04742</cdr:y>
    </cdr:from>
    <cdr:to>
      <cdr:x>0.89324</cdr:x>
      <cdr:y>0.08917</cdr:y>
    </cdr:to>
    <cdr:sp macro="" textlink="">
      <cdr:nvSpPr>
        <cdr:cNvPr id="1032" name="Text Box 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993390" y="283331"/>
          <a:ext cx="737862" cy="2494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0" tIns="27432" rIns="36576" bIns="0" anchor="t" upright="1"/>
        <a:lstStyle xmlns:a="http://schemas.openxmlformats.org/drawingml/2006/main"/>
        <a:p xmlns:a="http://schemas.openxmlformats.org/drawingml/2006/main">
          <a:pPr algn="r" rtl="1">
            <a:defRPr sz="1000"/>
          </a:pP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млн. грн.</a:t>
          </a:r>
        </a:p>
      </cdr:txBody>
    </cdr:sp>
  </cdr:relSizeAnchor>
  <cdr:relSizeAnchor xmlns:cdr="http://schemas.openxmlformats.org/drawingml/2006/chartDrawing">
    <cdr:from>
      <cdr:x>0.27494</cdr:x>
      <cdr:y>0.13689</cdr:y>
    </cdr:from>
    <cdr:to>
      <cdr:x>0.41219</cdr:x>
      <cdr:y>0.20064</cdr:y>
    </cdr:to>
    <cdr:sp macro="" textlink="">
      <cdr:nvSpPr>
        <cdr:cNvPr id="1645" name="AutoShape 9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379699" y="817964"/>
          <a:ext cx="1187936" cy="380915"/>
        </a:xfrm>
        <a:prstGeom xmlns:a="http://schemas.openxmlformats.org/drawingml/2006/main" prst="curvedDownArrow">
          <a:avLst>
            <a:gd name="adj1" fmla="val 72183"/>
            <a:gd name="adj2" fmla="val 144397"/>
            <a:gd name="adj3" fmla="val 34102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</cdr:sp>
  </cdr:relSizeAnchor>
  <cdr:relSizeAnchor xmlns:cdr="http://schemas.openxmlformats.org/drawingml/2006/chartDrawing">
    <cdr:from>
      <cdr:x>0.62497</cdr:x>
      <cdr:y>0.64589</cdr:y>
    </cdr:from>
    <cdr:to>
      <cdr:x>0.75322</cdr:x>
      <cdr:y>0.70464</cdr:y>
    </cdr:to>
    <cdr:sp macro="" textlink="">
      <cdr:nvSpPr>
        <cdr:cNvPr id="1646" name="AutoShape 10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409260" y="3859274"/>
          <a:ext cx="1110038" cy="351039"/>
        </a:xfrm>
        <a:prstGeom xmlns:a="http://schemas.openxmlformats.org/drawingml/2006/main" prst="curvedDownArrow">
          <a:avLst>
            <a:gd name="adj1" fmla="val 72448"/>
            <a:gd name="adj2" fmla="val 144304"/>
            <a:gd name="adj3" fmla="val 32352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</cdr:sp>
  </cdr:relSizeAnchor>
  <cdr:relSizeAnchor xmlns:cdr="http://schemas.openxmlformats.org/drawingml/2006/chartDrawing">
    <cdr:from>
      <cdr:x>0.3114</cdr:x>
      <cdr:y>0.07093</cdr:y>
    </cdr:from>
    <cdr:to>
      <cdr:x>0.3784</cdr:x>
      <cdr:y>0.11093</cdr:y>
    </cdr:to>
    <cdr:sp macro="" textlink="">
      <cdr:nvSpPr>
        <cdr:cNvPr id="1647" name="Text Box 1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695282" y="423826"/>
          <a:ext cx="579903" cy="23900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- 0,7</a:t>
          </a:r>
        </a:p>
      </cdr:txBody>
    </cdr:sp>
  </cdr:relSizeAnchor>
  <cdr:relSizeAnchor xmlns:cdr="http://schemas.openxmlformats.org/drawingml/2006/chartDrawing">
    <cdr:from>
      <cdr:x>0.65445</cdr:x>
      <cdr:y>0.58352</cdr:y>
    </cdr:from>
    <cdr:to>
      <cdr:x>0.72395</cdr:x>
      <cdr:y>0.62877</cdr:y>
    </cdr:to>
    <cdr:sp macro="" textlink="">
      <cdr:nvSpPr>
        <cdr:cNvPr id="1648" name="Text Box 1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664427" y="3486637"/>
          <a:ext cx="601541" cy="2703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+1,9</a:t>
          </a:r>
        </a:p>
      </cdr:txBody>
    </cdr:sp>
  </cdr:relSizeAnchor>
  <cdr:relSizeAnchor xmlns:cdr="http://schemas.openxmlformats.org/drawingml/2006/chartDrawing">
    <cdr:from>
      <cdr:x>0.49372</cdr:x>
      <cdr:y>0.16665</cdr:y>
    </cdr:from>
    <cdr:to>
      <cdr:x>0.82172</cdr:x>
      <cdr:y>0.3619</cdr:y>
    </cdr:to>
    <cdr:sp macro="" textlink="">
      <cdr:nvSpPr>
        <cdr:cNvPr id="1038" name="Rectangle 1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73249" y="995772"/>
          <a:ext cx="2838929" cy="1166644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0.49372</cdr:x>
      <cdr:y>0.18201</cdr:y>
    </cdr:from>
    <cdr:to>
      <cdr:x>0.78672</cdr:x>
      <cdr:y>0.40676</cdr:y>
    </cdr:to>
    <cdr:sp macro="" textlink="">
      <cdr:nvSpPr>
        <cdr:cNvPr id="1039" name="Text Box 1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73249" y="1087562"/>
          <a:ext cx="2535994" cy="134291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Всього</a:t>
          </a:r>
          <a:r>
            <a:rPr lang="ru-RU" sz="1200" b="1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доходів</a:t>
          </a:r>
          <a:r>
            <a:rPr lang="ru-RU" sz="1200" b="1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І квартал   2020 року - 193</a:t>
          </a:r>
        </a:p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І квартал 2021 року - 194,2</a:t>
          </a:r>
        </a:p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збільшення</a:t>
          </a:r>
          <a:r>
            <a:rPr lang="ru-RU" sz="1200" b="1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доходів</a:t>
          </a:r>
          <a:r>
            <a:rPr lang="ru-RU" sz="1200" b="1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+1,2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млн</a:t>
          </a:r>
          <a:r>
            <a:rPr lang="ru-RU" sz="1200" b="1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грн</a:t>
          </a:r>
          <a:r>
            <a:rPr lang="ru-RU" sz="1200" b="1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на  0,6%</a:t>
          </a:r>
        </a:p>
      </cdr:txBody>
    </cdr:sp>
  </cdr:relSizeAnchor>
  <cdr:relSizeAnchor xmlns:cdr="http://schemas.openxmlformats.org/drawingml/2006/chartDrawing">
    <cdr:from>
      <cdr:x>0.02012</cdr:x>
      <cdr:y>0.9205</cdr:y>
    </cdr:from>
    <cdr:to>
      <cdr:x>0.97987</cdr:x>
      <cdr:y>1</cdr:y>
    </cdr:to>
    <cdr:sp macro="" textlink="">
      <cdr:nvSpPr>
        <cdr:cNvPr id="1651" name="Прямоугольник 10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74187" y="5500108"/>
          <a:ext cx="8306895" cy="475023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25400" algn="ctr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Примітка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: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Зменшення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надходжень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 до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загального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 фонду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міського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 бюджету за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рахунок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зміни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 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з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 01.04.2020 року порядку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фінансування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лікувальних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закладів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 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вторинної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 ланки  та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зменшення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обсягу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міжбюджетних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трансфертів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з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інших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бюджетів</a:t>
          </a:r>
          <a:endParaRPr lang="ru-RU" sz="1200" b="1" i="0" u="none" strike="noStrike" baseline="0" dirty="0">
            <a:solidFill>
              <a:srgbClr val="000000"/>
            </a:solidFill>
            <a:latin typeface="Calibri"/>
            <a:cs typeface="Calibri"/>
          </a:endParaRPr>
        </a:p>
        <a:p xmlns:a="http://schemas.openxmlformats.org/drawingml/2006/main">
          <a:pPr algn="l" rtl="0">
            <a:defRPr sz="1000"/>
          </a:pPr>
          <a:endParaRPr lang="ru-RU" sz="1200" b="1" i="0" u="none" strike="noStrike" baseline="0" dirty="0">
            <a:solidFill>
              <a:srgbClr val="000000"/>
            </a:solidFill>
            <a:latin typeface="Calibri"/>
            <a:cs typeface="Calibri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0.40691</cdr:x>
      <cdr:y>0.38212</cdr:y>
    </cdr:from>
    <cdr:to>
      <cdr:x>0.65691</cdr:x>
      <cdr:y>0.51804</cdr:y>
    </cdr:to>
    <cdr:sp macro="" textlink="">
      <cdr:nvSpPr>
        <cdr:cNvPr id="1039" name="Oval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31810" y="2108682"/>
          <a:ext cx="2169886" cy="750057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0.42475</cdr:x>
      <cdr:y>0.40855</cdr:y>
    </cdr:from>
    <cdr:to>
      <cdr:x>0.6445</cdr:x>
      <cdr:y>0.49075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905082" y="2333625"/>
          <a:ext cx="1984626" cy="45491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300" b="1" i="0" u="none" strike="noStrike" baseline="0">
              <a:solidFill>
                <a:srgbClr val="000000"/>
              </a:solidFill>
              <a:latin typeface="Arial Cyr"/>
              <a:cs typeface="Arial Cyr"/>
            </a:rPr>
            <a:t>Всього надійшло </a:t>
          </a:r>
        </a:p>
        <a:p xmlns:a="http://schemas.openxmlformats.org/drawingml/2006/main">
          <a:pPr algn="ctr" rtl="0">
            <a:defRPr sz="1000"/>
          </a:pPr>
          <a:r>
            <a:rPr lang="ru-RU" sz="1300" b="1" i="0" u="none" strike="noStrike" baseline="0">
              <a:solidFill>
                <a:srgbClr val="000000"/>
              </a:solidFill>
              <a:latin typeface="Arial Cyr"/>
              <a:cs typeface="Arial Cyr"/>
            </a:rPr>
            <a:t>187,5 млн. грн. </a:t>
          </a:r>
        </a:p>
      </cdr:txBody>
    </cdr:sp>
  </cdr:relSizeAnchor>
  <cdr:relSizeAnchor xmlns:cdr="http://schemas.openxmlformats.org/drawingml/2006/chartDrawing">
    <cdr:from>
      <cdr:x>0.954</cdr:x>
      <cdr:y>0.0325</cdr:y>
    </cdr:from>
    <cdr:to>
      <cdr:x>0.98775</cdr:x>
      <cdr:y>0.07425</cdr:y>
    </cdr:to>
    <cdr:sp macro="" textlink="">
      <cdr:nvSpPr>
        <cdr:cNvPr id="1027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796195" y="181237"/>
          <a:ext cx="301649" cy="23462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0" tIns="22860" rIns="27432" bIns="0" anchor="t" upright="1"/>
        <a:lstStyle xmlns:a="http://schemas.openxmlformats.org/drawingml/2006/main"/>
        <a:p xmlns:a="http://schemas.openxmlformats.org/drawingml/2006/main">
          <a:pPr algn="r" rtl="1">
            <a:defRPr sz="1000"/>
          </a:pPr>
          <a:endParaRPr lang="ru-RU" sz="1000" b="0" i="0" strike="noStrike">
            <a:solidFill>
              <a:srgbClr val="000000"/>
            </a:solidFill>
            <a:latin typeface="Arial Cyr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0.29688</cdr:x>
      <cdr:y>0.44323</cdr:y>
    </cdr:from>
    <cdr:to>
      <cdr:x>0.52897</cdr:x>
      <cdr:y>0.55446</cdr:y>
    </cdr:to>
    <cdr:sp macro="" textlink="">
      <cdr:nvSpPr>
        <cdr:cNvPr id="184323" name="Овал 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5866" y="2731125"/>
          <a:ext cx="1935562" cy="685417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/>
        </a:solidFill>
        <a:ln xmlns:a="http://schemas.openxmlformats.org/drawingml/2006/main" w="25400" algn="ctr">
          <a:solidFill>
            <a:srgbClr val="8064A2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32004" rIns="36576" bIns="0" anchor="t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300" b="1" i="0" u="none" strike="noStrike" baseline="0" dirty="0" err="1">
              <a:solidFill>
                <a:srgbClr val="000000"/>
              </a:solidFill>
              <a:latin typeface="Calibri"/>
            </a:rPr>
            <a:t>Всього</a:t>
          </a:r>
          <a:endParaRPr lang="ru-RU" sz="1300" b="1" i="0" u="none" strike="noStrike" baseline="0" dirty="0">
            <a:solidFill>
              <a:srgbClr val="000000"/>
            </a:solidFill>
            <a:latin typeface="Calibri"/>
          </a:endParaRPr>
        </a:p>
        <a:p xmlns:a="http://schemas.openxmlformats.org/drawingml/2006/main">
          <a:pPr algn="ctr" rtl="0">
            <a:defRPr sz="1000"/>
          </a:pPr>
          <a:r>
            <a:rPr lang="ru-RU" sz="1300" b="1" i="0" u="none" strike="noStrike" baseline="0" dirty="0">
              <a:solidFill>
                <a:srgbClr val="000000"/>
              </a:solidFill>
              <a:latin typeface="Calibri"/>
            </a:rPr>
            <a:t>6,7 млн. </a:t>
          </a:r>
          <a:r>
            <a:rPr lang="ru-RU" sz="1300" b="1" i="0" u="none" strike="noStrike" baseline="0" dirty="0" err="1">
              <a:solidFill>
                <a:srgbClr val="000000"/>
              </a:solidFill>
              <a:latin typeface="Calibri"/>
            </a:rPr>
            <a:t>грн</a:t>
          </a:r>
          <a:endParaRPr lang="ru-RU" sz="1300" b="1" i="0" u="none" strike="noStrike" baseline="0" dirty="0">
            <a:solidFill>
              <a:srgbClr val="000000"/>
            </a:solidFill>
            <a:latin typeface="Calibri"/>
          </a:endParaRPr>
        </a:p>
      </cdr:txBody>
    </cdr:sp>
  </cdr:relSizeAnchor>
  <cdr:relSizeAnchor xmlns:cdr="http://schemas.openxmlformats.org/drawingml/2006/chartDrawing">
    <cdr:from>
      <cdr:x>0.88625</cdr:x>
      <cdr:y>0</cdr:y>
    </cdr:from>
    <cdr:to>
      <cdr:x>0.88674</cdr:x>
      <cdr:y>0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8183880" y="350520"/>
          <a:ext cx="845820" cy="3124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0.60271</cdr:x>
      <cdr:y>0.7758</cdr:y>
    </cdr:from>
    <cdr:to>
      <cdr:x>0.95283</cdr:x>
      <cdr:y>0.94683</cdr:y>
    </cdr:to>
    <cdr:sp macro="" textlink="">
      <cdr:nvSpPr>
        <cdr:cNvPr id="184325" name="Прямоугольник 5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26416" y="4780393"/>
          <a:ext cx="2919896" cy="1053885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25400" algn="ctr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36576" bIns="32004" anchor="ctr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надійшло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І квартал 2020 року - 4,9 млн.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грн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;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І квартал 2021 року - 6,7 млн.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грн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; 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+1,8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млн.грн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або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в 37,6%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79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Google Shape;96;gb059596a50_2_45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6626" name="Google Shape;97;gb059596a50_2_4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5058" name="Google Shape;141;gb059596a50_0_15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7106" name="Google Shape;141;gb059596a50_0_15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9154" name="Google Shape;141;gb059596a50_0_15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52226" name="Заметки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58370" name="Заметки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60418" name="Заметки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63490" name="Заметки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8674" name="Google Shape;141;gb059596a50_0_15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0722" name="Google Shape;141;gb059596a50_0_15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2770" name="Google Shape;141;gb059596a50_0_15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4818" name="Google Shape;141;gb059596a50_0_15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6866" name="Google Shape;141;gb059596a50_0_15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8914" name="Google Shape;141;gb059596a50_0_15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0962" name="Google Shape;141;gb059596a50_0_15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3010" name="Google Shape;141;gb059596a50_0_15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BE734-4002-4D4C-A6C6-47E5D41628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25B775-B7AE-44FB-8D6F-C1F0246FA33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78EE1-090C-4E78-9ED0-DD2F58DB67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87223-92B3-463F-947F-5E195CFE779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939BB-FA13-4F62-807D-B876C2EF99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8DEBA-D53A-43AF-81C4-DF07DD37D2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9943B-58EF-4D30-9B69-01640663D59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D4F5B1-4EA1-46F9-8DBB-BEFD05DD9A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EF3D2-DB13-4B2D-919C-9C59204617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1;p21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  <a:defRPr/>
            </a:pPr>
            <a:endParaRPr lang="ru-RU"/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85;p21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FCF1F-4A6F-4539-BA10-6641B0FD906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1BDE0-A63B-4C14-A707-979088E4A6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6E124-4632-4BE0-96CB-0F49D22B7A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25723-12FC-44B6-83E1-690EF57DA2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82678-66CC-431F-8226-A298226BDD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3BB4B-DF85-4F48-87E4-A4EC2A6B5F8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167E0-21D7-4FAF-8571-698EAD84C8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76F00-FDA3-4EA3-9B95-23C8B6CB531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FD906-E9A5-44F9-8EB6-836C573014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7884D-F743-4B21-AC03-41924510134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6;p9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  <a:defRPr/>
            </a:pPr>
            <a:endParaRPr lang="ru-RU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40;p9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EFE18-0047-4EEC-8846-BEB8671C1AD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9EFFBE-9AB2-4E30-BC79-45F40360DE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rgbClr val="94BCC8">
                <a:alpha val="62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311150" y="592138"/>
            <a:ext cx="85217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311150" y="1536700"/>
            <a:ext cx="8521700" cy="455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8472488" y="6216650"/>
            <a:ext cx="5492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Font typeface="Arial" charset="0"/>
              <a:buNone/>
              <a:defRPr sz="100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fld id="{2717490B-AA74-437D-B7FF-CECC7ABEA45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93" r:id="rId8"/>
    <p:sldLayoutId id="2147483676" r:id="rId9"/>
    <p:sldLayoutId id="2147483675" r:id="rId10"/>
    <p:sldLayoutId id="214748367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rgbClr val="94BCC8">
                <a:alpha val="62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51;p13"/>
          <p:cNvSpPr txBox="1">
            <a:spLocks noGrp="1"/>
          </p:cNvSpPr>
          <p:nvPr>
            <p:ph type="title"/>
          </p:nvPr>
        </p:nvSpPr>
        <p:spPr bwMode="auto">
          <a:xfrm>
            <a:off x="311150" y="592138"/>
            <a:ext cx="85217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  <p:sp>
        <p:nvSpPr>
          <p:cNvPr id="13315" name="Google Shape;52;p13"/>
          <p:cNvSpPr txBox="1">
            <a:spLocks noGrp="1"/>
          </p:cNvSpPr>
          <p:nvPr>
            <p:ph type="body" idx="1"/>
          </p:nvPr>
        </p:nvSpPr>
        <p:spPr bwMode="auto">
          <a:xfrm>
            <a:off x="311150" y="1536700"/>
            <a:ext cx="8521700" cy="455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  <p:sp>
        <p:nvSpPr>
          <p:cNvPr id="13316" name="Google Shape;53;p13"/>
          <p:cNvSpPr txBox="1">
            <a:spLocks noGrp="1"/>
          </p:cNvSpPr>
          <p:nvPr>
            <p:ph type="sldNum" idx="12"/>
          </p:nvPr>
        </p:nvSpPr>
        <p:spPr bwMode="auto">
          <a:xfrm>
            <a:off x="8472488" y="6216650"/>
            <a:ext cx="5492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Font typeface="Arial" charset="0"/>
              <a:buNone/>
              <a:defRPr sz="100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fld id="{111B0D0B-5451-49CA-B95F-F0C721B404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1" r:id="rId2"/>
    <p:sldLayoutId id="2147483690" r:id="rId3"/>
    <p:sldLayoutId id="2147483689" r:id="rId4"/>
    <p:sldLayoutId id="2147483688" r:id="rId5"/>
    <p:sldLayoutId id="2147483687" r:id="rId6"/>
    <p:sldLayoutId id="2147483694" r:id="rId7"/>
    <p:sldLayoutId id="2147483686" r:id="rId8"/>
    <p:sldLayoutId id="2147483685" r:id="rId9"/>
    <p:sldLayoutId id="214748368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7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8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-114870" y="1809040"/>
            <a:ext cx="9252520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0" hangingPunct="0">
              <a:defRPr/>
            </a:pPr>
            <a:r>
              <a:rPr lang="ru-RU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 підсумки виконання </a:t>
            </a:r>
          </a:p>
          <a:p>
            <a:pPr algn="ctr" eaLnBrk="0" hangingPunct="0">
              <a:defRPr/>
            </a:pPr>
            <a:r>
              <a:rPr lang="ru-RU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міського бюджету </a:t>
            </a:r>
          </a:p>
          <a:p>
            <a:pPr algn="ctr" eaLnBrk="0" hangingPunct="0">
              <a:defRPr/>
            </a:pPr>
            <a:r>
              <a:rPr lang="ru-RU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</a:t>
            </a:r>
            <a:r>
              <a:rPr lang="en-US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ru-RU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квартал </a:t>
            </a:r>
            <a:r>
              <a:rPr lang="ru-RU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altLang="ru-RU"/>
              <a:t>  </a:t>
            </a:r>
          </a:p>
        </p:txBody>
      </p:sp>
      <p:sp>
        <p:nvSpPr>
          <p:cNvPr id="9" name="Заголовок 4"/>
          <p:cNvSpPr txBox="1">
            <a:spLocks/>
          </p:cNvSpPr>
          <p:nvPr/>
        </p:nvSpPr>
        <p:spPr bwMode="auto">
          <a:xfrm>
            <a:off x="1042988" y="96838"/>
            <a:ext cx="8101012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Аналіз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податкової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заборгованості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в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бюджети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всіх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рівнів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станом </a:t>
            </a:r>
            <a:b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на 01.04.2021 року (без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врахування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підприємств-банкротів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)</a:t>
            </a: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8786813" y="0"/>
            <a:ext cx="3571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1800" b="1" kern="0" smtClean="0">
                <a:solidFill>
                  <a:srgbClr val="000000"/>
                </a:solidFill>
                <a:cs typeface="+mn-cs"/>
              </a:rPr>
              <a:t>9</a:t>
            </a:r>
            <a:endParaRPr lang="ru-RU" altLang="ru-RU" sz="1800" b="1" kern="0" smtClean="0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44036" name="Диаграмма 12"/>
          <p:cNvGraphicFramePr>
            <a:graphicFrameLocks noGrp="1"/>
          </p:cNvGraphicFramePr>
          <p:nvPr/>
        </p:nvGraphicFramePr>
        <p:xfrm>
          <a:off x="-50800" y="615950"/>
          <a:ext cx="9245600" cy="6292850"/>
        </p:xfrm>
        <a:graphic>
          <a:graphicData uri="http://schemas.openxmlformats.org/presentationml/2006/ole">
            <p:oleObj spid="_x0000_s44036" r:id="rId4" imgW="9242337" imgH="6291617" progId="Excel.Chart.8">
              <p:embed/>
            </p:oleObj>
          </a:graphicData>
        </a:graphic>
      </p:graphicFrame>
      <p:pic>
        <p:nvPicPr>
          <p:cNvPr id="44037" name="Google Shape;101;p25"/>
          <p:cNvPicPr preferRelativeResize="0">
            <a:picLocks noChangeAspect="1" noChangeArrowheads="1"/>
          </p:cNvPicPr>
          <p:nvPr/>
        </p:nvPicPr>
        <p:blipFill>
          <a:blip r:embed="rId5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altLang="ru-RU"/>
              <a:t>  </a:t>
            </a: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1457325" y="0"/>
            <a:ext cx="70564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Підприємства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які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мають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заборгованість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по платежам </a:t>
            </a:r>
            <a:b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в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міський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бюджет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1800" b="1" kern="0" dirty="0" smtClean="0">
                <a:solidFill>
                  <a:srgbClr val="000000"/>
                </a:solidFill>
                <a:cs typeface="+mn-cs"/>
              </a:rPr>
              <a:t>10</a:t>
            </a:r>
            <a:endParaRPr lang="ru-RU" altLang="ru-RU" sz="1800" b="1" kern="0" dirty="0" smtClean="0">
              <a:solidFill>
                <a:srgbClr val="000000"/>
              </a:solidFill>
              <a:cs typeface="+mn-cs"/>
            </a:endParaRPr>
          </a:p>
        </p:txBody>
      </p:sp>
      <p:pic>
        <p:nvPicPr>
          <p:cNvPr id="46084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63" y="387350"/>
          <a:ext cx="8974137" cy="6391275"/>
        </p:xfrm>
        <a:graphic>
          <a:graphicData uri="http://schemas.openxmlformats.org/drawingml/2006/table">
            <a:tbl>
              <a:tblPr/>
              <a:tblGrid>
                <a:gridCol w="3897452">
                  <a:extLst>
                    <a:ext uri="{9D8B030D-6E8A-4147-A177-3AD203B41FA5}"/>
                  </a:extLst>
                </a:gridCol>
                <a:gridCol w="1681737">
                  <a:extLst>
                    <a:ext uri="{9D8B030D-6E8A-4147-A177-3AD203B41FA5}"/>
                  </a:extLst>
                </a:gridCol>
                <a:gridCol w="1789737">
                  <a:extLst>
                    <a:ext uri="{9D8B030D-6E8A-4147-A177-3AD203B41FA5}"/>
                  </a:extLst>
                </a:gridCol>
                <a:gridCol w="1604593">
                  <a:extLst>
                    <a:ext uri="{9D8B030D-6E8A-4147-A177-3AD203B41FA5}"/>
                  </a:extLst>
                </a:gridCol>
              </a:tblGrid>
              <a:tr h="211314">
                <a:tc gridSpan="4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тис грн.</a:t>
                      </a:r>
                    </a:p>
                  </a:txBody>
                  <a:tcPr marL="6123" marR="6123" marT="6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1131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</a:t>
                      </a:r>
                      <a:r>
                        <a:rPr lang="ru-RU" sz="14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</a:t>
                      </a:r>
                      <a:r>
                        <a:rPr lang="ru-RU" sz="14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установи</a:t>
                      </a:r>
                    </a:p>
                  </a:txBody>
                  <a:tcPr marL="6123" marR="6123" marT="6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Податковий борг на 01.01.2021 р.</a:t>
                      </a:r>
                    </a:p>
                  </a:txBody>
                  <a:tcPr marL="6123" marR="6123" marT="6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Податковий борг на 01.04.2021 р.</a:t>
                      </a:r>
                    </a:p>
                  </a:txBody>
                  <a:tcPr marL="6123" marR="6123" marT="6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Відхилення, </a:t>
                      </a:r>
                    </a:p>
                  </a:txBody>
                  <a:tcPr marL="6123" marR="6123" marT="6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475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“+” / “-”</a:t>
                      </a:r>
                    </a:p>
                  </a:txBody>
                  <a:tcPr marL="6123" marR="6123" marT="6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131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Плата за землю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113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ПрАТ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"Завод "</a:t>
                      </a:r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Павлоградхіммаш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10 738,0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11 732,0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994,0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4167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“</a:t>
                      </a:r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Павлоградський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завод </a:t>
                      </a:r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технологічного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обладнання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7 127,6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7 161,7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34,1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4167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ДП ДАК "Хліб України" Павлоградський комбінат хлібопродуктів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4 016,7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4 016,7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4167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"Завод  металоконструкцій та нестандартного обладнання"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3 830,6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3 830,6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13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"Павлоград Буддеталь"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3 548,3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3 725,7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177,4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13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"АСГ – груп"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1 279,3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1 294,9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15,6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13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"Завод "Базальтові вироби"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765,2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765,2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274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</a:t>
                      </a:r>
                      <a:r>
                        <a:rPr lang="ru-RU" sz="1400" b="0" i="0" u="none" strike="noStrike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Павлоградський</a:t>
                      </a:r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трубний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завод  "</a:t>
                      </a:r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Славсант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670,7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670,7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13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 "Мега -Дизайн Торговий Дім" 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573,6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648,0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74,4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13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"Торгівельна група "Тако"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630,2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630,2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274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ДП ВАТ "Донбасгеологія" Павлоградська ГРЕ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232,5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235,5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13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"Метал - пром"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185,8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185,8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131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Податок на нерухоме майно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113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ПрАТ "Завод "Павлоградхіммаш"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533,2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627,6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94,4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13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 "Мега -Дизайн Торговий Дім" 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53,7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62,0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13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МПП фірма "Гріг" 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20,8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20,8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13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ПП "Комбінат "Системінвест"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15,3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15,3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13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"Завод "Базальтові вироби"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13,3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13,3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131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Податок на прибуток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113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КП "Павлоградводоканал"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6008,8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6008,8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131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Екологічний податок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113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КП "</a:t>
                      </a:r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Затишне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місто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378,5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497,3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118,8</a:t>
                      </a:r>
                    </a:p>
                  </a:txBody>
                  <a:tcPr marL="6123" marR="6123" marT="61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altLang="ru-RU"/>
              <a:t> 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150938" y="152400"/>
            <a:ext cx="7561262" cy="76835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buClr>
                <a:srgbClr val="000000"/>
              </a:buClr>
              <a:defRPr/>
            </a:pPr>
            <a:endParaRPr lang="ru-RU" altLang="ru-RU" b="1" kern="0" dirty="0">
              <a:solidFill>
                <a:schemeClr val="tx1"/>
              </a:solidFill>
              <a:latin typeface="Times New Roman" pitchFamily="18" charset="0"/>
              <a:ea typeface="Arial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31813" y="2616200"/>
            <a:ext cx="7561262" cy="76835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buClr>
                <a:srgbClr val="000000"/>
              </a:buClr>
              <a:defRPr/>
            </a:pPr>
            <a:endParaRPr lang="ru-RU" altLang="ru-RU" b="1" kern="0" dirty="0">
              <a:solidFill>
                <a:schemeClr val="tx1"/>
              </a:solidFill>
              <a:latin typeface="Times New Roman" pitchFamily="18" charset="0"/>
              <a:ea typeface="Arial"/>
              <a:cs typeface="Times New Roman" pitchFamily="18" charset="0"/>
            </a:endParaRPr>
          </a:p>
        </p:txBody>
      </p:sp>
      <p:sp>
        <p:nvSpPr>
          <p:cNvPr id="16" name="Заголовок 5"/>
          <p:cNvSpPr txBox="1">
            <a:spLocks/>
          </p:cNvSpPr>
          <p:nvPr/>
        </p:nvSpPr>
        <p:spPr bwMode="auto">
          <a:xfrm>
            <a:off x="1335088" y="104775"/>
            <a:ext cx="7377112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Виконання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видаткової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частини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міського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бюджету </a:t>
            </a:r>
            <a:b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за 1 квартал 2020 – 2021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років</a:t>
            </a:r>
            <a:endParaRPr lang="ru-RU" altLang="ru-RU" sz="1600" b="1" kern="0" dirty="0" smtClean="0">
              <a:solidFill>
                <a:srgbClr val="000000"/>
              </a:solidFill>
              <a:latin typeface="Times New Roman"/>
            </a:endParaRPr>
          </a:p>
        </p:txBody>
      </p:sp>
      <p:graphicFrame>
        <p:nvGraphicFramePr>
          <p:cNvPr id="48133" name="Диаграмма 17"/>
          <p:cNvGraphicFramePr>
            <a:graphicFrameLocks noGrp="1"/>
          </p:cNvGraphicFramePr>
          <p:nvPr/>
        </p:nvGraphicFramePr>
        <p:xfrm>
          <a:off x="-7938" y="649288"/>
          <a:ext cx="9245601" cy="6259512"/>
        </p:xfrm>
        <a:graphic>
          <a:graphicData uri="http://schemas.openxmlformats.org/presentationml/2006/ole">
            <p:oleObj spid="_x0000_s48133" r:id="rId4" imgW="9242337" imgH="6255038" progId="Excel.Chart.8">
              <p:embed/>
            </p:oleObj>
          </a:graphicData>
        </a:graphic>
      </p:graphicFrame>
      <p:sp>
        <p:nvSpPr>
          <p:cNvPr id="20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1800" b="1" kern="0" dirty="0" smtClean="0">
                <a:solidFill>
                  <a:srgbClr val="000000"/>
                </a:solidFill>
                <a:cs typeface="+mn-cs"/>
              </a:rPr>
              <a:t>11</a:t>
            </a:r>
            <a:endParaRPr lang="ru-RU" altLang="ru-RU" sz="1800" b="1" kern="0" dirty="0" smtClean="0">
              <a:solidFill>
                <a:srgbClr val="000000"/>
              </a:solidFill>
              <a:cs typeface="+mn-cs"/>
            </a:endParaRPr>
          </a:p>
        </p:txBody>
      </p:sp>
      <p:pic>
        <p:nvPicPr>
          <p:cNvPr id="48135" name="Google Shape;101;p25"/>
          <p:cNvPicPr preferRelativeResize="0">
            <a:picLocks noChangeAspect="1" noChangeArrowheads="1"/>
          </p:cNvPicPr>
          <p:nvPr/>
        </p:nvPicPr>
        <p:blipFill>
          <a:blip r:embed="rId5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1800" b="1" kern="0" dirty="0" smtClean="0">
                <a:solidFill>
                  <a:srgbClr val="000000"/>
                </a:solidFill>
                <a:cs typeface="+mn-cs"/>
              </a:rPr>
              <a:t>12</a:t>
            </a:r>
            <a:endParaRPr lang="ru-RU" altLang="ru-RU" sz="1800" b="1" kern="0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8" name="Заголовок 5"/>
          <p:cNvSpPr txBox="1">
            <a:spLocks/>
          </p:cNvSpPr>
          <p:nvPr/>
        </p:nvSpPr>
        <p:spPr bwMode="auto">
          <a:xfrm>
            <a:off x="1092200" y="82550"/>
            <a:ext cx="7866063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Структура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видатків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загального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фонду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міського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бюджету </a:t>
            </a:r>
            <a:b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за 1 квартал 2021 року</a:t>
            </a:r>
          </a:p>
        </p:txBody>
      </p:sp>
      <p:graphicFrame>
        <p:nvGraphicFramePr>
          <p:cNvPr id="50179" name="Диаграмма 8"/>
          <p:cNvGraphicFramePr>
            <a:graphicFrameLocks noGrp="1"/>
          </p:cNvGraphicFramePr>
          <p:nvPr/>
        </p:nvGraphicFramePr>
        <p:xfrm>
          <a:off x="320675" y="598488"/>
          <a:ext cx="8874125" cy="5961062"/>
        </p:xfrm>
        <a:graphic>
          <a:graphicData uri="http://schemas.openxmlformats.org/presentationml/2006/ole">
            <p:oleObj spid="_x0000_s50179" r:id="rId3" imgW="8870449" imgH="5962405" progId="Excel.Chart.8">
              <p:embed/>
            </p:oleObj>
          </a:graphicData>
        </a:graphic>
      </p:graphicFrame>
      <p:pic>
        <p:nvPicPr>
          <p:cNvPr id="50180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1800" b="1" kern="0" dirty="0" smtClean="0">
                <a:solidFill>
                  <a:srgbClr val="000000"/>
                </a:solidFill>
                <a:cs typeface="+mn-cs"/>
              </a:rPr>
              <a:t>13</a:t>
            </a:r>
            <a:endParaRPr lang="ru-RU" altLang="ru-RU" sz="1800" b="1" kern="0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" name="Заголовок 5"/>
          <p:cNvSpPr txBox="1">
            <a:spLocks/>
          </p:cNvSpPr>
          <p:nvPr/>
        </p:nvSpPr>
        <p:spPr bwMode="auto">
          <a:xfrm>
            <a:off x="1341438" y="57150"/>
            <a:ext cx="7570787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Структура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видатків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загального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фонду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міського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бюджету </a:t>
            </a:r>
            <a:b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за 1 квартал 2021 року за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економічною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класифікацією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бюджету</a:t>
            </a:r>
          </a:p>
        </p:txBody>
      </p:sp>
      <p:graphicFrame>
        <p:nvGraphicFramePr>
          <p:cNvPr id="51203" name="Диаграмма 11"/>
          <p:cNvGraphicFramePr>
            <a:graphicFrameLocks noGrp="1"/>
          </p:cNvGraphicFramePr>
          <p:nvPr/>
        </p:nvGraphicFramePr>
        <p:xfrm>
          <a:off x="104775" y="808038"/>
          <a:ext cx="8982075" cy="5980112"/>
        </p:xfrm>
        <a:graphic>
          <a:graphicData uri="http://schemas.openxmlformats.org/presentationml/2006/ole">
            <p:oleObj spid="_x0000_s51203" r:id="rId4" imgW="8986283" imgH="5974598" progId="Excel.Chart.8">
              <p:embed/>
            </p:oleObj>
          </a:graphicData>
        </a:graphic>
      </p:graphicFrame>
      <p:pic>
        <p:nvPicPr>
          <p:cNvPr id="51204" name="Google Shape;101;p25"/>
          <p:cNvPicPr preferRelativeResize="0">
            <a:picLocks noChangeAspect="1" noChangeArrowheads="1"/>
          </p:cNvPicPr>
          <p:nvPr/>
        </p:nvPicPr>
        <p:blipFill>
          <a:blip r:embed="rId5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 flipH="1">
            <a:off x="4675188" y="2478088"/>
            <a:ext cx="265112" cy="485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/>
          <p:cNvSpPr txBox="1">
            <a:spLocks/>
          </p:cNvSpPr>
          <p:nvPr/>
        </p:nvSpPr>
        <p:spPr bwMode="auto">
          <a:xfrm>
            <a:off x="2470150" y="155575"/>
            <a:ext cx="33131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altLang="ru-RU" sz="3000" b="1" kern="0" dirty="0" err="1" smtClean="0">
                <a:solidFill>
                  <a:srgbClr val="000000"/>
                </a:solidFill>
                <a:latin typeface="Times New Roman"/>
              </a:rPr>
              <a:t>Освіта</a:t>
            </a:r>
            <a:endParaRPr lang="ru-RU" altLang="ru-RU" sz="3000" b="1" kern="0" dirty="0" smtClean="0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 l="19218" t="17284" r="74174" b="71867"/>
          <a:stretch>
            <a:fillRect/>
          </a:stretch>
        </p:blipFill>
        <p:spPr bwMode="auto">
          <a:xfrm>
            <a:off x="6767513" y="77788"/>
            <a:ext cx="1203325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22250" y="1812925"/>
          <a:ext cx="8756650" cy="4897438"/>
        </p:xfrm>
        <a:graphic>
          <a:graphicData uri="http://schemas.openxmlformats.org/drawingml/2006/table">
            <a:tbl>
              <a:tblPr/>
              <a:tblGrid>
                <a:gridCol w="463539">
                  <a:extLst>
                    <a:ext uri="{9D8B030D-6E8A-4147-A177-3AD203B41FA5}"/>
                  </a:extLst>
                </a:gridCol>
                <a:gridCol w="743595">
                  <a:extLst>
                    <a:ext uri="{9D8B030D-6E8A-4147-A177-3AD203B41FA5}"/>
                  </a:extLst>
                </a:gridCol>
                <a:gridCol w="1168506">
                  <a:extLst>
                    <a:ext uri="{9D8B030D-6E8A-4147-A177-3AD203B41FA5}"/>
                  </a:extLst>
                </a:gridCol>
                <a:gridCol w="463539">
                  <a:extLst>
                    <a:ext uri="{9D8B030D-6E8A-4147-A177-3AD203B41FA5}"/>
                  </a:extLst>
                </a:gridCol>
                <a:gridCol w="463539">
                  <a:extLst>
                    <a:ext uri="{9D8B030D-6E8A-4147-A177-3AD203B41FA5}"/>
                  </a:extLst>
                </a:gridCol>
                <a:gridCol w="685652">
                  <a:extLst>
                    <a:ext uri="{9D8B030D-6E8A-4147-A177-3AD203B41FA5}"/>
                  </a:extLst>
                </a:gridCol>
                <a:gridCol w="463539">
                  <a:extLst>
                    <a:ext uri="{9D8B030D-6E8A-4147-A177-3AD203B41FA5}"/>
                  </a:extLst>
                </a:gridCol>
                <a:gridCol w="463539">
                  <a:extLst>
                    <a:ext uri="{9D8B030D-6E8A-4147-A177-3AD203B41FA5}"/>
                  </a:extLst>
                </a:gridCol>
                <a:gridCol w="463539">
                  <a:extLst>
                    <a:ext uri="{9D8B030D-6E8A-4147-A177-3AD203B41FA5}"/>
                  </a:extLst>
                </a:gridCol>
                <a:gridCol w="714623">
                  <a:extLst>
                    <a:ext uri="{9D8B030D-6E8A-4147-A177-3AD203B41FA5}"/>
                  </a:extLst>
                </a:gridCol>
                <a:gridCol w="463539">
                  <a:extLst>
                    <a:ext uri="{9D8B030D-6E8A-4147-A177-3AD203B41FA5}"/>
                  </a:extLst>
                </a:gridCol>
                <a:gridCol w="463539">
                  <a:extLst>
                    <a:ext uri="{9D8B030D-6E8A-4147-A177-3AD203B41FA5}"/>
                  </a:extLst>
                </a:gridCol>
                <a:gridCol w="731523">
                  <a:extLst>
                    <a:ext uri="{9D8B030D-6E8A-4147-A177-3AD203B41FA5}"/>
                  </a:extLst>
                </a:gridCol>
                <a:gridCol w="695308">
                  <a:extLst>
                    <a:ext uri="{9D8B030D-6E8A-4147-A177-3AD203B41FA5}"/>
                  </a:extLst>
                </a:gridCol>
                <a:gridCol w="309026">
                  <a:extLst>
                    <a:ext uri="{9D8B030D-6E8A-4147-A177-3AD203B41FA5}"/>
                  </a:extLst>
                </a:gridCol>
              </a:tblGrid>
              <a:tr h="544185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500" b="1" i="1" u="none" strike="noStrike" dirty="0">
                          <a:effectLst/>
                          <a:latin typeface="Times New Roman" panose="02020603050405020304" pitchFamily="18" charset="0"/>
                        </a:rPr>
                        <a:t> І квартал 2021 року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58880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3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3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3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тис.грн</a:t>
                      </a:r>
                      <a:endParaRPr lang="ru-RU" sz="13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861850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Харчування</a:t>
                      </a:r>
                      <a:r>
                        <a:rPr lang="ru-RU" sz="15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дітей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з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малозабезпечених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сімей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та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дітей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які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мають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пільги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згідно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рішення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міської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ради в школах та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дошкільних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навчальних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закладах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міста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33562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835421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Організація</a:t>
                      </a:r>
                      <a:r>
                        <a:rPr lang="ru-RU" sz="15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безкоштовного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підвезення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учнів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до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навчальних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закладів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та оплата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транспортних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послуг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з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перевезення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дітей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з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віддалених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районів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міста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до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місць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навчання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33562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621310">
                <a:tc gridSpan="9"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Стимулювання</a:t>
                      </a:r>
                      <a:r>
                        <a:rPr lang="ru-RU" sz="15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педпрацівників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за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особливі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досягнення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в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навчанні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та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вихованні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дітей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endParaRPr lang="ru-RU" sz="7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33562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825174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5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Придбання</a:t>
                      </a:r>
                      <a:r>
                        <a:rPr lang="ru-RU" sz="15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засобів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індивідуального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захисту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які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спрямовані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на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запобігання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поширенню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гострої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респіраторної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5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хвороби</a:t>
                      </a:r>
                      <a:r>
                        <a:rPr lang="ru-RU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5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COVID-19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50787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53350" name="Блок-схема: знак завершения 11"/>
          <p:cNvSpPr>
            <a:spLocks noChangeArrowheads="1"/>
          </p:cNvSpPr>
          <p:nvPr/>
        </p:nvSpPr>
        <p:spPr bwMode="auto">
          <a:xfrm>
            <a:off x="5689600" y="2828925"/>
            <a:ext cx="2738438" cy="393700"/>
          </a:xfrm>
          <a:prstGeom prst="flowChartTerminator">
            <a:avLst/>
          </a:prstGeom>
          <a:solidFill>
            <a:srgbClr val="FFFFCC"/>
          </a:solidFill>
          <a:ln w="44450" cmpd="tri" algn="ctr">
            <a:solidFill>
              <a:srgbClr val="000000"/>
            </a:solidFill>
            <a:round/>
            <a:headEnd/>
            <a:tailEnd/>
          </a:ln>
        </p:spPr>
        <p:txBody>
          <a:bodyPr lIns="18288" tIns="0" rIns="0" bIns="0" anchor="ctr"/>
          <a:lstStyle/>
          <a:p>
            <a:pPr algn="ctr" rtl="1" eaLnBrk="0" hangingPunct="0"/>
            <a:r>
              <a:rPr lang="ru-RU" sz="2400" b="1">
                <a:latin typeface="Times New Roman" pitchFamily="18" charset="0"/>
                <a:cs typeface="Times New Roman" pitchFamily="18" charset="0"/>
              </a:rPr>
              <a:t> 2218,5</a:t>
            </a:r>
          </a:p>
        </p:txBody>
      </p:sp>
      <p:sp>
        <p:nvSpPr>
          <p:cNvPr id="53351" name="Блок-схема: знак завершения 14"/>
          <p:cNvSpPr>
            <a:spLocks noChangeArrowheads="1"/>
          </p:cNvSpPr>
          <p:nvPr/>
        </p:nvSpPr>
        <p:spPr bwMode="auto">
          <a:xfrm>
            <a:off x="5783263" y="5803900"/>
            <a:ext cx="2682875" cy="330200"/>
          </a:xfrm>
          <a:prstGeom prst="flowChartTerminator">
            <a:avLst/>
          </a:prstGeom>
          <a:solidFill>
            <a:srgbClr val="FFFFCC"/>
          </a:solidFill>
          <a:ln w="44450" cmpd="tri" algn="ctr">
            <a:solidFill>
              <a:srgbClr val="000000"/>
            </a:solidFill>
            <a:round/>
            <a:headEnd/>
            <a:tailEnd/>
          </a:ln>
        </p:spPr>
        <p:txBody>
          <a:bodyPr lIns="18288" tIns="0" rIns="0" bIns="0" anchor="ctr"/>
          <a:lstStyle/>
          <a:p>
            <a:pPr algn="ctr" rtl="1" eaLnBrk="0" hangingPunct="0"/>
            <a:r>
              <a:rPr lang="ru-RU" sz="2400" b="1">
                <a:latin typeface="Times New Roman" pitchFamily="18" charset="0"/>
                <a:cs typeface="Times New Roman" pitchFamily="18" charset="0"/>
              </a:rPr>
              <a:t> 90,5 </a:t>
            </a:r>
          </a:p>
        </p:txBody>
      </p:sp>
      <p:sp>
        <p:nvSpPr>
          <p:cNvPr id="16" name="TextBox 30"/>
          <p:cNvSpPr txBox="1"/>
          <p:nvPr/>
        </p:nvSpPr>
        <p:spPr>
          <a:xfrm>
            <a:off x="11971338" y="6584950"/>
            <a:ext cx="18415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endParaRPr lang="ru-RU"/>
          </a:p>
        </p:txBody>
      </p:sp>
      <p:sp>
        <p:nvSpPr>
          <p:cNvPr id="53353" name="Блок-схема: знак завершения 16"/>
          <p:cNvSpPr>
            <a:spLocks noChangeArrowheads="1"/>
          </p:cNvSpPr>
          <p:nvPr/>
        </p:nvSpPr>
        <p:spPr bwMode="auto">
          <a:xfrm>
            <a:off x="5741988" y="3794125"/>
            <a:ext cx="2633662" cy="377825"/>
          </a:xfrm>
          <a:prstGeom prst="flowChartTerminator">
            <a:avLst/>
          </a:prstGeom>
          <a:solidFill>
            <a:srgbClr val="FFFFCC"/>
          </a:solidFill>
          <a:ln w="44450" cmpd="tri" algn="ctr">
            <a:solidFill>
              <a:srgbClr val="000000"/>
            </a:solidFill>
            <a:round/>
            <a:headEnd/>
            <a:tailEnd/>
          </a:ln>
        </p:spPr>
        <p:txBody>
          <a:bodyPr lIns="18288" tIns="0" rIns="0" bIns="0" anchor="ctr"/>
          <a:lstStyle/>
          <a:p>
            <a:pPr algn="ctr" rtl="1" eaLnBrk="0" hangingPunct="0"/>
            <a:r>
              <a:rPr lang="ru-RU" sz="2400" b="1">
                <a:latin typeface="Times New Roman" pitchFamily="18" charset="0"/>
                <a:cs typeface="Times New Roman" pitchFamily="18" charset="0"/>
              </a:rPr>
              <a:t>288,4</a:t>
            </a:r>
          </a:p>
        </p:txBody>
      </p:sp>
      <p:sp>
        <p:nvSpPr>
          <p:cNvPr id="53354" name="Блок-схема: знак завершения 17"/>
          <p:cNvSpPr>
            <a:spLocks noChangeArrowheads="1"/>
          </p:cNvSpPr>
          <p:nvPr/>
        </p:nvSpPr>
        <p:spPr bwMode="auto">
          <a:xfrm>
            <a:off x="5783263" y="4854575"/>
            <a:ext cx="2620962" cy="355600"/>
          </a:xfrm>
          <a:prstGeom prst="flowChartTerminator">
            <a:avLst/>
          </a:prstGeom>
          <a:solidFill>
            <a:srgbClr val="FFFFCC"/>
          </a:solidFill>
          <a:ln w="44450" cmpd="tri" algn="ctr">
            <a:solidFill>
              <a:srgbClr val="000000"/>
            </a:solidFill>
            <a:round/>
            <a:headEnd/>
            <a:tailEnd/>
          </a:ln>
        </p:spPr>
        <p:txBody>
          <a:bodyPr lIns="18288" tIns="0" rIns="0" bIns="0" anchor="ctr"/>
          <a:lstStyle/>
          <a:p>
            <a:pPr algn="ctr" rtl="1" eaLnBrk="0" hangingPunct="0"/>
            <a:r>
              <a:rPr lang="ru-RU" sz="2400" b="1">
                <a:latin typeface="Times New Roman" pitchFamily="18" charset="0"/>
                <a:cs typeface="Times New Roman" pitchFamily="18" charset="0"/>
              </a:rPr>
              <a:t>254,8</a:t>
            </a:r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1800" b="1" kern="0" dirty="0" smtClean="0">
                <a:solidFill>
                  <a:srgbClr val="000000"/>
                </a:solidFill>
                <a:cs typeface="+mn-cs"/>
              </a:rPr>
              <a:t>14</a:t>
            </a:r>
            <a:endParaRPr lang="ru-RU" altLang="ru-RU" sz="1800" b="1" kern="0" dirty="0" smtClean="0">
              <a:solidFill>
                <a:srgbClr val="000000"/>
              </a:solidFill>
              <a:cs typeface="+mn-cs"/>
            </a:endParaRPr>
          </a:p>
        </p:txBody>
      </p:sp>
      <p:pic>
        <p:nvPicPr>
          <p:cNvPr id="53356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222250" y="971550"/>
            <a:ext cx="8756650" cy="93503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5E4"/>
              </a:gs>
              <a:gs pos="50000">
                <a:srgbClr val="C2D1ED"/>
              </a:gs>
              <a:gs pos="100000">
                <a:srgbClr val="E1E8F5"/>
              </a:gs>
            </a:gsLst>
            <a:lin ang="5400000"/>
          </a:gradFill>
          <a:ln w="38100" algn="ctr">
            <a:solidFill>
              <a:srgbClr val="000000"/>
            </a:solidFill>
            <a:round/>
            <a:headEnd/>
            <a:tailEnd/>
          </a:ln>
          <a:effectLst>
            <a:outerShdw dist="50800" dir="5400000" algn="ctr" rotWithShape="0">
              <a:srgbClr val="EEECE1"/>
            </a:outerShdw>
          </a:effectLst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 eaLnBrk="0" hangingPunct="0">
              <a:defRPr sz="1000"/>
            </a:pPr>
            <a:r>
              <a:rPr lang="ru-RU" sz="2400" b="1" dirty="0">
                <a:latin typeface="Times New Roman"/>
                <a:cs typeface="Times New Roman"/>
              </a:rPr>
              <a:t>ВСЬОГО </a:t>
            </a:r>
            <a:r>
              <a:rPr lang="ru-RU" sz="2400" b="1">
                <a:latin typeface="Times New Roman"/>
                <a:cs typeface="Times New Roman"/>
              </a:rPr>
              <a:t>-  </a:t>
            </a:r>
            <a:r>
              <a:rPr lang="ru-RU" sz="2400" b="1" smtClean="0">
                <a:latin typeface="Times New Roman"/>
                <a:cs typeface="Times New Roman"/>
              </a:rPr>
              <a:t>114192,1 </a:t>
            </a:r>
            <a:r>
              <a:rPr lang="ru-RU" sz="2400" b="1" dirty="0" err="1">
                <a:latin typeface="Times New Roman"/>
                <a:cs typeface="Times New Roman"/>
              </a:rPr>
              <a:t>тис.грн</a:t>
            </a:r>
            <a:r>
              <a:rPr lang="ru-RU" sz="2400" b="1" dirty="0">
                <a:latin typeface="Times New Roman"/>
                <a:cs typeface="Times New Roman"/>
              </a:rPr>
              <a:t>,</a:t>
            </a:r>
          </a:p>
          <a:p>
            <a:pPr algn="ctr" rtl="1" eaLnBrk="0" hangingPunct="0">
              <a:defRPr sz="1000"/>
            </a:pPr>
            <a:r>
              <a:rPr lang="ru-RU" sz="2000" b="1" dirty="0">
                <a:latin typeface="Times New Roman"/>
                <a:cs typeface="Times New Roman"/>
              </a:rPr>
              <a:t>в  т. ч. на </a:t>
            </a:r>
            <a:r>
              <a:rPr lang="ru-RU" sz="2000" b="1" dirty="0" err="1">
                <a:latin typeface="Times New Roman"/>
                <a:cs typeface="Times New Roman"/>
              </a:rPr>
              <a:t>виконання</a:t>
            </a:r>
            <a:r>
              <a:rPr lang="ru-RU" sz="2000" b="1" dirty="0">
                <a:latin typeface="Times New Roman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cs typeface="Times New Roman"/>
              </a:rPr>
              <a:t>заходів</a:t>
            </a:r>
            <a:r>
              <a:rPr lang="ru-RU" sz="2000" b="1" dirty="0">
                <a:latin typeface="Times New Roman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cs typeface="Times New Roman"/>
              </a:rPr>
              <a:t>програми</a:t>
            </a:r>
            <a:r>
              <a:rPr lang="ru-RU" sz="2000" b="1" dirty="0">
                <a:latin typeface="Times New Roman"/>
                <a:cs typeface="Times New Roman"/>
              </a:rPr>
              <a:t> "</a:t>
            </a:r>
            <a:r>
              <a:rPr lang="ru-RU" sz="2000" b="1" dirty="0" err="1">
                <a:latin typeface="Times New Roman"/>
                <a:cs typeface="Times New Roman"/>
              </a:rPr>
              <a:t>Розвиток</a:t>
            </a:r>
            <a:r>
              <a:rPr lang="ru-RU" sz="2000" b="1" dirty="0">
                <a:latin typeface="Times New Roman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cs typeface="Times New Roman"/>
              </a:rPr>
              <a:t>освіти</a:t>
            </a:r>
            <a:r>
              <a:rPr lang="ru-RU" sz="2000" b="1" dirty="0">
                <a:latin typeface="Times New Roman"/>
                <a:cs typeface="Times New Roman"/>
              </a:rPr>
              <a:t> в </a:t>
            </a:r>
            <a:r>
              <a:rPr lang="ru-RU" sz="2000" b="1" dirty="0" err="1">
                <a:latin typeface="Times New Roman"/>
                <a:cs typeface="Times New Roman"/>
              </a:rPr>
              <a:t>місті</a:t>
            </a:r>
            <a:r>
              <a:rPr lang="ru-RU" sz="2000" b="1" dirty="0">
                <a:latin typeface="Times New Roman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cs typeface="Times New Roman"/>
              </a:rPr>
              <a:t>Павлограді</a:t>
            </a:r>
            <a:r>
              <a:rPr lang="ru-RU" sz="2000" b="1" dirty="0">
                <a:latin typeface="Times New Roman"/>
                <a:cs typeface="Times New Roman"/>
              </a:rPr>
              <a:t> </a:t>
            </a:r>
            <a:r>
              <a:rPr lang="ru-RU" sz="2000" b="1" dirty="0" smtClean="0">
                <a:latin typeface="Times New Roman"/>
                <a:cs typeface="Times New Roman"/>
              </a:rPr>
              <a:t>на </a:t>
            </a:r>
            <a:r>
              <a:rPr lang="ru-RU" sz="2000" b="1" dirty="0">
                <a:latin typeface="Times New Roman"/>
                <a:cs typeface="Times New Roman"/>
              </a:rPr>
              <a:t>2021-2023 роки" -  2 852,2 </a:t>
            </a:r>
            <a:r>
              <a:rPr lang="ru-RU" sz="2000" b="1" dirty="0" err="1" smtClean="0">
                <a:latin typeface="Times New Roman"/>
                <a:cs typeface="Times New Roman"/>
              </a:rPr>
              <a:t>тис.грн</a:t>
            </a:r>
            <a:endParaRPr lang="ru-RU" sz="2000" b="1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538" descr="Картинки по запросу охорона здоров'я картин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56363" y="0"/>
            <a:ext cx="960437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4"/>
          <p:cNvSpPr txBox="1">
            <a:spLocks/>
          </p:cNvSpPr>
          <p:nvPr/>
        </p:nvSpPr>
        <p:spPr bwMode="auto">
          <a:xfrm>
            <a:off x="2881313" y="120650"/>
            <a:ext cx="331311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altLang="ru-RU" sz="3000" b="1" kern="0" dirty="0" err="1" smtClean="0">
                <a:solidFill>
                  <a:srgbClr val="000000"/>
                </a:solidFill>
                <a:latin typeface="Times New Roman"/>
              </a:rPr>
              <a:t>Охорона</a:t>
            </a:r>
            <a:r>
              <a:rPr lang="ru-RU" altLang="ru-RU" sz="3000" b="1" kern="0" dirty="0" smtClean="0">
                <a:solidFill>
                  <a:srgbClr val="000000"/>
                </a:solidFill>
                <a:latin typeface="Times New Roman"/>
              </a:rPr>
              <a:t> здоров</a:t>
            </a:r>
            <a:r>
              <a:rPr lang="en-US" altLang="ru-RU" sz="3000" b="1" kern="0" dirty="0" smtClean="0">
                <a:solidFill>
                  <a:srgbClr val="000000"/>
                </a:solidFill>
                <a:latin typeface="Times New Roman"/>
              </a:rPr>
              <a:t>’</a:t>
            </a:r>
            <a:r>
              <a:rPr lang="ru-RU" altLang="ru-RU" sz="3000" b="1" kern="0" dirty="0" smtClean="0">
                <a:solidFill>
                  <a:srgbClr val="000000"/>
                </a:solidFill>
                <a:latin typeface="Times New Roman"/>
              </a:rPr>
              <a:t>я</a:t>
            </a:r>
          </a:p>
        </p:txBody>
      </p:sp>
      <p:sp>
        <p:nvSpPr>
          <p:cNvPr id="19" name="Блок-схема: знак завершения 18"/>
          <p:cNvSpPr/>
          <p:nvPr/>
        </p:nvSpPr>
        <p:spPr bwMode="auto">
          <a:xfrm>
            <a:off x="10280650" y="8848725"/>
            <a:ext cx="3336925" cy="331788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defRPr sz="1000"/>
            </a:pPr>
            <a:r>
              <a:rPr lang="ru-RU" sz="1400" b="1">
                <a:latin typeface="Times New Roman"/>
                <a:cs typeface="Times New Roman"/>
              </a:rPr>
              <a:t> 560,3 </a:t>
            </a:r>
          </a:p>
        </p:txBody>
      </p:sp>
      <p:sp>
        <p:nvSpPr>
          <p:cNvPr id="20" name="Блок-схема: знак завершения 19"/>
          <p:cNvSpPr/>
          <p:nvPr/>
        </p:nvSpPr>
        <p:spPr bwMode="auto">
          <a:xfrm>
            <a:off x="10263188" y="10410825"/>
            <a:ext cx="3354387" cy="282575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defRPr sz="1000"/>
            </a:pPr>
            <a:r>
              <a:rPr lang="ru-RU" sz="2400" b="1">
                <a:latin typeface="Times New Roman"/>
                <a:cs typeface="Times New Roman"/>
              </a:rPr>
              <a:t>83,8</a:t>
            </a:r>
          </a:p>
        </p:txBody>
      </p:sp>
      <p:sp>
        <p:nvSpPr>
          <p:cNvPr id="21" name="Блок-схема: знак завершения 20"/>
          <p:cNvSpPr/>
          <p:nvPr/>
        </p:nvSpPr>
        <p:spPr bwMode="auto">
          <a:xfrm>
            <a:off x="10263188" y="11458575"/>
            <a:ext cx="3344862" cy="268288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defRPr sz="1000"/>
            </a:pPr>
            <a:r>
              <a:rPr lang="ru-RU" sz="2400">
                <a:latin typeface="Times New Roman"/>
                <a:cs typeface="Times New Roman"/>
              </a:rPr>
              <a:t> </a:t>
            </a:r>
            <a:endParaRPr lang="ru-RU" sz="2400" b="1">
              <a:latin typeface="Times New Roman"/>
              <a:cs typeface="Times New Roman"/>
            </a:endParaRPr>
          </a:p>
        </p:txBody>
      </p:sp>
      <p:sp>
        <p:nvSpPr>
          <p:cNvPr id="22" name="TextBox 30"/>
          <p:cNvSpPr txBox="1"/>
          <p:nvPr/>
        </p:nvSpPr>
        <p:spPr>
          <a:xfrm>
            <a:off x="13069888" y="7254875"/>
            <a:ext cx="160337" cy="138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endParaRPr lang="ru-RU"/>
          </a:p>
        </p:txBody>
      </p:sp>
      <p:sp>
        <p:nvSpPr>
          <p:cNvPr id="23" name="Блок-схема: знак завершения 22"/>
          <p:cNvSpPr/>
          <p:nvPr/>
        </p:nvSpPr>
        <p:spPr bwMode="auto">
          <a:xfrm>
            <a:off x="10256838" y="12230100"/>
            <a:ext cx="3370262" cy="366713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defRPr sz="1000"/>
            </a:pPr>
            <a:r>
              <a:rPr lang="ru-RU" sz="2400" b="1">
                <a:latin typeface="Times New Roman"/>
                <a:cs typeface="Times New Roman"/>
              </a:rPr>
              <a:t>421,3</a:t>
            </a:r>
          </a:p>
        </p:txBody>
      </p:sp>
      <p:sp>
        <p:nvSpPr>
          <p:cNvPr id="24" name="Блок-схема: знак завершения 23"/>
          <p:cNvSpPr/>
          <p:nvPr/>
        </p:nvSpPr>
        <p:spPr bwMode="auto">
          <a:xfrm>
            <a:off x="10245725" y="13874750"/>
            <a:ext cx="3362325" cy="396875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defRPr sz="1000"/>
            </a:pPr>
            <a:r>
              <a:rPr lang="ru-RU" sz="2400" b="1">
                <a:latin typeface="Times New Roman"/>
                <a:cs typeface="Times New Roman"/>
              </a:rPr>
              <a:t>173,2</a:t>
            </a:r>
          </a:p>
        </p:txBody>
      </p:sp>
      <p:sp>
        <p:nvSpPr>
          <p:cNvPr id="54281" name="Блок-схема: знак завершения 24"/>
          <p:cNvSpPr>
            <a:spLocks noChangeArrowheads="1"/>
          </p:cNvSpPr>
          <p:nvPr/>
        </p:nvSpPr>
        <p:spPr bwMode="auto">
          <a:xfrm>
            <a:off x="10280650" y="14646275"/>
            <a:ext cx="3394075" cy="46038"/>
          </a:xfrm>
          <a:prstGeom prst="flowChartTerminator">
            <a:avLst/>
          </a:prstGeom>
          <a:solidFill>
            <a:srgbClr val="FCD5B5"/>
          </a:solidFill>
          <a:ln w="44450" cmpd="tri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ru-RU"/>
          </a:p>
        </p:txBody>
      </p:sp>
      <p:sp>
        <p:nvSpPr>
          <p:cNvPr id="54282" name="Блок-схема: знак завершения 25"/>
          <p:cNvSpPr>
            <a:spLocks noChangeArrowheads="1"/>
          </p:cNvSpPr>
          <p:nvPr/>
        </p:nvSpPr>
        <p:spPr bwMode="auto">
          <a:xfrm>
            <a:off x="10287000" y="14887575"/>
            <a:ext cx="3378200" cy="317500"/>
          </a:xfrm>
          <a:prstGeom prst="flowChartTerminator">
            <a:avLst/>
          </a:prstGeom>
          <a:solidFill>
            <a:srgbClr val="FCD5B5"/>
          </a:solidFill>
          <a:ln w="44450" cmpd="tri" algn="ctr">
            <a:solidFill>
              <a:srgbClr val="000000"/>
            </a:solidFill>
            <a:round/>
            <a:headEnd/>
            <a:tailEnd/>
          </a:ln>
        </p:spPr>
        <p:txBody>
          <a:bodyPr lIns="18288" tIns="0" rIns="0" bIns="0" anchor="ctr"/>
          <a:lstStyle/>
          <a:p>
            <a:pPr algn="ctr" eaLnBrk="0" hangingPunct="0"/>
            <a:r>
              <a:rPr lang="ru-RU" sz="2400" b="1">
                <a:latin typeface="Times New Roman" pitchFamily="18" charset="0"/>
                <a:cs typeface="Times New Roman" pitchFamily="18" charset="0"/>
              </a:rPr>
              <a:t>  8581,2</a:t>
            </a:r>
          </a:p>
        </p:txBody>
      </p:sp>
      <p:sp>
        <p:nvSpPr>
          <p:cNvPr id="27" name="Блок-схема: знак завершения 26"/>
          <p:cNvSpPr/>
          <p:nvPr/>
        </p:nvSpPr>
        <p:spPr bwMode="auto">
          <a:xfrm>
            <a:off x="6932613" y="2230438"/>
            <a:ext cx="2052637" cy="303212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defRPr sz="1000"/>
            </a:pPr>
            <a:r>
              <a:rPr lang="ru-RU" sz="1800" b="1" dirty="0">
                <a:latin typeface="Times New Roman"/>
                <a:cs typeface="Times New Roman"/>
              </a:rPr>
              <a:t>92,9 </a:t>
            </a:r>
          </a:p>
        </p:txBody>
      </p:sp>
      <p:sp>
        <p:nvSpPr>
          <p:cNvPr id="28" name="Блок-схема: знак завершения 27"/>
          <p:cNvSpPr/>
          <p:nvPr/>
        </p:nvSpPr>
        <p:spPr bwMode="auto">
          <a:xfrm>
            <a:off x="6915150" y="2906713"/>
            <a:ext cx="2092325" cy="312737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defRPr sz="1000"/>
            </a:pPr>
            <a:r>
              <a:rPr lang="ru-RU" sz="1800" b="1">
                <a:latin typeface="Times New Roman"/>
                <a:cs typeface="Times New Roman"/>
              </a:rPr>
              <a:t> 210,1</a:t>
            </a:r>
          </a:p>
        </p:txBody>
      </p:sp>
      <p:sp>
        <p:nvSpPr>
          <p:cNvPr id="30" name="Блок-схема: знак завершения 29"/>
          <p:cNvSpPr/>
          <p:nvPr/>
        </p:nvSpPr>
        <p:spPr bwMode="auto">
          <a:xfrm>
            <a:off x="6932613" y="3948113"/>
            <a:ext cx="2093912" cy="276225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800" b="1" kern="0" dirty="0">
                <a:latin typeface="Times New Roman"/>
                <a:cs typeface="Times New Roman"/>
              </a:rPr>
              <a:t>83,8</a:t>
            </a:r>
          </a:p>
        </p:txBody>
      </p:sp>
      <p:sp>
        <p:nvSpPr>
          <p:cNvPr id="54286" name="Прямоугольник 3"/>
          <p:cNvSpPr>
            <a:spLocks noChangeArrowheads="1"/>
          </p:cNvSpPr>
          <p:nvPr/>
        </p:nvSpPr>
        <p:spPr bwMode="auto">
          <a:xfrm>
            <a:off x="25400" y="2116138"/>
            <a:ext cx="62118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800" b="1" i="1">
                <a:latin typeface="Times New Roman" pitchFamily="18" charset="0"/>
              </a:rPr>
              <a:t>Забезпечення молочними та лікувальними сумішами дітей </a:t>
            </a:r>
            <a:endParaRPr lang="ru-RU" sz="1800" b="1" i="1"/>
          </a:p>
        </p:txBody>
      </p:sp>
      <p:sp>
        <p:nvSpPr>
          <p:cNvPr id="54287" name="Прямоугольник 5"/>
          <p:cNvSpPr>
            <a:spLocks noChangeArrowheads="1"/>
          </p:cNvSpPr>
          <p:nvPr/>
        </p:nvSpPr>
        <p:spPr bwMode="auto">
          <a:xfrm>
            <a:off x="7121525" y="1717675"/>
            <a:ext cx="18637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i="1">
                <a:latin typeface="Times New Roman" pitchFamily="18" charset="0"/>
              </a:rPr>
              <a:t> І квартал 2021 року</a:t>
            </a:r>
            <a:r>
              <a:rPr lang="ru-RU"/>
              <a:t> </a:t>
            </a:r>
          </a:p>
        </p:txBody>
      </p:sp>
      <p:sp>
        <p:nvSpPr>
          <p:cNvPr id="54288" name="Прямоугольник 31"/>
          <p:cNvSpPr>
            <a:spLocks noChangeArrowheads="1"/>
          </p:cNvSpPr>
          <p:nvPr/>
        </p:nvSpPr>
        <p:spPr bwMode="auto">
          <a:xfrm>
            <a:off x="8204200" y="1885950"/>
            <a:ext cx="78105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200" b="1">
                <a:latin typeface="Times New Roman" pitchFamily="18" charset="0"/>
              </a:rPr>
              <a:t>тис.грн.</a:t>
            </a:r>
            <a:r>
              <a:rPr lang="ru-RU" sz="1200"/>
              <a:t> </a:t>
            </a:r>
          </a:p>
        </p:txBody>
      </p:sp>
      <p:sp>
        <p:nvSpPr>
          <p:cNvPr id="54289" name="Прямоугольник 32"/>
          <p:cNvSpPr>
            <a:spLocks noChangeArrowheads="1"/>
          </p:cNvSpPr>
          <p:nvPr/>
        </p:nvSpPr>
        <p:spPr bwMode="auto">
          <a:xfrm>
            <a:off x="68263" y="2789238"/>
            <a:ext cx="64023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800" b="1" i="1">
                <a:latin typeface="Times New Roman" pitchFamily="18" charset="0"/>
              </a:rPr>
              <a:t>Реалізація заходів, спрямованих на запобігання поширенню та ліквідацію наслідків короновірусної хвороби (</a:t>
            </a:r>
            <a:r>
              <a:rPr lang="en-US" sz="1800" b="1" i="1">
                <a:latin typeface="Times New Roman" pitchFamily="18" charset="0"/>
              </a:rPr>
              <a:t>COVID-19) (</a:t>
            </a:r>
            <a:r>
              <a:rPr lang="ru-RU" sz="1800" b="1" i="1">
                <a:latin typeface="Times New Roman" pitchFamily="18" charset="0"/>
              </a:rPr>
              <a:t>забезпечення засобами індивідуального захисту, медикаментами, антисептиками, тощо)</a:t>
            </a:r>
            <a:r>
              <a:rPr lang="ru-RU" sz="1800" b="1" i="1"/>
              <a:t> </a:t>
            </a:r>
          </a:p>
        </p:txBody>
      </p:sp>
      <p:sp>
        <p:nvSpPr>
          <p:cNvPr id="54290" name="Прямоугольник 34"/>
          <p:cNvSpPr>
            <a:spLocks noChangeArrowheads="1"/>
          </p:cNvSpPr>
          <p:nvPr/>
        </p:nvSpPr>
        <p:spPr bwMode="auto">
          <a:xfrm>
            <a:off x="42863" y="3995738"/>
            <a:ext cx="30908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800" b="1" i="1">
                <a:latin typeface="Times New Roman" pitchFamily="18" charset="0"/>
              </a:rPr>
              <a:t>Пільгове зубопротезування</a:t>
            </a:r>
            <a:r>
              <a:rPr lang="ru-RU" sz="1800" b="1" i="1"/>
              <a:t> </a:t>
            </a:r>
          </a:p>
        </p:txBody>
      </p:sp>
      <p:sp>
        <p:nvSpPr>
          <p:cNvPr id="54291" name="Прямоугольник 36"/>
          <p:cNvSpPr>
            <a:spLocks noChangeArrowheads="1"/>
          </p:cNvSpPr>
          <p:nvPr/>
        </p:nvSpPr>
        <p:spPr bwMode="auto">
          <a:xfrm>
            <a:off x="25400" y="4344988"/>
            <a:ext cx="70643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800" b="1" i="1">
                <a:latin typeface="Times New Roman" pitchFamily="18" charset="0"/>
              </a:rPr>
              <a:t>Відшкодування лікарських засобів по пільговим рецептам для лікування ветеранів війни та учасників АТО, інвалідів, онкохворих, хворих на цукровий діабет, з психічними розладами, дітей з багатодітних сімей, дітей з вадами розвитку мозку та епілепсією, хворих на ниркову недостатність </a:t>
            </a:r>
            <a:endParaRPr lang="ru-RU" b="1" i="1"/>
          </a:p>
        </p:txBody>
      </p:sp>
      <p:sp>
        <p:nvSpPr>
          <p:cNvPr id="54292" name="Прямоугольник 38"/>
          <p:cNvSpPr>
            <a:spLocks noChangeArrowheads="1"/>
          </p:cNvSpPr>
          <p:nvPr/>
        </p:nvSpPr>
        <p:spPr bwMode="auto">
          <a:xfrm>
            <a:off x="25400" y="5800725"/>
            <a:ext cx="6953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800" b="1" i="1">
                <a:latin typeface="Times New Roman" pitchFamily="18" charset="0"/>
              </a:rPr>
              <a:t>Забезпечення хворих слуховими апаратами, памперсами </a:t>
            </a:r>
            <a:endParaRPr lang="ru-RU" b="1" i="1"/>
          </a:p>
        </p:txBody>
      </p:sp>
      <p:sp>
        <p:nvSpPr>
          <p:cNvPr id="54293" name="Прямоугольник 40"/>
          <p:cNvSpPr>
            <a:spLocks noChangeArrowheads="1"/>
          </p:cNvSpPr>
          <p:nvPr/>
        </p:nvSpPr>
        <p:spPr bwMode="auto">
          <a:xfrm>
            <a:off x="68263" y="6224588"/>
            <a:ext cx="67976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800" b="1" i="1">
                <a:latin typeface="Times New Roman" pitchFamily="18" charset="0"/>
              </a:rPr>
              <a:t>Утримання та матеріально-технічне оснащення лікувальних закладів</a:t>
            </a:r>
            <a:r>
              <a:rPr lang="ru-RU" b="1" i="1"/>
              <a:t> </a:t>
            </a:r>
          </a:p>
        </p:txBody>
      </p:sp>
      <p:sp>
        <p:nvSpPr>
          <p:cNvPr id="45" name="Блок-схема: знак завершения 44"/>
          <p:cNvSpPr/>
          <p:nvPr/>
        </p:nvSpPr>
        <p:spPr bwMode="auto">
          <a:xfrm>
            <a:off x="6978650" y="4764088"/>
            <a:ext cx="2092325" cy="277812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800" b="1" kern="0" dirty="0" smtClean="0">
                <a:latin typeface="Times New Roman"/>
                <a:cs typeface="Times New Roman"/>
              </a:rPr>
              <a:t>421,3</a:t>
            </a:r>
            <a:endParaRPr lang="ru-RU" sz="1800" b="1" kern="0" dirty="0">
              <a:latin typeface="Times New Roman"/>
              <a:cs typeface="Times New Roman"/>
            </a:endParaRPr>
          </a:p>
        </p:txBody>
      </p:sp>
      <p:sp>
        <p:nvSpPr>
          <p:cNvPr id="46" name="Блок-схема: знак завершения 45"/>
          <p:cNvSpPr/>
          <p:nvPr/>
        </p:nvSpPr>
        <p:spPr bwMode="auto">
          <a:xfrm>
            <a:off x="6932613" y="5800725"/>
            <a:ext cx="2093912" cy="276225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800" b="1" dirty="0">
                <a:latin typeface="Times New Roman"/>
                <a:cs typeface="Times New Roman"/>
              </a:rPr>
              <a:t>173,2</a:t>
            </a:r>
            <a:endParaRPr lang="ru-RU" sz="1800" b="1" kern="0" dirty="0">
              <a:latin typeface="Times New Roman"/>
              <a:cs typeface="Times New Roman"/>
            </a:endParaRPr>
          </a:p>
        </p:txBody>
      </p:sp>
      <p:sp>
        <p:nvSpPr>
          <p:cNvPr id="47" name="Блок-схема: знак завершения 46"/>
          <p:cNvSpPr/>
          <p:nvPr/>
        </p:nvSpPr>
        <p:spPr bwMode="auto">
          <a:xfrm>
            <a:off x="6953250" y="6372225"/>
            <a:ext cx="2092325" cy="277813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800" b="1" dirty="0" smtClean="0">
                <a:latin typeface="Times New Roman"/>
                <a:cs typeface="Times New Roman"/>
              </a:rPr>
              <a:t>8581,2</a:t>
            </a:r>
            <a:endParaRPr lang="ru-RU" sz="1800" b="1" dirty="0">
              <a:latin typeface="Times New Roman"/>
              <a:cs typeface="Times New Roman"/>
            </a:endParaRPr>
          </a:p>
        </p:txBody>
      </p:sp>
      <p:sp>
        <p:nvSpPr>
          <p:cNvPr id="48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1800" b="1" kern="0" dirty="0" smtClean="0">
                <a:solidFill>
                  <a:srgbClr val="000000"/>
                </a:solidFill>
                <a:cs typeface="+mn-cs"/>
              </a:rPr>
              <a:t>15</a:t>
            </a:r>
            <a:endParaRPr lang="ru-RU" altLang="ru-RU" sz="1800" b="1" kern="0" dirty="0" smtClean="0">
              <a:solidFill>
                <a:srgbClr val="000000"/>
              </a:solidFill>
              <a:cs typeface="+mn-cs"/>
            </a:endParaRPr>
          </a:p>
        </p:txBody>
      </p:sp>
      <p:pic>
        <p:nvPicPr>
          <p:cNvPr id="54298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49213" y="904875"/>
            <a:ext cx="8977312" cy="8223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5E4"/>
              </a:gs>
              <a:gs pos="50000">
                <a:srgbClr val="C2D1ED"/>
              </a:gs>
              <a:gs pos="100000">
                <a:srgbClr val="E1E8F5"/>
              </a:gs>
            </a:gsLst>
            <a:lin ang="5400000"/>
          </a:gradFill>
          <a:ln w="38100" algn="ctr">
            <a:solidFill>
              <a:srgbClr val="000000"/>
            </a:solidFill>
            <a:round/>
            <a:headEnd/>
            <a:tailEnd/>
          </a:ln>
          <a:effectLst>
            <a:outerShdw dist="50800" dir="5400000" algn="ctr" rotWithShape="0">
              <a:srgbClr val="EEECE1"/>
            </a:outerShdw>
          </a:effectLst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defRPr sz="1000"/>
            </a:pPr>
            <a:r>
              <a:rPr lang="ru-RU" sz="1600" b="1" dirty="0">
                <a:latin typeface="Times New Roman"/>
                <a:cs typeface="Times New Roman"/>
              </a:rPr>
              <a:t>ВСЬОГО   -  10616,5 </a:t>
            </a:r>
            <a:r>
              <a:rPr lang="ru-RU" sz="1600" b="1" dirty="0" err="1">
                <a:latin typeface="Times New Roman"/>
                <a:cs typeface="Times New Roman"/>
              </a:rPr>
              <a:t>тис.грн</a:t>
            </a:r>
            <a:r>
              <a:rPr lang="ru-RU" sz="1600" b="1" dirty="0">
                <a:latin typeface="Times New Roman"/>
                <a:cs typeface="Times New Roman"/>
              </a:rPr>
              <a:t>.,</a:t>
            </a:r>
          </a:p>
          <a:p>
            <a:pPr algn="ctr" eaLnBrk="0" hangingPunct="0">
              <a:defRPr sz="1000"/>
            </a:pPr>
            <a:r>
              <a:rPr lang="ru-RU" sz="1600" b="1" dirty="0">
                <a:latin typeface="Times New Roman"/>
                <a:cs typeface="Times New Roman"/>
              </a:rPr>
              <a:t>у тому </a:t>
            </a:r>
            <a:r>
              <a:rPr lang="ru-RU" sz="1600" b="1" dirty="0" err="1">
                <a:latin typeface="Times New Roman"/>
                <a:cs typeface="Times New Roman"/>
              </a:rPr>
              <a:t>числі</a:t>
            </a:r>
            <a:r>
              <a:rPr lang="ru-RU" sz="1600" b="1" dirty="0">
                <a:latin typeface="Times New Roman"/>
                <a:cs typeface="Times New Roman"/>
              </a:rPr>
              <a:t> </a:t>
            </a:r>
            <a:r>
              <a:rPr lang="ru-RU" sz="1600" b="1" dirty="0" err="1">
                <a:latin typeface="Times New Roman"/>
                <a:cs typeface="Times New Roman"/>
              </a:rPr>
              <a:t>видатки</a:t>
            </a:r>
            <a:r>
              <a:rPr lang="ru-RU" sz="1600" b="1" dirty="0">
                <a:latin typeface="Times New Roman"/>
                <a:cs typeface="Times New Roman"/>
              </a:rPr>
              <a:t> на </a:t>
            </a:r>
            <a:r>
              <a:rPr lang="ru-RU" sz="1600" b="1" dirty="0" err="1">
                <a:latin typeface="Times New Roman"/>
                <a:cs typeface="Times New Roman"/>
              </a:rPr>
              <a:t>виконання</a:t>
            </a:r>
            <a:r>
              <a:rPr lang="ru-RU" sz="1600" b="1" dirty="0">
                <a:latin typeface="Times New Roman"/>
                <a:cs typeface="Times New Roman"/>
              </a:rPr>
              <a:t> </a:t>
            </a:r>
            <a:r>
              <a:rPr lang="ru-RU" sz="1600" b="1" dirty="0" err="1">
                <a:latin typeface="Times New Roman"/>
                <a:cs typeface="Times New Roman"/>
              </a:rPr>
              <a:t>заходів</a:t>
            </a:r>
            <a:r>
              <a:rPr lang="ru-RU" sz="1600" b="1" dirty="0">
                <a:latin typeface="Times New Roman"/>
                <a:cs typeface="Times New Roman"/>
              </a:rPr>
              <a:t> </a:t>
            </a:r>
            <a:r>
              <a:rPr lang="ru-RU" sz="1600" b="1" dirty="0" err="1">
                <a:latin typeface="Times New Roman"/>
                <a:cs typeface="Times New Roman"/>
              </a:rPr>
              <a:t>програми</a:t>
            </a:r>
            <a:r>
              <a:rPr lang="ru-RU" sz="1600" b="1" dirty="0">
                <a:latin typeface="Times New Roman"/>
                <a:cs typeface="Times New Roman"/>
              </a:rPr>
              <a:t> "</a:t>
            </a:r>
            <a:r>
              <a:rPr lang="ru-RU" sz="1600" b="1" dirty="0" err="1">
                <a:latin typeface="Times New Roman"/>
                <a:cs typeface="Times New Roman"/>
              </a:rPr>
              <a:t>Здоров`я</a:t>
            </a:r>
            <a:r>
              <a:rPr lang="ru-RU" sz="1600" b="1" dirty="0">
                <a:latin typeface="Times New Roman"/>
                <a:cs typeface="Times New Roman"/>
              </a:rPr>
              <a:t> </a:t>
            </a:r>
            <a:r>
              <a:rPr lang="ru-RU" sz="1600" b="1" dirty="0" err="1">
                <a:latin typeface="Times New Roman"/>
                <a:cs typeface="Times New Roman"/>
              </a:rPr>
              <a:t>павлоградців</a:t>
            </a:r>
            <a:r>
              <a:rPr lang="ru-RU" sz="1600" dirty="0">
                <a:latin typeface="Times New Roman"/>
                <a:cs typeface="Times New Roman"/>
              </a:rPr>
              <a:t> </a:t>
            </a:r>
            <a:r>
              <a:rPr lang="ru-RU" sz="1600" b="1" dirty="0">
                <a:latin typeface="Times New Roman"/>
                <a:cs typeface="Times New Roman"/>
              </a:rPr>
              <a:t>на 2020-2022 роки" - 9562,5тис.грн. </a:t>
            </a:r>
            <a:r>
              <a:rPr lang="ru-RU" sz="1600" dirty="0">
                <a:latin typeface="Times New Roman"/>
                <a:cs typeface="Times New Roman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40" descr="загружено (2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119063"/>
            <a:ext cx="1349375" cy="785812"/>
          </a:xfrm>
          <a:prstGeom prst="rect">
            <a:avLst/>
          </a:prstGeom>
          <a:noFill/>
          <a:ln w="38100">
            <a:solidFill>
              <a:srgbClr val="000080"/>
            </a:solidFill>
            <a:miter lim="800000"/>
            <a:headEnd/>
            <a:tailEnd/>
          </a:ln>
        </p:spPr>
      </p:pic>
      <p:sp>
        <p:nvSpPr>
          <p:cNvPr id="13" name="Заголовок 4"/>
          <p:cNvSpPr txBox="1">
            <a:spLocks/>
          </p:cNvSpPr>
          <p:nvPr/>
        </p:nvSpPr>
        <p:spPr bwMode="auto">
          <a:xfrm>
            <a:off x="1774825" y="241300"/>
            <a:ext cx="48244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uk-UA" altLang="ru-RU" sz="3000" b="1" kern="0" smtClean="0">
                <a:solidFill>
                  <a:srgbClr val="000000"/>
                </a:solidFill>
                <a:latin typeface="Times New Roman"/>
              </a:rPr>
              <a:t>Фізична культура і спорт</a:t>
            </a:r>
            <a:endParaRPr lang="ru-RU" altLang="ru-RU" sz="3000" b="1" kern="0" dirty="0" smtClean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1800" b="1" kern="0" dirty="0" smtClean="0">
                <a:solidFill>
                  <a:srgbClr val="000000"/>
                </a:solidFill>
                <a:cs typeface="+mn-cs"/>
              </a:rPr>
              <a:t>16</a:t>
            </a:r>
            <a:endParaRPr lang="ru-RU" altLang="ru-RU" sz="1800" b="1" kern="0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7" name="AutoShape 1"/>
          <p:cNvSpPr>
            <a:spLocks noChangeArrowheads="1"/>
          </p:cNvSpPr>
          <p:nvPr/>
        </p:nvSpPr>
        <p:spPr bwMode="auto">
          <a:xfrm>
            <a:off x="184150" y="1135063"/>
            <a:ext cx="8959850" cy="1566862"/>
          </a:xfrm>
          <a:prstGeom prst="flowChartTerminator">
            <a:avLst/>
          </a:prstGeom>
          <a:solidFill>
            <a:schemeClr val="accent3">
              <a:lumMod val="20000"/>
              <a:lumOff val="80000"/>
              <a:alpha val="74901"/>
            </a:schemeClr>
          </a:solidFill>
          <a:ln w="38100">
            <a:solidFill>
              <a:srgbClr val="800080"/>
            </a:solidFill>
            <a:miter lim="800000"/>
            <a:headEnd/>
            <a:tailEnd/>
          </a:ln>
        </p:spPr>
        <p:txBody>
          <a:bodyPr lIns="73152" tIns="59436" rIns="73152" bIns="0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defRPr sz="1000"/>
            </a:pPr>
            <a:r>
              <a:rPr lang="ru-RU" sz="1800" b="1" dirty="0">
                <a:latin typeface="Times New Roman"/>
                <a:cs typeface="Times New Roman"/>
              </a:rPr>
              <a:t> </a:t>
            </a:r>
            <a:r>
              <a:rPr lang="ru-RU" sz="1800" b="1" dirty="0" err="1">
                <a:latin typeface="Times New Roman"/>
                <a:cs typeface="Times New Roman"/>
              </a:rPr>
              <a:t>Утримання</a:t>
            </a:r>
            <a:r>
              <a:rPr lang="ru-RU" sz="1800" b="1" dirty="0">
                <a:latin typeface="Times New Roman"/>
                <a:cs typeface="Times New Roman"/>
              </a:rPr>
              <a:t> </a:t>
            </a:r>
            <a:r>
              <a:rPr lang="ru-RU" sz="1800" b="1" dirty="0" err="1">
                <a:latin typeface="Times New Roman"/>
                <a:cs typeface="Times New Roman"/>
              </a:rPr>
              <a:t>спортивних</a:t>
            </a:r>
            <a:r>
              <a:rPr lang="ru-RU" sz="1800" b="1" dirty="0">
                <a:latin typeface="Times New Roman"/>
                <a:cs typeface="Times New Roman"/>
              </a:rPr>
              <a:t> </a:t>
            </a:r>
            <a:r>
              <a:rPr lang="ru-RU" sz="1800" b="1" dirty="0" err="1">
                <a:latin typeface="Times New Roman"/>
                <a:cs typeface="Times New Roman"/>
              </a:rPr>
              <a:t>закладів</a:t>
            </a:r>
            <a:r>
              <a:rPr lang="ru-RU" sz="1800" b="1" dirty="0">
                <a:latin typeface="Times New Roman"/>
                <a:cs typeface="Times New Roman"/>
              </a:rPr>
              <a:t>, </a:t>
            </a:r>
            <a:r>
              <a:rPr lang="ru-RU" sz="1800" b="1" dirty="0" err="1">
                <a:latin typeface="Times New Roman"/>
                <a:cs typeface="Times New Roman"/>
              </a:rPr>
              <a:t>проведення</a:t>
            </a:r>
            <a:r>
              <a:rPr lang="ru-RU" sz="1800" b="1" dirty="0">
                <a:latin typeface="Times New Roman"/>
                <a:cs typeface="Times New Roman"/>
              </a:rPr>
              <a:t> </a:t>
            </a:r>
            <a:r>
              <a:rPr lang="ru-RU" sz="1800" b="1" dirty="0" err="1">
                <a:latin typeface="Times New Roman"/>
                <a:cs typeface="Times New Roman"/>
              </a:rPr>
              <a:t>навчально-тренувальних</a:t>
            </a:r>
            <a:r>
              <a:rPr lang="ru-RU" sz="1800" b="1" dirty="0">
                <a:latin typeface="Times New Roman"/>
                <a:cs typeface="Times New Roman"/>
              </a:rPr>
              <a:t> </a:t>
            </a:r>
            <a:r>
              <a:rPr lang="ru-RU" sz="1800" b="1" dirty="0" err="1">
                <a:latin typeface="Times New Roman"/>
                <a:cs typeface="Times New Roman"/>
              </a:rPr>
              <a:t>зборів</a:t>
            </a:r>
            <a:r>
              <a:rPr lang="ru-RU" sz="1800" b="1" dirty="0">
                <a:latin typeface="Times New Roman"/>
                <a:cs typeface="Times New Roman"/>
              </a:rPr>
              <a:t> і </a:t>
            </a:r>
            <a:r>
              <a:rPr lang="ru-RU" sz="1800" b="1" dirty="0" err="1">
                <a:latin typeface="Times New Roman"/>
                <a:cs typeface="Times New Roman"/>
              </a:rPr>
              <a:t>змагань</a:t>
            </a:r>
            <a:r>
              <a:rPr lang="ru-RU" sz="1800" b="1" dirty="0">
                <a:latin typeface="Times New Roman"/>
                <a:cs typeface="Times New Roman"/>
              </a:rPr>
              <a:t>- 3940,8 тис. грн., у тому </a:t>
            </a:r>
            <a:r>
              <a:rPr lang="ru-RU" sz="1800" b="1" dirty="0" err="1">
                <a:latin typeface="Times New Roman"/>
                <a:cs typeface="Times New Roman"/>
              </a:rPr>
              <a:t>числі</a:t>
            </a:r>
            <a:r>
              <a:rPr lang="ru-RU" sz="1800" b="1" dirty="0">
                <a:latin typeface="Times New Roman"/>
                <a:cs typeface="Times New Roman"/>
              </a:rPr>
              <a:t> на </a:t>
            </a:r>
            <a:r>
              <a:rPr lang="ru-RU" sz="1800" b="1" dirty="0" err="1">
                <a:latin typeface="Times New Roman"/>
                <a:cs typeface="Times New Roman"/>
              </a:rPr>
              <a:t>виконання</a:t>
            </a:r>
            <a:r>
              <a:rPr lang="ru-RU" sz="1800" b="1" dirty="0">
                <a:latin typeface="Times New Roman"/>
                <a:cs typeface="Times New Roman"/>
              </a:rPr>
              <a:t> </a:t>
            </a:r>
            <a:r>
              <a:rPr lang="ru-RU" sz="1800" b="1" dirty="0" err="1">
                <a:latin typeface="Times New Roman"/>
                <a:cs typeface="Times New Roman"/>
              </a:rPr>
              <a:t>заходів</a:t>
            </a:r>
            <a:r>
              <a:rPr lang="ru-RU" sz="1800" b="1" dirty="0">
                <a:latin typeface="Times New Roman"/>
                <a:cs typeface="Times New Roman"/>
              </a:rPr>
              <a:t> </a:t>
            </a:r>
            <a:r>
              <a:rPr lang="ru-RU" sz="1800" b="1" dirty="0" err="1">
                <a:latin typeface="Times New Roman"/>
                <a:cs typeface="Times New Roman"/>
              </a:rPr>
              <a:t>програми</a:t>
            </a:r>
            <a:r>
              <a:rPr lang="ru-RU" sz="1800" b="1" dirty="0">
                <a:latin typeface="Times New Roman"/>
                <a:cs typeface="Times New Roman"/>
              </a:rPr>
              <a:t>  „</a:t>
            </a:r>
            <a:r>
              <a:rPr lang="ru-RU" sz="1800" b="1" dirty="0" err="1">
                <a:latin typeface="Times New Roman"/>
                <a:cs typeface="Times New Roman"/>
              </a:rPr>
              <a:t>Реалізація</a:t>
            </a:r>
            <a:r>
              <a:rPr lang="ru-RU" sz="1800" b="1" dirty="0">
                <a:latin typeface="Times New Roman"/>
                <a:cs typeface="Times New Roman"/>
              </a:rPr>
              <a:t> </a:t>
            </a:r>
            <a:r>
              <a:rPr lang="ru-RU" sz="1800" b="1" dirty="0" err="1">
                <a:latin typeface="Times New Roman"/>
                <a:cs typeface="Times New Roman"/>
              </a:rPr>
              <a:t>державної</a:t>
            </a:r>
            <a:r>
              <a:rPr lang="ru-RU" sz="1800" b="1" dirty="0">
                <a:latin typeface="Times New Roman"/>
                <a:cs typeface="Times New Roman"/>
              </a:rPr>
              <a:t> </a:t>
            </a:r>
            <a:r>
              <a:rPr lang="ru-RU" sz="1800" b="1" dirty="0" err="1">
                <a:latin typeface="Times New Roman"/>
                <a:cs typeface="Times New Roman"/>
              </a:rPr>
              <a:t>політики</a:t>
            </a:r>
            <a:r>
              <a:rPr lang="ru-RU" sz="1800" b="1" dirty="0">
                <a:latin typeface="Times New Roman"/>
                <a:cs typeface="Times New Roman"/>
              </a:rPr>
              <a:t> у </a:t>
            </a:r>
            <a:r>
              <a:rPr lang="ru-RU" sz="1800" b="1" dirty="0" err="1">
                <a:latin typeface="Times New Roman"/>
                <a:cs typeface="Times New Roman"/>
              </a:rPr>
              <a:t>сфері</a:t>
            </a:r>
            <a:r>
              <a:rPr lang="ru-RU" sz="1800" b="1" dirty="0">
                <a:latin typeface="Times New Roman"/>
                <a:cs typeface="Times New Roman"/>
              </a:rPr>
              <a:t> </a:t>
            </a:r>
            <a:r>
              <a:rPr lang="ru-RU" sz="1800" b="1" dirty="0" err="1">
                <a:latin typeface="Times New Roman"/>
                <a:cs typeface="Times New Roman"/>
              </a:rPr>
              <a:t>сім’ї</a:t>
            </a:r>
            <a:r>
              <a:rPr lang="ru-RU" sz="1800" b="1" dirty="0">
                <a:latin typeface="Times New Roman"/>
                <a:cs typeface="Times New Roman"/>
              </a:rPr>
              <a:t>, </a:t>
            </a:r>
            <a:r>
              <a:rPr lang="ru-RU" sz="1800" b="1" dirty="0" err="1">
                <a:latin typeface="Times New Roman"/>
                <a:cs typeface="Times New Roman"/>
              </a:rPr>
              <a:t>молоді</a:t>
            </a:r>
            <a:r>
              <a:rPr lang="ru-RU" sz="1800" b="1" dirty="0">
                <a:latin typeface="Times New Roman"/>
                <a:cs typeface="Times New Roman"/>
              </a:rPr>
              <a:t> та спорту м. Павлоград на 2015-2021 роки” -22,9 </a:t>
            </a:r>
            <a:r>
              <a:rPr lang="ru-RU" sz="1800" b="1" dirty="0" err="1">
                <a:latin typeface="Times New Roman"/>
                <a:cs typeface="Times New Roman"/>
              </a:rPr>
              <a:t>тис.грн</a:t>
            </a:r>
            <a:r>
              <a:rPr lang="ru-RU" sz="1800" b="1" dirty="0" smtClean="0">
                <a:latin typeface="Times New Roman"/>
                <a:cs typeface="Times New Roman"/>
              </a:rPr>
              <a:t>.</a:t>
            </a:r>
          </a:p>
          <a:p>
            <a:pPr algn="ctr" eaLnBrk="0" hangingPunct="0">
              <a:defRPr sz="1000"/>
            </a:pPr>
            <a:endParaRPr lang="ru-RU" sz="1800" b="1" dirty="0">
              <a:latin typeface="Times New Roman"/>
              <a:cs typeface="Times New Roman"/>
            </a:endParaRPr>
          </a:p>
        </p:txBody>
      </p:sp>
      <p:sp>
        <p:nvSpPr>
          <p:cNvPr id="55301" name="TextBox 9"/>
          <p:cNvSpPr txBox="1">
            <a:spLocks noChangeArrowheads="1"/>
          </p:cNvSpPr>
          <p:nvPr/>
        </p:nvSpPr>
        <p:spPr bwMode="auto">
          <a:xfrm>
            <a:off x="231775" y="3062288"/>
            <a:ext cx="6200775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2200" b="1">
                <a:solidFill>
                  <a:schemeClr val="tx1"/>
                </a:solidFill>
                <a:latin typeface="Times New Roman" pitchFamily="18" charset="0"/>
              </a:rPr>
              <a:t>Утримання спортивних закладів міста</a:t>
            </a:r>
          </a:p>
          <a:p>
            <a:endParaRPr lang="uk-UA" altLang="ru-RU" sz="2200" b="1">
              <a:solidFill>
                <a:schemeClr val="tx1"/>
              </a:solidFill>
              <a:latin typeface="Times New Roman" pitchFamily="18" charset="0"/>
            </a:endParaRPr>
          </a:p>
          <a:p>
            <a:r>
              <a:rPr lang="uk-UA" altLang="ru-RU" sz="2200" b="1">
                <a:solidFill>
                  <a:schemeClr val="tx1"/>
                </a:solidFill>
                <a:latin typeface="Times New Roman" pitchFamily="18" charset="0"/>
              </a:rPr>
              <a:t>Проведення навчально-тренувальних зборів і змагань</a:t>
            </a:r>
          </a:p>
          <a:p>
            <a:endParaRPr lang="uk-UA" altLang="ru-RU" sz="2200" b="1">
              <a:solidFill>
                <a:schemeClr val="tx1"/>
              </a:solidFill>
              <a:latin typeface="Times New Roman" pitchFamily="18" charset="0"/>
            </a:endParaRPr>
          </a:p>
          <a:p>
            <a:r>
              <a:rPr lang="ru-RU" altLang="ru-RU" sz="2200" b="1">
                <a:solidFill>
                  <a:schemeClr val="tx1"/>
                </a:solidFill>
                <a:latin typeface="Times New Roman" pitchFamily="18" charset="0"/>
              </a:rPr>
              <a:t>Заходи по боротьбі та профілактиці розповсюдження коронавірусної хвороби COVID-19 в установах спорту</a:t>
            </a:r>
          </a:p>
        </p:txBody>
      </p:sp>
      <p:sp>
        <p:nvSpPr>
          <p:cNvPr id="55302" name="AutoShape 12"/>
          <p:cNvSpPr>
            <a:spLocks noChangeArrowheads="1"/>
          </p:cNvSpPr>
          <p:nvPr/>
        </p:nvSpPr>
        <p:spPr bwMode="auto">
          <a:xfrm>
            <a:off x="6599238" y="3044825"/>
            <a:ext cx="2311400" cy="503238"/>
          </a:xfrm>
          <a:prstGeom prst="flowChartTerminator">
            <a:avLst/>
          </a:prstGeom>
          <a:solidFill>
            <a:srgbClr val="CCFFFF">
              <a:alpha val="38039"/>
            </a:srgbClr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lIns="36576" tIns="32004" rIns="36576" bIns="0"/>
          <a:lstStyle/>
          <a:p>
            <a:pPr algn="ctr" eaLnBrk="0" hangingPunct="0"/>
            <a:r>
              <a:rPr lang="ru-RU" sz="2200" b="1">
                <a:latin typeface="Times New Roman" pitchFamily="18" charset="0"/>
                <a:cs typeface="Times New Roman" pitchFamily="18" charset="0"/>
              </a:rPr>
              <a:t>3917,9</a:t>
            </a:r>
          </a:p>
        </p:txBody>
      </p:sp>
      <p:sp>
        <p:nvSpPr>
          <p:cNvPr id="55303" name="AutoShape 12"/>
          <p:cNvSpPr>
            <a:spLocks noChangeArrowheads="1"/>
          </p:cNvSpPr>
          <p:nvPr/>
        </p:nvSpPr>
        <p:spPr bwMode="auto">
          <a:xfrm>
            <a:off x="6599238" y="3959225"/>
            <a:ext cx="2311400" cy="503238"/>
          </a:xfrm>
          <a:prstGeom prst="flowChartTerminator">
            <a:avLst/>
          </a:prstGeom>
          <a:solidFill>
            <a:srgbClr val="CCFFFF">
              <a:alpha val="38039"/>
            </a:srgbClr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lIns="36576" tIns="32004" rIns="36576" bIns="0"/>
          <a:lstStyle/>
          <a:p>
            <a:pPr algn="ctr" eaLnBrk="0" hangingPunct="0"/>
            <a:r>
              <a:rPr lang="ru-RU" sz="2200" b="1">
                <a:latin typeface="Times New Roman" pitchFamily="18" charset="0"/>
                <a:cs typeface="Times New Roman" pitchFamily="18" charset="0"/>
              </a:rPr>
              <a:t>19,1</a:t>
            </a:r>
          </a:p>
        </p:txBody>
      </p:sp>
      <p:sp>
        <p:nvSpPr>
          <p:cNvPr id="55304" name="AutoShape 12"/>
          <p:cNvSpPr>
            <a:spLocks noChangeArrowheads="1"/>
          </p:cNvSpPr>
          <p:nvPr/>
        </p:nvSpPr>
        <p:spPr bwMode="auto">
          <a:xfrm>
            <a:off x="6599238" y="5026025"/>
            <a:ext cx="2311400" cy="503238"/>
          </a:xfrm>
          <a:prstGeom prst="flowChartTerminator">
            <a:avLst/>
          </a:prstGeom>
          <a:solidFill>
            <a:srgbClr val="CCFFFF">
              <a:alpha val="38039"/>
            </a:srgbClr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lIns="36576" tIns="32004" rIns="36576" bIns="0"/>
          <a:lstStyle/>
          <a:p>
            <a:pPr algn="ctr" eaLnBrk="0" hangingPunct="0"/>
            <a:r>
              <a:rPr lang="ru-RU" sz="2200" b="1">
                <a:latin typeface="Times New Roman" pitchFamily="18" charset="0"/>
                <a:cs typeface="Times New Roman" pitchFamily="18" charset="0"/>
              </a:rPr>
              <a:t>3,8</a:t>
            </a:r>
          </a:p>
        </p:txBody>
      </p:sp>
      <p:sp>
        <p:nvSpPr>
          <p:cNvPr id="55305" name="Прямоугольник 5"/>
          <p:cNvSpPr>
            <a:spLocks noChangeArrowheads="1"/>
          </p:cNvSpPr>
          <p:nvPr/>
        </p:nvSpPr>
        <p:spPr bwMode="auto">
          <a:xfrm>
            <a:off x="8158163" y="2593975"/>
            <a:ext cx="1127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>
                <a:latin typeface="Times New Roman" pitchFamily="18" charset="0"/>
              </a:rPr>
              <a:t>тис.грн.</a:t>
            </a:r>
            <a:endParaRPr lang="ru-RU" sz="1600"/>
          </a:p>
        </p:txBody>
      </p:sp>
      <p:pic>
        <p:nvPicPr>
          <p:cNvPr id="55306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1712913" y="231775"/>
            <a:ext cx="547211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uk-UA" altLang="ru-RU" sz="3000" b="1" kern="0" dirty="0" smtClean="0">
                <a:solidFill>
                  <a:srgbClr val="000000"/>
                </a:solidFill>
                <a:latin typeface="Times New Roman"/>
              </a:rPr>
              <a:t>Соціальний захист населення</a:t>
            </a:r>
            <a:endParaRPr lang="ru-RU" altLang="ru-RU" sz="3000" b="1" kern="0" dirty="0" smtClean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1800" b="1" kern="0" smtClean="0">
                <a:solidFill>
                  <a:srgbClr val="000000"/>
                </a:solidFill>
                <a:cs typeface="+mn-cs"/>
              </a:rPr>
              <a:t>17</a:t>
            </a:r>
            <a:endParaRPr lang="ru-RU" altLang="ru-RU" sz="1800" b="1" kern="0" smtClean="0">
              <a:solidFill>
                <a:srgbClr val="000000"/>
              </a:solidFill>
              <a:cs typeface="+mn-cs"/>
            </a:endParaRPr>
          </a:p>
        </p:txBody>
      </p:sp>
      <p:pic>
        <p:nvPicPr>
          <p:cNvPr id="56323" name="Рисунок 27" descr="D:\загружено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85025" y="28575"/>
            <a:ext cx="129540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285750" y="1089025"/>
            <a:ext cx="8815388" cy="102235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5E4"/>
              </a:gs>
              <a:gs pos="50000">
                <a:srgbClr val="C2D1ED"/>
              </a:gs>
              <a:gs pos="100000">
                <a:srgbClr val="E1E8F5"/>
              </a:gs>
            </a:gsLst>
            <a:lin ang="5400000"/>
          </a:gradFill>
          <a:ln w="38100" algn="ctr">
            <a:solidFill>
              <a:srgbClr val="000000"/>
            </a:solidFill>
            <a:round/>
            <a:headEnd/>
            <a:tailEnd/>
          </a:ln>
          <a:effectLst>
            <a:outerShdw dist="50800" dir="5400000" algn="ctr" rotWithShape="0">
              <a:srgbClr val="EEECE1"/>
            </a:outerShdw>
          </a:effectLst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 eaLnBrk="0" hangingPunct="0">
              <a:defRPr sz="1000"/>
            </a:pPr>
            <a:r>
              <a:rPr lang="ru-RU" sz="2000" b="1" dirty="0" err="1">
                <a:latin typeface="Times New Roman"/>
                <a:cs typeface="Times New Roman"/>
              </a:rPr>
              <a:t>Видатки</a:t>
            </a:r>
            <a:r>
              <a:rPr lang="ru-RU" sz="2000" b="1" dirty="0">
                <a:latin typeface="Times New Roman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cs typeface="Times New Roman"/>
              </a:rPr>
              <a:t>всього</a:t>
            </a:r>
            <a:r>
              <a:rPr lang="ru-RU" sz="2000" b="1" dirty="0">
                <a:latin typeface="Times New Roman"/>
                <a:cs typeface="Times New Roman"/>
              </a:rPr>
              <a:t>- 4266тис.грн.,  </a:t>
            </a:r>
          </a:p>
          <a:p>
            <a:pPr algn="ctr" rtl="1" eaLnBrk="0" hangingPunct="0">
              <a:defRPr sz="1000"/>
            </a:pPr>
            <a:r>
              <a:rPr lang="ru-RU" sz="2000" b="1" dirty="0">
                <a:latin typeface="Times New Roman"/>
                <a:cs typeface="Times New Roman"/>
              </a:rPr>
              <a:t>у тому </a:t>
            </a:r>
            <a:r>
              <a:rPr lang="ru-RU" sz="2000" b="1" dirty="0" err="1">
                <a:latin typeface="Times New Roman"/>
                <a:cs typeface="Times New Roman"/>
              </a:rPr>
              <a:t>числі</a:t>
            </a:r>
            <a:r>
              <a:rPr lang="ru-RU" sz="2000" b="1" dirty="0">
                <a:latin typeface="Times New Roman"/>
                <a:cs typeface="Times New Roman"/>
              </a:rPr>
              <a:t> на </a:t>
            </a:r>
            <a:r>
              <a:rPr lang="ru-RU" sz="2000" b="1" dirty="0" err="1">
                <a:latin typeface="Times New Roman"/>
                <a:cs typeface="Times New Roman"/>
              </a:rPr>
              <a:t>реалізацію</a:t>
            </a:r>
            <a:r>
              <a:rPr lang="ru-RU" sz="2000" b="1" dirty="0">
                <a:latin typeface="Times New Roman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cs typeface="Times New Roman"/>
              </a:rPr>
              <a:t>заходів</a:t>
            </a:r>
            <a:r>
              <a:rPr lang="ru-RU" sz="2000" b="1" dirty="0">
                <a:latin typeface="Times New Roman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cs typeface="Times New Roman"/>
              </a:rPr>
              <a:t>програми</a:t>
            </a:r>
            <a:r>
              <a:rPr lang="ru-RU" sz="2000" b="1" dirty="0">
                <a:latin typeface="Times New Roman"/>
                <a:cs typeface="Times New Roman"/>
              </a:rPr>
              <a:t> "</a:t>
            </a:r>
            <a:r>
              <a:rPr lang="ru-RU" sz="2000" b="1" dirty="0" err="1">
                <a:latin typeface="Times New Roman"/>
                <a:cs typeface="Times New Roman"/>
              </a:rPr>
              <a:t>Соціальний</a:t>
            </a:r>
            <a:r>
              <a:rPr lang="ru-RU" sz="2000" b="1" dirty="0">
                <a:latin typeface="Times New Roman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cs typeface="Times New Roman"/>
              </a:rPr>
              <a:t>захист</a:t>
            </a:r>
            <a:r>
              <a:rPr lang="ru-RU" sz="2000" b="1" dirty="0">
                <a:latin typeface="Times New Roman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cs typeface="Times New Roman"/>
              </a:rPr>
              <a:t>окремих</a:t>
            </a:r>
            <a:r>
              <a:rPr lang="ru-RU" sz="2000" b="1" dirty="0">
                <a:latin typeface="Times New Roman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cs typeface="Times New Roman"/>
              </a:rPr>
              <a:t>категорій</a:t>
            </a:r>
            <a:r>
              <a:rPr lang="ru-RU" sz="2000" b="1" dirty="0">
                <a:latin typeface="Times New Roman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cs typeface="Times New Roman"/>
              </a:rPr>
              <a:t>населення</a:t>
            </a:r>
            <a:r>
              <a:rPr lang="ru-RU" sz="2000" b="1" dirty="0">
                <a:latin typeface="Times New Roman"/>
                <a:cs typeface="Times New Roman"/>
              </a:rPr>
              <a:t> на 2019-2021 роки"- 1410,5 </a:t>
            </a:r>
            <a:r>
              <a:rPr lang="ru-RU" sz="2000" b="1" dirty="0" err="1">
                <a:latin typeface="Times New Roman"/>
                <a:cs typeface="Times New Roman"/>
              </a:rPr>
              <a:t>тис.грн</a:t>
            </a:r>
            <a:r>
              <a:rPr lang="ru-RU" sz="2000" b="1" dirty="0">
                <a:latin typeface="Times New Roman"/>
                <a:cs typeface="Times New Roman"/>
              </a:rPr>
              <a:t>. </a:t>
            </a:r>
          </a:p>
        </p:txBody>
      </p:sp>
      <p:sp>
        <p:nvSpPr>
          <p:cNvPr id="56325" name="Прямоугольник 4"/>
          <p:cNvSpPr>
            <a:spLocks noChangeArrowheads="1"/>
          </p:cNvSpPr>
          <p:nvPr/>
        </p:nvSpPr>
        <p:spPr bwMode="auto">
          <a:xfrm>
            <a:off x="7013575" y="2154238"/>
            <a:ext cx="20875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600" b="1">
                <a:latin typeface="Times New Roman" pitchFamily="18" charset="0"/>
              </a:rPr>
              <a:t>І квартал 2021 року</a:t>
            </a:r>
            <a:r>
              <a:rPr lang="ru-RU" sz="1600"/>
              <a:t> </a:t>
            </a:r>
          </a:p>
        </p:txBody>
      </p:sp>
      <p:sp>
        <p:nvSpPr>
          <p:cNvPr id="56326" name="Прямоугольник 5"/>
          <p:cNvSpPr>
            <a:spLocks noChangeArrowheads="1"/>
          </p:cNvSpPr>
          <p:nvPr/>
        </p:nvSpPr>
        <p:spPr bwMode="auto">
          <a:xfrm>
            <a:off x="8262938" y="2535238"/>
            <a:ext cx="838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>
                <a:latin typeface="Times New Roman" pitchFamily="18" charset="0"/>
              </a:rPr>
              <a:t>тис.грн.</a:t>
            </a:r>
            <a:r>
              <a:rPr lang="ru-RU"/>
              <a:t> </a:t>
            </a:r>
          </a:p>
        </p:txBody>
      </p:sp>
      <p:sp>
        <p:nvSpPr>
          <p:cNvPr id="56327" name="Прямоугольник 15"/>
          <p:cNvSpPr>
            <a:spLocks noChangeArrowheads="1"/>
          </p:cNvSpPr>
          <p:nvPr/>
        </p:nvSpPr>
        <p:spPr bwMode="auto">
          <a:xfrm>
            <a:off x="42863" y="2638425"/>
            <a:ext cx="61341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>
                <a:latin typeface="Times New Roman" pitchFamily="18" charset="0"/>
              </a:rPr>
              <a:t>Утримання Терцентру надання соціальних послуг та Центру соціальних служб для сім'ї, дітей та молоді, соціальні послуги населенню</a:t>
            </a:r>
            <a:r>
              <a:rPr lang="ru-RU" sz="1600" b="1"/>
              <a:t> </a:t>
            </a:r>
          </a:p>
        </p:txBody>
      </p:sp>
      <p:sp>
        <p:nvSpPr>
          <p:cNvPr id="56328" name="Прямоугольник 16"/>
          <p:cNvSpPr>
            <a:spLocks noChangeArrowheads="1"/>
          </p:cNvSpPr>
          <p:nvPr/>
        </p:nvSpPr>
        <p:spPr bwMode="auto">
          <a:xfrm>
            <a:off x="42863" y="3492500"/>
            <a:ext cx="58721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>
                <a:latin typeface="Times New Roman" pitchFamily="18" charset="0"/>
                <a:cs typeface="Times New Roman" pitchFamily="18" charset="0"/>
              </a:rPr>
              <a:t>Надання інших пільг ветеранам війни (пільговий проїзд, санаторно-курортні путівки, капітальний ремонт житла)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106363" y="5356225"/>
          <a:ext cx="5795962" cy="498475"/>
        </p:xfrm>
        <a:graphic>
          <a:graphicData uri="http://schemas.openxmlformats.org/drawingml/2006/table">
            <a:tbl>
              <a:tblPr/>
              <a:tblGrid>
                <a:gridCol w="5795478">
                  <a:extLst>
                    <a:ext uri="{9D8B030D-6E8A-4147-A177-3AD203B41FA5}"/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Надання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фінансової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підтримки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громадським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організаціям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(ГО "Рада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ветеранів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")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106363" y="6216650"/>
          <a:ext cx="6070600" cy="496888"/>
        </p:xfrm>
        <a:graphic>
          <a:graphicData uri="http://schemas.openxmlformats.org/drawingml/2006/table">
            <a:tbl>
              <a:tblPr/>
              <a:tblGrid>
                <a:gridCol w="6070600">
                  <a:extLst>
                    <a:ext uri="{9D8B030D-6E8A-4147-A177-3AD203B41FA5}"/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Оплата 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хостингу у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мережі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інтернет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програмне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забезпечення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АСОП)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106363" y="4308475"/>
          <a:ext cx="6235700" cy="741363"/>
        </p:xfrm>
        <a:graphic>
          <a:graphicData uri="http://schemas.openxmlformats.org/drawingml/2006/table">
            <a:tbl>
              <a:tblPr/>
              <a:tblGrid>
                <a:gridCol w="6235215">
                  <a:extLst>
                    <a:ext uri="{9D8B030D-6E8A-4147-A177-3AD203B41FA5}"/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Надання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матеріальної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допомоги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громадянам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міста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(на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лікування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поховання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учасникам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АТО,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внутрішньо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переміщеним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громадянам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, на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встановлення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індивідуального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опалення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тощо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0" name="Блок-схема: знак завершения 29"/>
          <p:cNvSpPr>
            <a:spLocks noChangeArrowheads="1"/>
          </p:cNvSpPr>
          <p:nvPr/>
        </p:nvSpPr>
        <p:spPr bwMode="auto">
          <a:xfrm>
            <a:off x="6556375" y="2874963"/>
            <a:ext cx="2417763" cy="381000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 eaLnBrk="0" hangingPunct="0">
              <a:defRPr sz="1000"/>
            </a:pPr>
            <a:r>
              <a:rPr lang="ru-RU" sz="2200" b="1" dirty="0">
                <a:latin typeface="Times New Roman"/>
                <a:cs typeface="Times New Roman"/>
              </a:rPr>
              <a:t>2855,5</a:t>
            </a:r>
          </a:p>
        </p:txBody>
      </p:sp>
      <p:sp>
        <p:nvSpPr>
          <p:cNvPr id="31" name="Блок-схема: знак завершения 30"/>
          <p:cNvSpPr>
            <a:spLocks noChangeArrowheads="1"/>
          </p:cNvSpPr>
          <p:nvPr/>
        </p:nvSpPr>
        <p:spPr bwMode="auto">
          <a:xfrm>
            <a:off x="6556375" y="3638550"/>
            <a:ext cx="2417763" cy="381000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 eaLnBrk="0" hangingPunct="0">
              <a:defRPr sz="1000"/>
            </a:pPr>
            <a:r>
              <a:rPr lang="ru-RU" sz="2200" b="1" dirty="0" smtClean="0">
                <a:latin typeface="Times New Roman"/>
                <a:cs typeface="Times New Roman"/>
              </a:rPr>
              <a:t>712,8</a:t>
            </a:r>
            <a:endParaRPr lang="ru-RU" sz="2200" b="1" dirty="0">
              <a:latin typeface="Times New Roman"/>
              <a:cs typeface="Times New Roman"/>
            </a:endParaRPr>
          </a:p>
        </p:txBody>
      </p:sp>
      <p:sp>
        <p:nvSpPr>
          <p:cNvPr id="32" name="Блок-схема: знак завершения 31"/>
          <p:cNvSpPr>
            <a:spLocks noChangeArrowheads="1"/>
          </p:cNvSpPr>
          <p:nvPr/>
        </p:nvSpPr>
        <p:spPr bwMode="auto">
          <a:xfrm>
            <a:off x="6556375" y="4500563"/>
            <a:ext cx="2417763" cy="382587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 eaLnBrk="0" hangingPunct="0">
              <a:defRPr sz="1000"/>
            </a:pPr>
            <a:r>
              <a:rPr lang="ru-RU" sz="2200" b="1" dirty="0" smtClean="0">
                <a:latin typeface="Times New Roman"/>
                <a:cs typeface="Times New Roman"/>
              </a:rPr>
              <a:t>674</a:t>
            </a:r>
            <a:endParaRPr lang="ru-RU" sz="2200" b="1" dirty="0">
              <a:latin typeface="Times New Roman"/>
              <a:cs typeface="Times New Roman"/>
            </a:endParaRPr>
          </a:p>
        </p:txBody>
      </p:sp>
      <p:sp>
        <p:nvSpPr>
          <p:cNvPr id="33" name="Блок-схема: знак завершения 32"/>
          <p:cNvSpPr>
            <a:spLocks noChangeArrowheads="1"/>
          </p:cNvSpPr>
          <p:nvPr/>
        </p:nvSpPr>
        <p:spPr bwMode="auto">
          <a:xfrm>
            <a:off x="6556375" y="5414963"/>
            <a:ext cx="2417763" cy="381000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 eaLnBrk="0" hangingPunct="0">
              <a:defRPr sz="1000"/>
            </a:pPr>
            <a:r>
              <a:rPr lang="ru-RU" sz="2200" b="1" dirty="0" smtClean="0">
                <a:latin typeface="Times New Roman"/>
                <a:cs typeface="Times New Roman"/>
              </a:rPr>
              <a:t>18,2</a:t>
            </a:r>
            <a:endParaRPr lang="ru-RU" sz="2200" b="1" dirty="0">
              <a:latin typeface="Times New Roman"/>
              <a:cs typeface="Times New Roman"/>
            </a:endParaRPr>
          </a:p>
        </p:txBody>
      </p:sp>
      <p:sp>
        <p:nvSpPr>
          <p:cNvPr id="34" name="Блок-схема: знак завершения 33"/>
          <p:cNvSpPr>
            <a:spLocks noChangeArrowheads="1"/>
          </p:cNvSpPr>
          <p:nvPr/>
        </p:nvSpPr>
        <p:spPr bwMode="auto">
          <a:xfrm>
            <a:off x="6556375" y="6218238"/>
            <a:ext cx="2417763" cy="381000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 eaLnBrk="0" hangingPunct="0">
              <a:defRPr sz="1000"/>
            </a:pPr>
            <a:r>
              <a:rPr lang="ru-RU" sz="2200" b="1" dirty="0" smtClean="0">
                <a:latin typeface="Times New Roman"/>
                <a:cs typeface="Times New Roman"/>
              </a:rPr>
              <a:t>5,5</a:t>
            </a:r>
            <a:endParaRPr lang="ru-RU" sz="2200" b="1" dirty="0">
              <a:latin typeface="Times New Roman"/>
              <a:cs typeface="Times New Roman"/>
            </a:endParaRPr>
          </a:p>
        </p:txBody>
      </p:sp>
      <p:pic>
        <p:nvPicPr>
          <p:cNvPr id="56340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3263900" y="79375"/>
            <a:ext cx="28813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uk-UA" altLang="ru-RU" sz="3000" b="1" kern="0" smtClean="0">
                <a:solidFill>
                  <a:srgbClr val="000000"/>
                </a:solidFill>
                <a:latin typeface="Times New Roman"/>
              </a:rPr>
              <a:t>Культура</a:t>
            </a:r>
            <a:endParaRPr lang="ru-RU" altLang="ru-RU" sz="3000" b="1" kern="0" dirty="0" smtClean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Скругленный прямоугольник 9"/>
          <p:cNvSpPr>
            <a:spLocks noChangeArrowheads="1"/>
          </p:cNvSpPr>
          <p:nvPr/>
        </p:nvSpPr>
        <p:spPr bwMode="auto">
          <a:xfrm>
            <a:off x="42863" y="1055688"/>
            <a:ext cx="9101137" cy="100806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5E4"/>
              </a:gs>
              <a:gs pos="50000">
                <a:srgbClr val="C2D1ED"/>
              </a:gs>
              <a:gs pos="100000">
                <a:srgbClr val="E1E8F5"/>
              </a:gs>
            </a:gsLst>
            <a:lin ang="5400000"/>
          </a:gradFill>
          <a:ln w="38100" algn="ctr">
            <a:solidFill>
              <a:srgbClr val="000000"/>
            </a:solidFill>
            <a:round/>
            <a:headEnd/>
            <a:tailEnd/>
          </a:ln>
          <a:effectLst>
            <a:outerShdw dist="50800" dir="5400000" algn="ctr" rotWithShape="0">
              <a:srgbClr val="EEECE1"/>
            </a:outerShdw>
          </a:effectLst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 eaLnBrk="0" hangingPunct="0">
              <a:defRPr sz="1000"/>
            </a:pPr>
            <a:r>
              <a:rPr lang="ru-RU" sz="1800" b="1" dirty="0" err="1">
                <a:latin typeface="Times New Roman"/>
                <a:cs typeface="Times New Roman"/>
              </a:rPr>
              <a:t>Видатки</a:t>
            </a:r>
            <a:r>
              <a:rPr lang="ru-RU" sz="1800" b="1" dirty="0">
                <a:latin typeface="Times New Roman"/>
                <a:cs typeface="Times New Roman"/>
              </a:rPr>
              <a:t> </a:t>
            </a:r>
            <a:r>
              <a:rPr lang="ru-RU" sz="1800" b="1" dirty="0" err="1">
                <a:latin typeface="Times New Roman"/>
                <a:cs typeface="Times New Roman"/>
              </a:rPr>
              <a:t>всього</a:t>
            </a:r>
            <a:r>
              <a:rPr lang="ru-RU" sz="1800" b="1" dirty="0">
                <a:latin typeface="Times New Roman"/>
                <a:cs typeface="Times New Roman"/>
              </a:rPr>
              <a:t> - 5565,2 </a:t>
            </a:r>
            <a:r>
              <a:rPr lang="ru-RU" sz="1800" b="1" dirty="0" err="1">
                <a:latin typeface="Times New Roman"/>
                <a:cs typeface="Times New Roman"/>
              </a:rPr>
              <a:t>тис.грн</a:t>
            </a:r>
            <a:r>
              <a:rPr lang="ru-RU" sz="1800" b="1" dirty="0">
                <a:latin typeface="Times New Roman"/>
                <a:cs typeface="Times New Roman"/>
              </a:rPr>
              <a:t>. в </a:t>
            </a:r>
            <a:r>
              <a:rPr lang="ru-RU" sz="1800" b="1" dirty="0" err="1">
                <a:latin typeface="Times New Roman"/>
                <a:cs typeface="Times New Roman"/>
              </a:rPr>
              <a:t>т.ч</a:t>
            </a:r>
            <a:r>
              <a:rPr lang="ru-RU" sz="1800" b="1" dirty="0">
                <a:latin typeface="Times New Roman"/>
                <a:cs typeface="Times New Roman"/>
              </a:rPr>
              <a:t>. на заходи </a:t>
            </a:r>
            <a:r>
              <a:rPr lang="ru-RU" sz="1800" b="1" dirty="0" err="1">
                <a:latin typeface="Times New Roman"/>
                <a:cs typeface="Times New Roman"/>
              </a:rPr>
              <a:t>програми</a:t>
            </a:r>
            <a:r>
              <a:rPr lang="ru-RU" sz="1800" b="1" dirty="0">
                <a:latin typeface="Times New Roman"/>
                <a:cs typeface="Times New Roman"/>
              </a:rPr>
              <a:t> "</a:t>
            </a:r>
            <a:r>
              <a:rPr lang="ru-RU" sz="1800" b="1" dirty="0" err="1">
                <a:latin typeface="Times New Roman"/>
                <a:cs typeface="Times New Roman"/>
              </a:rPr>
              <a:t>Розвиток</a:t>
            </a:r>
            <a:r>
              <a:rPr lang="ru-RU" sz="1800" b="1" dirty="0">
                <a:latin typeface="Times New Roman"/>
                <a:cs typeface="Times New Roman"/>
              </a:rPr>
              <a:t> </a:t>
            </a:r>
            <a:r>
              <a:rPr lang="ru-RU" sz="1800" b="1" dirty="0" err="1">
                <a:latin typeface="Times New Roman"/>
                <a:cs typeface="Times New Roman"/>
              </a:rPr>
              <a:t>культури</a:t>
            </a:r>
            <a:r>
              <a:rPr lang="ru-RU" sz="1800" b="1" dirty="0">
                <a:latin typeface="Times New Roman"/>
                <a:cs typeface="Times New Roman"/>
              </a:rPr>
              <a:t> та </a:t>
            </a:r>
            <a:r>
              <a:rPr lang="ru-RU" sz="1800" b="1" dirty="0" err="1">
                <a:latin typeface="Times New Roman"/>
                <a:cs typeface="Times New Roman"/>
              </a:rPr>
              <a:t>збереження</a:t>
            </a:r>
            <a:r>
              <a:rPr lang="ru-RU" sz="1800" b="1" dirty="0">
                <a:latin typeface="Times New Roman"/>
                <a:cs typeface="Times New Roman"/>
              </a:rPr>
              <a:t> </a:t>
            </a:r>
            <a:r>
              <a:rPr lang="ru-RU" sz="1800" b="1" dirty="0" err="1">
                <a:latin typeface="Times New Roman"/>
                <a:cs typeface="Times New Roman"/>
              </a:rPr>
              <a:t>об'єктів</a:t>
            </a:r>
            <a:r>
              <a:rPr lang="ru-RU" sz="1800" b="1" dirty="0">
                <a:latin typeface="Times New Roman"/>
                <a:cs typeface="Times New Roman"/>
              </a:rPr>
              <a:t> </a:t>
            </a:r>
            <a:r>
              <a:rPr lang="ru-RU" sz="1800" b="1" dirty="0" err="1">
                <a:latin typeface="Times New Roman"/>
                <a:cs typeface="Times New Roman"/>
              </a:rPr>
              <a:t>культурної</a:t>
            </a:r>
            <a:r>
              <a:rPr lang="ru-RU" sz="1800" b="1" dirty="0">
                <a:latin typeface="Times New Roman"/>
                <a:cs typeface="Times New Roman"/>
              </a:rPr>
              <a:t> </a:t>
            </a:r>
            <a:r>
              <a:rPr lang="ru-RU" sz="1800" b="1" dirty="0" err="1">
                <a:latin typeface="Times New Roman"/>
                <a:cs typeface="Times New Roman"/>
              </a:rPr>
              <a:t>спадщини</a:t>
            </a:r>
            <a:r>
              <a:rPr lang="ru-RU" sz="1800" b="1" dirty="0">
                <a:latin typeface="Times New Roman"/>
                <a:cs typeface="Times New Roman"/>
              </a:rPr>
              <a:t> </a:t>
            </a:r>
            <a:r>
              <a:rPr lang="ru-RU" sz="1800" b="1" dirty="0" err="1">
                <a:latin typeface="Times New Roman"/>
                <a:cs typeface="Times New Roman"/>
              </a:rPr>
              <a:t>міста</a:t>
            </a:r>
            <a:r>
              <a:rPr lang="ru-RU" sz="1800" b="1" dirty="0">
                <a:latin typeface="Times New Roman"/>
                <a:cs typeface="Times New Roman"/>
              </a:rPr>
              <a:t> Павлоград на 2020-2025 роки" - 2858,4 </a:t>
            </a:r>
            <a:r>
              <a:rPr lang="ru-RU" sz="1800" b="1" dirty="0" err="1">
                <a:latin typeface="Times New Roman"/>
                <a:cs typeface="Times New Roman"/>
              </a:rPr>
              <a:t>тис.грн</a:t>
            </a:r>
            <a:endParaRPr lang="ru-RU" sz="1800" b="1" dirty="0">
              <a:latin typeface="Times New Roman"/>
              <a:cs typeface="Times New Roman"/>
            </a:endParaRPr>
          </a:p>
        </p:txBody>
      </p:sp>
      <p:pic>
        <p:nvPicPr>
          <p:cNvPr id="57347" name="Рисунок 13" descr="D:\загружен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16675" y="0"/>
            <a:ext cx="1285875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8675688" y="93663"/>
            <a:ext cx="4683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1800" b="1" kern="0" dirty="0" smtClean="0">
                <a:solidFill>
                  <a:srgbClr val="000000"/>
                </a:solidFill>
                <a:cs typeface="+mn-cs"/>
              </a:rPr>
              <a:t>18</a:t>
            </a:r>
            <a:endParaRPr lang="ru-RU" altLang="ru-RU" sz="1800" b="1" kern="0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57349" name="TextBox 8"/>
          <p:cNvSpPr txBox="1">
            <a:spLocks noChangeArrowheads="1"/>
          </p:cNvSpPr>
          <p:nvPr/>
        </p:nvSpPr>
        <p:spPr bwMode="auto">
          <a:xfrm>
            <a:off x="7272338" y="2068513"/>
            <a:ext cx="2232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b="1" i="1">
                <a:solidFill>
                  <a:schemeClr val="tx1"/>
                </a:solidFill>
                <a:latin typeface="Times New Roman" pitchFamily="18" charset="0"/>
              </a:rPr>
              <a:t>1 квартал 2021 року</a:t>
            </a:r>
            <a:endParaRPr lang="ru-RU" altLang="ru-RU" b="1" i="1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7350" name="TextBox 8"/>
          <p:cNvSpPr txBox="1">
            <a:spLocks noChangeArrowheads="1"/>
          </p:cNvSpPr>
          <p:nvPr/>
        </p:nvSpPr>
        <p:spPr bwMode="auto">
          <a:xfrm>
            <a:off x="8315325" y="2393950"/>
            <a:ext cx="72072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11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тис.грн.</a:t>
            </a:r>
            <a:endParaRPr lang="ru-RU" altLang="ru-RU" sz="11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351" name="Прямоугольник 3"/>
          <p:cNvSpPr>
            <a:spLocks noChangeArrowheads="1"/>
          </p:cNvSpPr>
          <p:nvPr/>
        </p:nvSpPr>
        <p:spPr bwMode="auto">
          <a:xfrm>
            <a:off x="42863" y="2578100"/>
            <a:ext cx="479425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200" b="1">
                <a:latin typeface="Times New Roman" pitchFamily="18" charset="0"/>
                <a:cs typeface="Times New Roman" pitchFamily="18" charset="0"/>
              </a:rPr>
              <a:t>Утримання закладів культури </a:t>
            </a:r>
          </a:p>
        </p:txBody>
      </p:sp>
      <p:sp>
        <p:nvSpPr>
          <p:cNvPr id="57352" name="Прямоугольник 15"/>
          <p:cNvSpPr>
            <a:spLocks noChangeArrowheads="1"/>
          </p:cNvSpPr>
          <p:nvPr/>
        </p:nvSpPr>
        <p:spPr bwMode="auto">
          <a:xfrm>
            <a:off x="42863" y="3130550"/>
            <a:ext cx="598646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200" b="1">
                <a:latin typeface="Times New Roman" pitchFamily="18" charset="0"/>
                <a:cs typeface="Times New Roman" pitchFamily="18" charset="0"/>
              </a:rPr>
              <a:t>Проведення культурно-мистецьких заходів, фестивалів, конкурсів, ярмарок, марафонів, державних свят </a:t>
            </a:r>
          </a:p>
        </p:txBody>
      </p:sp>
      <p:sp>
        <p:nvSpPr>
          <p:cNvPr id="57353" name="Прямоугольник 17"/>
          <p:cNvSpPr>
            <a:spLocks noChangeArrowheads="1"/>
          </p:cNvSpPr>
          <p:nvPr/>
        </p:nvSpPr>
        <p:spPr bwMode="auto">
          <a:xfrm>
            <a:off x="42863" y="4254500"/>
            <a:ext cx="4795837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200" b="1">
                <a:latin typeface="Times New Roman" pitchFamily="18" charset="0"/>
                <a:cs typeface="Times New Roman" pitchFamily="18" charset="0"/>
              </a:rPr>
              <a:t>Утримання театру ім.Б.Є. Захави </a:t>
            </a:r>
          </a:p>
        </p:txBody>
      </p:sp>
      <p:sp>
        <p:nvSpPr>
          <p:cNvPr id="57354" name="Прямоугольник 19"/>
          <p:cNvSpPr>
            <a:spLocks noChangeArrowheads="1"/>
          </p:cNvSpPr>
          <p:nvPr/>
        </p:nvSpPr>
        <p:spPr bwMode="auto">
          <a:xfrm>
            <a:off x="42863" y="4799013"/>
            <a:ext cx="5722937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200" b="1">
                <a:latin typeface="Times New Roman" pitchFamily="18" charset="0"/>
                <a:cs typeface="Times New Roman" pitchFamily="18" charset="0"/>
              </a:rPr>
              <a:t>Укріплення матеріально-технічної бази установ культури </a:t>
            </a:r>
          </a:p>
        </p:txBody>
      </p:sp>
      <p:sp>
        <p:nvSpPr>
          <p:cNvPr id="57355" name="Прямоугольник 21"/>
          <p:cNvSpPr>
            <a:spLocks noChangeArrowheads="1"/>
          </p:cNvSpPr>
          <p:nvPr/>
        </p:nvSpPr>
        <p:spPr bwMode="auto">
          <a:xfrm>
            <a:off x="42863" y="5619750"/>
            <a:ext cx="5722937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200" b="1">
                <a:latin typeface="Times New Roman" pitchFamily="18" charset="0"/>
                <a:cs typeface="Times New Roman" pitchFamily="18" charset="0"/>
              </a:rPr>
              <a:t>Заходи по боротьбі та профілактиці розповсюдженя COVID-19 в установах відділу культури </a:t>
            </a:r>
          </a:p>
        </p:txBody>
      </p:sp>
      <p:sp>
        <p:nvSpPr>
          <p:cNvPr id="26" name="Блок-схема: знак завершения 25"/>
          <p:cNvSpPr>
            <a:spLocks noChangeArrowheads="1"/>
          </p:cNvSpPr>
          <p:nvPr/>
        </p:nvSpPr>
        <p:spPr bwMode="auto">
          <a:xfrm>
            <a:off x="6257925" y="2638425"/>
            <a:ext cx="2417763" cy="382588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 eaLnBrk="0" hangingPunct="0">
              <a:defRPr sz="1000"/>
            </a:pPr>
            <a:r>
              <a:rPr lang="ru-RU" sz="2200" b="1" dirty="0" smtClean="0">
                <a:latin typeface="Times New Roman"/>
                <a:cs typeface="Times New Roman"/>
              </a:rPr>
              <a:t>2706,8</a:t>
            </a:r>
            <a:endParaRPr lang="ru-RU" sz="2200" b="1" dirty="0">
              <a:latin typeface="Times New Roman"/>
              <a:cs typeface="Times New Roman"/>
            </a:endParaRPr>
          </a:p>
        </p:txBody>
      </p:sp>
      <p:sp>
        <p:nvSpPr>
          <p:cNvPr id="27" name="Блок-схема: знак завершения 26"/>
          <p:cNvSpPr>
            <a:spLocks noChangeArrowheads="1"/>
          </p:cNvSpPr>
          <p:nvPr/>
        </p:nvSpPr>
        <p:spPr bwMode="auto">
          <a:xfrm>
            <a:off x="6257925" y="3355975"/>
            <a:ext cx="2417763" cy="382588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 eaLnBrk="0" hangingPunct="0">
              <a:defRPr sz="1000"/>
            </a:pPr>
            <a:r>
              <a:rPr lang="ru-RU" sz="2200" b="1" dirty="0" smtClean="0">
                <a:latin typeface="Times New Roman"/>
                <a:cs typeface="Times New Roman"/>
              </a:rPr>
              <a:t>421,6</a:t>
            </a:r>
            <a:endParaRPr lang="ru-RU" sz="2200" b="1" dirty="0">
              <a:latin typeface="Times New Roman"/>
              <a:cs typeface="Times New Roman"/>
            </a:endParaRPr>
          </a:p>
        </p:txBody>
      </p:sp>
      <p:sp>
        <p:nvSpPr>
          <p:cNvPr id="28" name="Блок-схема: знак завершения 27"/>
          <p:cNvSpPr>
            <a:spLocks noChangeArrowheads="1"/>
          </p:cNvSpPr>
          <p:nvPr/>
        </p:nvSpPr>
        <p:spPr bwMode="auto">
          <a:xfrm>
            <a:off x="6257925" y="4202113"/>
            <a:ext cx="2417763" cy="381000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 eaLnBrk="0" hangingPunct="0">
              <a:defRPr sz="1000"/>
            </a:pPr>
            <a:r>
              <a:rPr lang="ru-RU" sz="2200" b="1" dirty="0" smtClean="0">
                <a:latin typeface="Times New Roman"/>
                <a:cs typeface="Times New Roman"/>
              </a:rPr>
              <a:t>2040,6</a:t>
            </a:r>
            <a:endParaRPr lang="ru-RU" sz="2200" b="1" dirty="0">
              <a:latin typeface="Times New Roman"/>
              <a:cs typeface="Times New Roman"/>
            </a:endParaRPr>
          </a:p>
        </p:txBody>
      </p:sp>
      <p:sp>
        <p:nvSpPr>
          <p:cNvPr id="29" name="Блок-схема: знак завершения 28"/>
          <p:cNvSpPr>
            <a:spLocks noChangeArrowheads="1"/>
          </p:cNvSpPr>
          <p:nvPr/>
        </p:nvSpPr>
        <p:spPr bwMode="auto">
          <a:xfrm>
            <a:off x="6257925" y="4946650"/>
            <a:ext cx="2417763" cy="381000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 eaLnBrk="0" hangingPunct="0">
              <a:defRPr sz="1000"/>
            </a:pPr>
            <a:r>
              <a:rPr lang="ru-RU" sz="2200" b="1" dirty="0" smtClean="0">
                <a:latin typeface="Times New Roman"/>
                <a:cs typeface="Times New Roman"/>
              </a:rPr>
              <a:t>348,2</a:t>
            </a:r>
            <a:endParaRPr lang="ru-RU" sz="2200" b="1" dirty="0">
              <a:latin typeface="Times New Roman"/>
              <a:cs typeface="Times New Roman"/>
            </a:endParaRPr>
          </a:p>
        </p:txBody>
      </p:sp>
      <p:sp>
        <p:nvSpPr>
          <p:cNvPr id="30" name="Блок-схема: знак завершения 29"/>
          <p:cNvSpPr>
            <a:spLocks noChangeArrowheads="1"/>
          </p:cNvSpPr>
          <p:nvPr/>
        </p:nvSpPr>
        <p:spPr bwMode="auto">
          <a:xfrm>
            <a:off x="6257925" y="5889625"/>
            <a:ext cx="2417763" cy="382588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 eaLnBrk="0" hangingPunct="0">
              <a:defRPr sz="1000"/>
            </a:pPr>
            <a:r>
              <a:rPr lang="ru-RU" sz="2200" b="1" dirty="0" smtClean="0">
                <a:latin typeface="Times New Roman"/>
                <a:cs typeface="Times New Roman"/>
              </a:rPr>
              <a:t>48</a:t>
            </a:r>
            <a:endParaRPr lang="ru-RU" sz="2200" b="1" dirty="0">
              <a:latin typeface="Times New Roman"/>
              <a:cs typeface="Times New Roman"/>
            </a:endParaRPr>
          </a:p>
        </p:txBody>
      </p:sp>
      <p:pic>
        <p:nvPicPr>
          <p:cNvPr id="57361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altLang="ru-RU"/>
              <a:t>  </a:t>
            </a:r>
          </a:p>
        </p:txBody>
      </p:sp>
      <p:sp>
        <p:nvSpPr>
          <p:cNvPr id="27650" name="Text Box 60"/>
          <p:cNvSpPr txBox="1">
            <a:spLocks noChangeArrowheads="1"/>
          </p:cNvSpPr>
          <p:nvPr/>
        </p:nvSpPr>
        <p:spPr bwMode="auto">
          <a:xfrm>
            <a:off x="8755063" y="0"/>
            <a:ext cx="388937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tIns="32004" rIns="0" bIns="0"/>
          <a:lstStyle/>
          <a:p>
            <a:pPr rtl="1" eaLnBrk="0" hangingPunct="0"/>
            <a:r>
              <a:rPr lang="ru-RU">
                <a:latin typeface="Arial Cyr"/>
              </a:rPr>
              <a:t> 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215900" y="993775"/>
            <a:ext cx="8723313" cy="567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576" tIns="32004" rIns="0" bIns="0"/>
          <a:lstStyle/>
          <a:p>
            <a:pPr algn="just" eaLnBrk="0" hangingPunct="0"/>
            <a:r>
              <a:rPr lang="ru-RU" sz="17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>
                <a:latin typeface="Times New Roman" pitchFamily="18" charset="0"/>
                <a:cs typeface="Times New Roman" pitchFamily="18" charset="0"/>
              </a:rPr>
              <a:t>      Проведено 4 засідання міської комісії з питань забезпечення своєчасності і повноти сплати податків і зборів (обов'язкових платежів) до державного та місцевого бюджетів та погашення заборгованості із заробітної плати. За напрямком роботи, направленої на легалізацію трудових відносин з найманими працівниками,  додатково оформлено 23 найманих працівника, додаткові надходження до міського бюджету податку на доходи фізичних осіб  склали  14,9 тис. грн.</a:t>
            </a:r>
          </a:p>
          <a:p>
            <a:pPr algn="just" eaLnBrk="0" hangingPunct="0"/>
            <a:r>
              <a:rPr lang="ru-RU" sz="1700">
                <a:latin typeface="Times New Roman" pitchFamily="18" charset="0"/>
                <a:cs typeface="Times New Roman" pitchFamily="18" charset="0"/>
              </a:rPr>
              <a:t>       За наслідками проведеної роботи з підприємствами-"мінімізаторами" заробітної плати виключено із списку  "мінімізаторів" 33 підприємства, додаткові надходження до міського бюджету  податку на доходи фізичних осіб склали 96 тис. грн.</a:t>
            </a:r>
          </a:p>
          <a:p>
            <a:pPr algn="just" eaLnBrk="0" hangingPunct="0"/>
            <a:r>
              <a:rPr lang="ru-RU" sz="17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700">
                <a:latin typeface="Times New Roman" pitchFamily="18" charset="0"/>
                <a:cs typeface="Times New Roman" pitchFamily="18" charset="0"/>
              </a:rPr>
              <a:t>Згідно рішення  Павлоградської міської ради від  20.03.2018 року № 1107-35/</a:t>
            </a:r>
            <a:r>
              <a:rPr lang="en-US" sz="1700">
                <a:latin typeface="Times New Roman" pitchFamily="18" charset="0"/>
                <a:cs typeface="Times New Roman" pitchFamily="18" charset="0"/>
              </a:rPr>
              <a:t>VII «</a:t>
            </a:r>
            <a:r>
              <a:rPr lang="ru-RU" sz="1700">
                <a:latin typeface="Times New Roman" pitchFamily="18" charset="0"/>
                <a:cs typeface="Times New Roman" pitchFamily="18" charset="0"/>
              </a:rPr>
              <a:t>Про затвердження Порядку розміщення пересувних тимчасових споруд для провадження підприємницької діяльності в місті Павлоград під час проведення ярмарок, державних та місцевих святкових, урочистих масових заходів» та рішення виконавчого комітету Павлоградської міської ради від 11.12.2019 року № 1112 «Про визначення обсягів пайової участі власників тимчасових споруд торговельного, побутового, соціально - культурного чи іншого призначення в утриманні об"єктів благоустрою"   надходження  пайової участі в утриманні об’єктів благоустрою за І квартал  2021 року склали 364,7</a:t>
            </a:r>
            <a:r>
              <a:rPr lang="ru-RU" sz="17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>
                <a:latin typeface="Times New Roman" pitchFamily="18" charset="0"/>
                <a:cs typeface="Times New Roman" pitchFamily="18" charset="0"/>
              </a:rPr>
              <a:t>тис. грн.</a:t>
            </a:r>
          </a:p>
          <a:p>
            <a:pPr algn="just" eaLnBrk="0" hangingPunct="0"/>
            <a:r>
              <a:rPr lang="ru-RU" sz="1700">
                <a:latin typeface="Times New Roman" pitchFamily="18" charset="0"/>
                <a:cs typeface="Times New Roman" pitchFamily="18" charset="0"/>
              </a:rPr>
              <a:t>      Протягом І кварталу 2021 року мобілізовано коштів в рахунок погашення податкового боргу в сумі 1794,1 тис. грн, в тому числі за рахунок позасудового стягнення - 1672 тис. грн, сплати податків рострочених за судовими рішеннями 109,5  тис. грн, надходжень від відділу ДВС за виконавчими листами щодо стягнення податкового боргу - 12,6 тис. грн.</a:t>
            </a:r>
          </a:p>
        </p:txBody>
      </p:sp>
      <p:pic>
        <p:nvPicPr>
          <p:cNvPr id="27652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990600" y="0"/>
            <a:ext cx="7948613" cy="835025"/>
          </a:xfrm>
        </p:spPr>
        <p:txBody>
          <a:bodyPr/>
          <a:lstStyle/>
          <a:p>
            <a:pPr algn="ctr"/>
            <a:r>
              <a:rPr lang="ru-RU" sz="1500" b="1" i="1" smtClean="0">
                <a:latin typeface="Arial" charset="0"/>
                <a:cs typeface="Arial" charset="0"/>
              </a:rPr>
              <a:t>Заходи щодо забезпечення виконання планових надходжень до бюджетів усіх рівнів</a:t>
            </a:r>
            <a:r>
              <a:rPr lang="ru-RU" smtClean="0">
                <a:latin typeface="Arial" charset="0"/>
                <a:cs typeface="Arial" charset="0"/>
              </a:rPr>
              <a:t/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z="1500" b="1" i="1" smtClean="0">
                <a:latin typeface="Arial" charset="0"/>
                <a:cs typeface="Arial" charset="0"/>
              </a:rPr>
              <a:t>за  І квартал 2021 року</a:t>
            </a:r>
            <a:r>
              <a:rPr lang="ru-RU" smtClean="0">
                <a:latin typeface="Arial" charset="0"/>
                <a:cs typeface="Arial" charset="0"/>
              </a:rPr>
              <a:t/>
            </a:r>
            <a:br>
              <a:rPr lang="ru-RU" smtClean="0">
                <a:latin typeface="Arial" charset="0"/>
                <a:cs typeface="Arial" charset="0"/>
              </a:rPr>
            </a:br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5"/>
          <p:cNvSpPr txBox="1">
            <a:spLocks/>
          </p:cNvSpPr>
          <p:nvPr/>
        </p:nvSpPr>
        <p:spPr bwMode="auto">
          <a:xfrm>
            <a:off x="1395413" y="57150"/>
            <a:ext cx="69834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Видатки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загального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фонду бюджету на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житлово-комунальне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господарство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за 1 квартал 2021 року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604250" y="57150"/>
            <a:ext cx="539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1800" b="1" kern="0" dirty="0" smtClean="0">
                <a:solidFill>
                  <a:srgbClr val="000000"/>
                </a:solidFill>
                <a:cs typeface="+mn-cs"/>
              </a:rPr>
              <a:t>19</a:t>
            </a:r>
            <a:endParaRPr lang="ru-RU" altLang="ru-RU" sz="1800" b="1" kern="0" dirty="0" smtClean="0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59395" name="Диаграмма 12"/>
          <p:cNvGraphicFramePr>
            <a:graphicFrameLocks noGrp="1"/>
          </p:cNvGraphicFramePr>
          <p:nvPr/>
        </p:nvGraphicFramePr>
        <p:xfrm>
          <a:off x="180975" y="923925"/>
          <a:ext cx="9013825" cy="5853113"/>
        </p:xfrm>
        <a:graphic>
          <a:graphicData uri="http://schemas.openxmlformats.org/presentationml/2006/ole">
            <p:oleObj spid="_x0000_s59395" r:id="rId4" imgW="9010669" imgH="5852667" progId="Excel.Chart.8">
              <p:embed/>
            </p:oleObj>
          </a:graphicData>
        </a:graphic>
      </p:graphicFrame>
      <p:pic>
        <p:nvPicPr>
          <p:cNvPr id="59396" name="Google Shape;101;p25"/>
          <p:cNvPicPr preferRelativeResize="0">
            <a:picLocks noChangeAspect="1" noChangeArrowheads="1"/>
          </p:cNvPicPr>
          <p:nvPr/>
        </p:nvPicPr>
        <p:blipFill>
          <a:blip r:embed="rId5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5"/>
          <p:cNvSpPr txBox="1">
            <a:spLocks/>
          </p:cNvSpPr>
          <p:nvPr/>
        </p:nvSpPr>
        <p:spPr bwMode="auto">
          <a:xfrm>
            <a:off x="1371600" y="165100"/>
            <a:ext cx="716121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Витрати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бюджету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розвитку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за 1 квартал 2021 року</a:t>
            </a: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8675688" y="5715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1800" b="1" kern="0" dirty="0" smtClean="0">
                <a:solidFill>
                  <a:srgbClr val="000000"/>
                </a:solidFill>
                <a:cs typeface="+mn-cs"/>
              </a:rPr>
              <a:t>20</a:t>
            </a:r>
            <a:endParaRPr lang="ru-RU" altLang="ru-RU" sz="1800" b="1" kern="0" dirty="0" smtClean="0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61443" name="Диаграмма 10"/>
          <p:cNvGraphicFramePr>
            <a:graphicFrameLocks noGrp="1"/>
          </p:cNvGraphicFramePr>
          <p:nvPr/>
        </p:nvGraphicFramePr>
        <p:xfrm>
          <a:off x="-50800" y="376238"/>
          <a:ext cx="9245600" cy="6532562"/>
        </p:xfrm>
        <a:graphic>
          <a:graphicData uri="http://schemas.openxmlformats.org/presentationml/2006/ole">
            <p:oleObj spid="_x0000_s61443" r:id="rId3" imgW="9242337" imgH="6529382" progId="Excel.Chart.8">
              <p:embed/>
            </p:oleObj>
          </a:graphicData>
        </a:graphic>
      </p:graphicFrame>
      <p:pic>
        <p:nvPicPr>
          <p:cNvPr id="61444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9863" y="914400"/>
          <a:ext cx="8632825" cy="5748338"/>
        </p:xfrm>
        <a:graphic>
          <a:graphicData uri="http://schemas.openxmlformats.org/drawingml/2006/table">
            <a:tbl>
              <a:tblPr/>
              <a:tblGrid>
                <a:gridCol w="4976707">
                  <a:extLst>
                    <a:ext uri="{9D8B030D-6E8A-4147-A177-3AD203B41FA5}"/>
                  </a:extLst>
                </a:gridCol>
                <a:gridCol w="752168"/>
                <a:gridCol w="795913"/>
                <a:gridCol w="1100379">
                  <a:extLst>
                    <a:ext uri="{9D8B030D-6E8A-4147-A177-3AD203B41FA5}"/>
                  </a:extLst>
                </a:gridCol>
                <a:gridCol w="1007390">
                  <a:extLst>
                    <a:ext uri="{9D8B030D-6E8A-4147-A177-3AD203B41FA5}"/>
                  </a:extLst>
                </a:gridCol>
              </a:tblGrid>
              <a:tr h="233974"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42" marR="8342" marT="83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8342" marR="8342" marT="83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8342" marR="8342" marT="83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8342" marR="8342" marT="83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тис.грн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marL="8342" marR="8342" marT="83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9903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Головний розпорядник бюджетних коштів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План на І квартал 2021 року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Освоєно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коштів за І квартал 2021 року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Залишки кредитів на 01.04.2021 року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Відсоток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виконання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33974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Фонд </a:t>
                      </a:r>
                      <a:r>
                        <a:rPr lang="ru-RU" sz="14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охорони</a:t>
                      </a:r>
                      <a:r>
                        <a:rPr lang="ru-RU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навколишнього</a:t>
                      </a:r>
                      <a:r>
                        <a:rPr lang="ru-RU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природного </a:t>
                      </a:r>
                      <a:r>
                        <a:rPr lang="ru-RU" sz="14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середовища</a:t>
                      </a:r>
                      <a:endParaRPr lang="ru-RU" sz="14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42" marR="8342" marT="83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5334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Управління комунального господарства та будівництва міської ради 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108,3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108,3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48444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Цільовий</a:t>
                      </a:r>
                      <a:r>
                        <a:rPr lang="ru-RU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фонд</a:t>
                      </a:r>
                    </a:p>
                  </a:txBody>
                  <a:tcPr marL="8342" marR="8342" marT="83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33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Виконавчий комітет міської ради 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26,8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23,8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33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Служба у справах дітей міської ради 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3,1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1,2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1,9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38,7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994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Відділ з питань сім'ї, молоді та спорту міської ради 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112,2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112,2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521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Управління комунального господарства та будівництва міської ради 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370,3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370,3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3397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effectLst/>
                          <a:latin typeface="Times New Roman" panose="02020603050405020304" pitchFamily="18" charset="0"/>
                        </a:rPr>
                        <a:t>ВСЬОГО</a:t>
                      </a:r>
                    </a:p>
                  </a:txBody>
                  <a:tcPr marL="8342" marR="8342" marT="83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anose="02020603050405020304" pitchFamily="18" charset="0"/>
                        </a:rPr>
                        <a:t>512,4</a:t>
                      </a:r>
                    </a:p>
                  </a:txBody>
                  <a:tcPr marL="8342" marR="8342" marT="83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anose="02020603050405020304" pitchFamily="18" charset="0"/>
                        </a:rPr>
                        <a:t>4,2</a:t>
                      </a:r>
                    </a:p>
                  </a:txBody>
                  <a:tcPr marL="8342" marR="8342" marT="83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anose="02020603050405020304" pitchFamily="18" charset="0"/>
                        </a:rPr>
                        <a:t>508,2</a:t>
                      </a:r>
                    </a:p>
                  </a:txBody>
                  <a:tcPr marL="8342" marR="8342" marT="83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Times New Roman" panose="02020603050405020304" pitchFamily="18" charset="0"/>
                        </a:rPr>
                        <a:t>0,8</a:t>
                      </a:r>
                    </a:p>
                  </a:txBody>
                  <a:tcPr marL="8342" marR="8342" marT="83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08966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Бюджет </a:t>
                      </a:r>
                      <a:r>
                        <a:rPr lang="ru-RU" sz="14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розвитку</a:t>
                      </a:r>
                      <a:endParaRPr lang="ru-RU" sz="14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42" marR="8342" marT="83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2756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Відділ культури міської ради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556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Відділ охорони здоров`я міської ради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660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618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6,4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053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Управління комунального господарства та будівництва міської ради 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3703,1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3426,8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276,3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93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088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ВСЬОГО</a:t>
                      </a:r>
                    </a:p>
                  </a:txBody>
                  <a:tcPr marL="8342" marR="8342" marT="83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anose="02020603050405020304" pitchFamily="18" charset="0"/>
                        </a:rPr>
                        <a:t>4413,1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Times New Roman" panose="02020603050405020304" pitchFamily="18" charset="0"/>
                        </a:rPr>
                        <a:t>3468,8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944,3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78,6</a:t>
                      </a:r>
                    </a:p>
                  </a:txBody>
                  <a:tcPr marL="8342" marR="8342" marT="8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0" name="Заголовок 5"/>
          <p:cNvSpPr txBox="1">
            <a:spLocks/>
          </p:cNvSpPr>
          <p:nvPr/>
        </p:nvSpPr>
        <p:spPr bwMode="auto">
          <a:xfrm>
            <a:off x="1258888" y="131763"/>
            <a:ext cx="705643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Використання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коштів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бюджету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розвитку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, фонду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охорони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навколишнього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середовища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та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цільового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фонду за І квартал 2021 року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675688" y="5715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1800" b="1" kern="0" dirty="0" smtClean="0">
                <a:solidFill>
                  <a:srgbClr val="000000"/>
                </a:solidFill>
                <a:cs typeface="+mn-cs"/>
              </a:rPr>
              <a:t>21</a:t>
            </a:r>
            <a:endParaRPr lang="ru-RU" altLang="ru-RU" sz="1800" b="1" kern="0" dirty="0" smtClean="0">
              <a:solidFill>
                <a:srgbClr val="000000"/>
              </a:solidFill>
              <a:cs typeface="+mn-cs"/>
            </a:endParaRPr>
          </a:p>
        </p:txBody>
      </p:sp>
      <p:pic>
        <p:nvPicPr>
          <p:cNvPr id="62564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5"/>
          <p:cNvSpPr txBox="1">
            <a:spLocks/>
          </p:cNvSpPr>
          <p:nvPr/>
        </p:nvSpPr>
        <p:spPr bwMode="auto">
          <a:xfrm>
            <a:off x="1536700" y="190500"/>
            <a:ext cx="6991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Результати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споживання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енергоносіїв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за I квартал 2021 року в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порівнянні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з I кварталом 2020 року</a:t>
            </a: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8620125" y="68263"/>
            <a:ext cx="523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1800" b="1" kern="0" dirty="0" smtClean="0">
                <a:solidFill>
                  <a:srgbClr val="000000"/>
                </a:solidFill>
                <a:cs typeface="+mn-cs"/>
              </a:rPr>
              <a:t>22</a:t>
            </a:r>
            <a:endParaRPr lang="ru-RU" altLang="ru-RU" sz="1800" b="1" kern="0" dirty="0" smtClean="0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92088" y="1338263"/>
          <a:ext cx="8734425" cy="5170487"/>
        </p:xfrm>
        <a:graphic>
          <a:graphicData uri="http://schemas.openxmlformats.org/drawingml/2006/table">
            <a:tbl>
              <a:tblPr/>
              <a:tblGrid>
                <a:gridCol w="1374205">
                  <a:extLst>
                    <a:ext uri="{9D8B030D-6E8A-4147-A177-3AD203B41FA5}"/>
                  </a:extLst>
                </a:gridCol>
                <a:gridCol w="454596">
                  <a:extLst>
                    <a:ext uri="{9D8B030D-6E8A-4147-A177-3AD203B41FA5}"/>
                  </a:extLst>
                </a:gridCol>
                <a:gridCol w="471948">
                  <a:extLst>
                    <a:ext uri="{9D8B030D-6E8A-4147-A177-3AD203B41FA5}"/>
                  </a:extLst>
                </a:gridCol>
                <a:gridCol w="602733">
                  <a:extLst>
                    <a:ext uri="{9D8B030D-6E8A-4147-A177-3AD203B41FA5}"/>
                  </a:extLst>
                </a:gridCol>
                <a:gridCol w="399635">
                  <a:extLst>
                    <a:ext uri="{9D8B030D-6E8A-4147-A177-3AD203B41FA5}"/>
                  </a:extLst>
                </a:gridCol>
                <a:gridCol w="461241">
                  <a:extLst>
                    <a:ext uri="{9D8B030D-6E8A-4147-A177-3AD203B41FA5}"/>
                  </a:extLst>
                </a:gridCol>
                <a:gridCol w="415751">
                  <a:extLst>
                    <a:ext uri="{9D8B030D-6E8A-4147-A177-3AD203B41FA5}"/>
                  </a:extLst>
                </a:gridCol>
                <a:gridCol w="424790">
                  <a:extLst>
                    <a:ext uri="{9D8B030D-6E8A-4147-A177-3AD203B41FA5}"/>
                  </a:extLst>
                </a:gridCol>
                <a:gridCol w="451903">
                  <a:extLst>
                    <a:ext uri="{9D8B030D-6E8A-4147-A177-3AD203B41FA5}"/>
                  </a:extLst>
                </a:gridCol>
                <a:gridCol w="454163">
                  <a:extLst>
                    <a:ext uri="{9D8B030D-6E8A-4147-A177-3AD203B41FA5}"/>
                  </a:extLst>
                </a:gridCol>
                <a:gridCol w="506131">
                  <a:extLst>
                    <a:ext uri="{9D8B030D-6E8A-4147-A177-3AD203B41FA5}"/>
                  </a:extLst>
                </a:gridCol>
                <a:gridCol w="508391">
                  <a:extLst>
                    <a:ext uri="{9D8B030D-6E8A-4147-A177-3AD203B41FA5}"/>
                  </a:extLst>
                </a:gridCol>
                <a:gridCol w="469981">
                  <a:extLst>
                    <a:ext uri="{9D8B030D-6E8A-4147-A177-3AD203B41FA5}"/>
                  </a:extLst>
                </a:gridCol>
                <a:gridCol w="433828">
                  <a:extLst>
                    <a:ext uri="{9D8B030D-6E8A-4147-A177-3AD203B41FA5}"/>
                  </a:extLst>
                </a:gridCol>
                <a:gridCol w="451903">
                  <a:extLst>
                    <a:ext uri="{9D8B030D-6E8A-4147-A177-3AD203B41FA5}"/>
                  </a:extLst>
                </a:gridCol>
                <a:gridCol w="454163">
                  <a:extLst>
                    <a:ext uri="{9D8B030D-6E8A-4147-A177-3AD203B41FA5}"/>
                  </a:extLst>
                </a:gridCol>
                <a:gridCol w="399935">
                  <a:extLst>
                    <a:ext uri="{9D8B030D-6E8A-4147-A177-3AD203B41FA5}"/>
                  </a:extLst>
                </a:gridCol>
              </a:tblGrid>
              <a:tr h="56923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Назва галузі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Теплопостачання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Водопостачання</a:t>
                      </a:r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та </a:t>
                      </a:r>
                      <a:r>
                        <a:rPr lang="ru-RU" sz="11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водовідведення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Електрична</a:t>
                      </a:r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енергія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Природний</a:t>
                      </a:r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газ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055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зменшення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збільшення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споживання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      ( +; -)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зменшення, збільшення споживання ( +; -)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зменшення, збільшення споживання          ( +; -)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зменшення, збільшення споживання ( +; -)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8114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в натуральних одиницях          (тис.Гкал)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в грошових одиницях               (тис. грн)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в натуральних одиницях          (тис.м3)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в грошових одиницях               (тис. грн)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в натуральних одиницях                                                   (тис.кВт/год)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в грошових одиницях (тис.грн)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в натуральних одиницях (тис.м3)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в грошових одиницях (тис.грн)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148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"-"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"+"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"-"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"+"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"-"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"+"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"-"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"+"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"-"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"+"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"-"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"+"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"-"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"+"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"-"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"+"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239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Апарат управління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0,04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93,9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-0,07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0,01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-3,1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0,6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-16,1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4,2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-53,7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14,0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875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Освіта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1,98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4302,7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-1,7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1,0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-80,8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47,2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-17,3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226,3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-57,6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753,7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0,2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481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Охорона здоров'я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0,3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705,5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-3,1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-147,1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-67,2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83,1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-223,8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276,8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481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Соціальний захист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0,02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39,0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-0,02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-1,1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-1,5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-5,1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754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Культура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0,1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225,8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-0,07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-3,2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-0,7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5,6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-2,3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18,5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0,5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5,0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117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Фізкультура і спорт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0,03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64,1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-0,35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-16,3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-6,2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9,2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-20,6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30,6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754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Всього по місту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2,51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5430,8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-5,4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1,0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-251,5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47,8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-109,0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328,4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-362,9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1093,6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0,5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5,2</a:t>
                      </a:r>
                    </a:p>
                  </a:txBody>
                  <a:tcPr marL="6850" marR="6850" marT="68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64698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altLang="ru-RU"/>
              <a:t>  </a:t>
            </a:r>
          </a:p>
        </p:txBody>
      </p:sp>
      <p:sp>
        <p:nvSpPr>
          <p:cNvPr id="4" name="Заголовок 5"/>
          <p:cNvSpPr txBox="1">
            <a:spLocks/>
          </p:cNvSpPr>
          <p:nvPr/>
        </p:nvSpPr>
        <p:spPr>
          <a:xfrm>
            <a:off x="1276350" y="236538"/>
            <a:ext cx="7678738" cy="638175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buClr>
                <a:srgbClr val="000000"/>
              </a:buClr>
              <a:buFont typeface="Arial" charset="0"/>
              <a:buNone/>
              <a:defRPr/>
            </a:pPr>
            <a:r>
              <a:rPr lang="ru-RU" sz="1600" b="1" i="1" kern="0" dirty="0">
                <a:solidFill>
                  <a:schemeClr val="tx1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Виконання </a:t>
            </a:r>
            <a:r>
              <a:rPr lang="ru-RU" sz="1600" b="1" i="1" kern="0" dirty="0" err="1">
                <a:solidFill>
                  <a:schemeClr val="tx1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дохідної</a:t>
            </a:r>
            <a:r>
              <a:rPr lang="ru-RU" sz="1600" b="1" i="1" kern="0" dirty="0">
                <a:solidFill>
                  <a:schemeClr val="tx1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ru-RU" sz="1600" b="1" i="1" kern="0" dirty="0" err="1">
                <a:solidFill>
                  <a:schemeClr val="tx1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частини</a:t>
            </a:r>
            <a:r>
              <a:rPr lang="ru-RU" sz="1600" b="1" i="1" kern="0" dirty="0">
                <a:solidFill>
                  <a:schemeClr val="tx1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міського бюджету за 1 квартал 2020 - 2021 </a:t>
            </a:r>
            <a:r>
              <a:rPr lang="ru-RU" sz="1600" b="1" i="1" kern="0" dirty="0" err="1">
                <a:solidFill>
                  <a:schemeClr val="tx1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років</a:t>
            </a:r>
            <a:endParaRPr lang="ru-RU" sz="1600" b="1" i="1" kern="0" dirty="0">
              <a:solidFill>
                <a:schemeClr val="tx1"/>
              </a:solidFill>
              <a:latin typeface="Times New Roman" pitchFamily="18" charset="0"/>
              <a:ea typeface="Arial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>
            <a:graphicFrameLocks noGrp="1"/>
          </p:cNvGraphicFramePr>
          <p:nvPr/>
        </p:nvGraphicFramePr>
        <p:xfrm>
          <a:off x="359935" y="739110"/>
          <a:ext cx="8655270" cy="5975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8686800" y="0"/>
            <a:ext cx="4572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432" rIns="36576" bIns="0"/>
          <a:lstStyle/>
          <a:p>
            <a:pPr algn="ctr" rtl="1" eaLnBrk="0" hangingPunct="0"/>
            <a:r>
              <a:rPr lang="ru-RU" sz="1800" b="1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pic>
        <p:nvPicPr>
          <p:cNvPr id="29701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altLang="ru-RU"/>
              <a:t>  </a:t>
            </a: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444625" y="252413"/>
            <a:ext cx="7416800" cy="741362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buClr>
                <a:srgbClr val="000000"/>
              </a:buClr>
              <a:buFont typeface="Arial" charset="0"/>
              <a:buNone/>
              <a:defRPr/>
            </a:pPr>
            <a:r>
              <a:rPr lang="ru-RU" sz="1600" b="1" i="1" kern="0" dirty="0">
                <a:solidFill>
                  <a:schemeClr val="tx1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Структура </a:t>
            </a:r>
            <a:r>
              <a:rPr lang="ru-RU" sz="1600" b="1" i="1" kern="0" dirty="0" err="1">
                <a:solidFill>
                  <a:schemeClr val="tx1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доходів</a:t>
            </a:r>
            <a:r>
              <a:rPr lang="ru-RU" sz="1600" b="1" i="1" kern="0" dirty="0">
                <a:solidFill>
                  <a:schemeClr val="tx1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ru-RU" sz="1600" b="1" i="1" kern="0" dirty="0" err="1">
                <a:solidFill>
                  <a:schemeClr val="tx1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загального</a:t>
            </a:r>
            <a:r>
              <a:rPr lang="ru-RU" sz="1600" b="1" i="1" kern="0" dirty="0">
                <a:solidFill>
                  <a:schemeClr val="tx1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фонду міського бюджету </a:t>
            </a:r>
            <a:br>
              <a:rPr lang="ru-RU" sz="1600" b="1" i="1" kern="0" dirty="0">
                <a:solidFill>
                  <a:schemeClr val="tx1"/>
                </a:solidFill>
                <a:latin typeface="Times New Roman" pitchFamily="18" charset="0"/>
                <a:ea typeface="Arial"/>
                <a:cs typeface="Times New Roman" pitchFamily="18" charset="0"/>
              </a:rPr>
            </a:br>
            <a:r>
              <a:rPr lang="ru-RU" sz="1600" b="1" i="1" kern="0" dirty="0">
                <a:solidFill>
                  <a:schemeClr val="tx1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за 1 квартал 2021 </a:t>
            </a:r>
            <a:r>
              <a:rPr lang="ru-RU" sz="1600" b="1" kern="0" dirty="0">
                <a:solidFill>
                  <a:schemeClr val="tx1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року</a:t>
            </a:r>
          </a:p>
        </p:txBody>
      </p:sp>
      <p:graphicFrame>
        <p:nvGraphicFramePr>
          <p:cNvPr id="8" name="Диаграмма 7"/>
          <p:cNvGraphicFramePr>
            <a:graphicFrameLocks noGrp="1"/>
          </p:cNvGraphicFramePr>
          <p:nvPr/>
        </p:nvGraphicFramePr>
        <p:xfrm>
          <a:off x="464456" y="993228"/>
          <a:ext cx="8679544" cy="5518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8686800" y="0"/>
            <a:ext cx="4572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432" rIns="36576" bIns="0"/>
          <a:lstStyle/>
          <a:p>
            <a:pPr algn="ctr" rtl="1" eaLnBrk="0" hangingPunct="0"/>
            <a:r>
              <a:rPr lang="ru-RU" sz="1800" b="1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pic>
        <p:nvPicPr>
          <p:cNvPr id="31749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altLang="ru-RU"/>
              <a:t>  </a:t>
            </a:r>
          </a:p>
        </p:txBody>
      </p:sp>
      <p:sp>
        <p:nvSpPr>
          <p:cNvPr id="4" name="Заголовок 5"/>
          <p:cNvSpPr txBox="1">
            <a:spLocks/>
          </p:cNvSpPr>
          <p:nvPr/>
        </p:nvSpPr>
        <p:spPr bwMode="auto">
          <a:xfrm>
            <a:off x="1458913" y="169863"/>
            <a:ext cx="70580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Виконання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планових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показників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власних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доходів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загального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фонду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міського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бюджету за 1 квартал 2021 року</a:t>
            </a:r>
          </a:p>
        </p:txBody>
      </p:sp>
      <p:sp>
        <p:nvSpPr>
          <p:cNvPr id="33795" name="Text Box 4"/>
          <p:cNvSpPr txBox="1">
            <a:spLocks noChangeArrowheads="1"/>
          </p:cNvSpPr>
          <p:nvPr/>
        </p:nvSpPr>
        <p:spPr bwMode="auto">
          <a:xfrm>
            <a:off x="8686800" y="0"/>
            <a:ext cx="4572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432" rIns="36576" bIns="0"/>
          <a:lstStyle/>
          <a:p>
            <a:pPr algn="ctr" rtl="1" eaLnBrk="0" hangingPunct="0"/>
            <a:r>
              <a:rPr lang="ru-RU" sz="1800" b="1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graphicFrame>
        <p:nvGraphicFramePr>
          <p:cNvPr id="33796" name="Диаграмма 5"/>
          <p:cNvGraphicFramePr>
            <a:graphicFrameLocks/>
          </p:cNvGraphicFramePr>
          <p:nvPr/>
        </p:nvGraphicFramePr>
        <p:xfrm>
          <a:off x="-50800" y="554038"/>
          <a:ext cx="9245600" cy="6354762"/>
        </p:xfrm>
        <a:graphic>
          <a:graphicData uri="http://schemas.openxmlformats.org/presentationml/2006/ole">
            <p:oleObj spid="_x0000_s33796" r:id="rId4" imgW="9242337" imgH="6352583" progId="Excel.Chart.8">
              <p:embed/>
            </p:oleObj>
          </a:graphicData>
        </a:graphic>
      </p:graphicFrame>
      <p:pic>
        <p:nvPicPr>
          <p:cNvPr id="33797" name="Google Shape;101;p25"/>
          <p:cNvPicPr preferRelativeResize="0">
            <a:picLocks noChangeAspect="1" noChangeArrowheads="1"/>
          </p:cNvPicPr>
          <p:nvPr/>
        </p:nvPicPr>
        <p:blipFill>
          <a:blip r:embed="rId5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altLang="ru-RU"/>
              <a:t>  </a:t>
            </a:r>
          </a:p>
        </p:txBody>
      </p:sp>
      <p:sp>
        <p:nvSpPr>
          <p:cNvPr id="35842" name="Text Box 4"/>
          <p:cNvSpPr txBox="1">
            <a:spLocks noChangeArrowheads="1"/>
          </p:cNvSpPr>
          <p:nvPr/>
        </p:nvSpPr>
        <p:spPr bwMode="auto">
          <a:xfrm>
            <a:off x="8686800" y="0"/>
            <a:ext cx="4572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7432" rIns="36576" bIns="0"/>
          <a:lstStyle/>
          <a:p>
            <a:pPr algn="ctr" rtl="1" eaLnBrk="0" hangingPunct="0"/>
            <a:r>
              <a:rPr lang="ru-RU" sz="1800" b="1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5" name="Заголовок 5"/>
          <p:cNvSpPr txBox="1">
            <a:spLocks/>
          </p:cNvSpPr>
          <p:nvPr/>
        </p:nvSpPr>
        <p:spPr bwMode="auto">
          <a:xfrm>
            <a:off x="1008063" y="84138"/>
            <a:ext cx="7872412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Структура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власних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доходів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загального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фонду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міського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бюджету </a:t>
            </a:r>
            <a:b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за 1 квартал 2021 року</a:t>
            </a:r>
          </a:p>
        </p:txBody>
      </p:sp>
      <p:graphicFrame>
        <p:nvGraphicFramePr>
          <p:cNvPr id="35844" name="Диаграмма 5"/>
          <p:cNvGraphicFramePr>
            <a:graphicFrameLocks/>
          </p:cNvGraphicFramePr>
          <p:nvPr/>
        </p:nvGraphicFramePr>
        <p:xfrm>
          <a:off x="377825" y="769938"/>
          <a:ext cx="8674100" cy="5940425"/>
        </p:xfrm>
        <a:graphic>
          <a:graphicData uri="http://schemas.openxmlformats.org/presentationml/2006/ole">
            <p:oleObj spid="_x0000_s35844" r:id="rId4" imgW="8675360" imgH="5944115" progId="Excel.Chart.8">
              <p:embed/>
            </p:oleObj>
          </a:graphicData>
        </a:graphic>
      </p:graphicFrame>
      <p:pic>
        <p:nvPicPr>
          <p:cNvPr id="35845" name="Google Shape;101;p25"/>
          <p:cNvPicPr preferRelativeResize="0">
            <a:picLocks noChangeAspect="1" noChangeArrowheads="1"/>
          </p:cNvPicPr>
          <p:nvPr/>
        </p:nvPicPr>
        <p:blipFill>
          <a:blip r:embed="rId5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altLang="ru-RU"/>
              <a:t>  </a:t>
            </a:r>
          </a:p>
        </p:txBody>
      </p:sp>
      <p:sp>
        <p:nvSpPr>
          <p:cNvPr id="6" name="Заголовок 5"/>
          <p:cNvSpPr txBox="1">
            <a:spLocks/>
          </p:cNvSpPr>
          <p:nvPr/>
        </p:nvSpPr>
        <p:spPr bwMode="auto">
          <a:xfrm>
            <a:off x="1357313" y="-3175"/>
            <a:ext cx="73453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Підприємства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які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збільшили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зменшили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)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надходження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податку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на доходи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фізичних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осіб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в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міський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бюджет за І квартал 2021 року </a:t>
            </a:r>
            <a:b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порівняно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з  І кварталом 2020 року</a:t>
            </a:r>
          </a:p>
        </p:txBody>
      </p:sp>
      <p:sp>
        <p:nvSpPr>
          <p:cNvPr id="37891" name="TextBox 3"/>
          <p:cNvSpPr txBox="1">
            <a:spLocks noChangeArrowheads="1"/>
          </p:cNvSpPr>
          <p:nvPr/>
        </p:nvSpPr>
        <p:spPr bwMode="auto">
          <a:xfrm>
            <a:off x="8820150" y="57150"/>
            <a:ext cx="323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1800" b="1">
                <a:solidFill>
                  <a:schemeClr val="tx1"/>
                </a:solidFill>
                <a:latin typeface="Times New Roman" pitchFamily="18" charset="0"/>
              </a:rPr>
              <a:t>6</a:t>
            </a:r>
            <a:endParaRPr lang="ru-RU" altLang="ru-RU" sz="1800" b="1">
              <a:solidFill>
                <a:schemeClr val="tx1"/>
              </a:solidFill>
              <a:latin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388" y="917575"/>
          <a:ext cx="8824912" cy="5919788"/>
        </p:xfrm>
        <a:graphic>
          <a:graphicData uri="http://schemas.openxmlformats.org/drawingml/2006/table">
            <a:tbl>
              <a:tblPr/>
              <a:tblGrid>
                <a:gridCol w="5896310">
                  <a:extLst>
                    <a:ext uri="{9D8B030D-6E8A-4147-A177-3AD203B41FA5}"/>
                  </a:extLst>
                </a:gridCol>
                <a:gridCol w="1549830">
                  <a:extLst>
                    <a:ext uri="{9D8B030D-6E8A-4147-A177-3AD203B41FA5}"/>
                  </a:extLst>
                </a:gridCol>
                <a:gridCol w="1379349">
                  <a:extLst>
                    <a:ext uri="{9D8B030D-6E8A-4147-A177-3AD203B41FA5}"/>
                  </a:extLst>
                </a:gridCol>
              </a:tblGrid>
              <a:tr h="212789"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95" marR="4295" marT="42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95" marR="4295" marT="42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тис.грн.</a:t>
                      </a:r>
                    </a:p>
                  </a:txBody>
                  <a:tcPr marL="4295" marR="4295" marT="42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213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установи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Збільшення надходжень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Зменшення надходжень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2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ПрАТ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ДТЕК "</a:t>
                      </a:r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Павлоградвугілля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(</a:t>
                      </a:r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зі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структурними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підрозділами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-2298,9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2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ДП "НВО "Павлоградський хімічний завод"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-278,8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2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"Дніпровський трубний завод" 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-154,2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2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ДП "Конструкторське бюро "Південне" ім. М. К. Янголя"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-134,4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12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"Бетонярня "Будмайстер"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-123,9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485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"ДТЕК Сервіс"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-63,8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2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"Дніпровський механічний завод"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-60,0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2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"Фабрика дверей "Будмайстер"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-40,8</a:t>
                      </a:r>
                    </a:p>
                  </a:txBody>
                  <a:tcPr marL="4295" marR="4295" marT="42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261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Відділ освіти ПМР (зі структурними підрозділами)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1760,4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2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АТ"Дніпропетровськгаз"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1732,0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3026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Військова частина 3024 Національної гвардії України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811,8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2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КНП "Павлоградська міська лікарня  № 1 "ПМР"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599,2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2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Регіональна філія "Придніпровська залізниця АТ "Укрзалізниця"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466,3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2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КП "Павлоградтеплоенерго"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372,2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2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"Снек Продакшен" 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343,3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2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КНП "Павлоградська лікарня інтенсивного лікування "ПМР"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285,0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79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 "ДТЕК "Дніпровські електромережі"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239,4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2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"АТБ - Маркет"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224,4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2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воєнізований гірничо-рятувальний загін 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220,4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2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КНП"Павлоградська районна центральна лікарня " ДОР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203,9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4213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КП "Обласний центр екстренної медичної допомоги та медицини катастроф" ДОР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203,7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27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"ДТЕК "</a:t>
                      </a:r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Високовольтні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мережі</a:t>
                      </a: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211,6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  <a:tr h="212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"Омега"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189,4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95" marR="4295" marT="42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37998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altLang="ru-RU"/>
              <a:t>  </a:t>
            </a: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1476375" y="20638"/>
            <a:ext cx="73437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Структура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місцевих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податків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загального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фонду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міського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бюджету </a:t>
            </a:r>
            <a:b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за 1 квартал 2021 року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820150" y="0"/>
            <a:ext cx="323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1800" b="1" kern="0" dirty="0" smtClean="0">
                <a:solidFill>
                  <a:srgbClr val="000000"/>
                </a:solidFill>
                <a:cs typeface="+mn-cs"/>
              </a:rPr>
              <a:t>7</a:t>
            </a:r>
            <a:endParaRPr lang="ru-RU" altLang="ru-RU" sz="1800" b="1" kern="0" dirty="0" smtClean="0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39940" name="Диаграмма 12"/>
          <p:cNvGraphicFramePr>
            <a:graphicFrameLocks noGrp="1"/>
          </p:cNvGraphicFramePr>
          <p:nvPr/>
        </p:nvGraphicFramePr>
        <p:xfrm>
          <a:off x="95250" y="376238"/>
          <a:ext cx="9099550" cy="6559550"/>
        </p:xfrm>
        <a:graphic>
          <a:graphicData uri="http://schemas.openxmlformats.org/presentationml/2006/ole">
            <p:oleObj spid="_x0000_s39940" r:id="rId4" imgW="9096020" imgH="6559865" progId="Excel.Chart.8">
              <p:embed/>
            </p:oleObj>
          </a:graphicData>
        </a:graphic>
      </p:graphicFrame>
      <p:pic>
        <p:nvPicPr>
          <p:cNvPr id="39941" name="Google Shape;101;p25"/>
          <p:cNvPicPr preferRelativeResize="0">
            <a:picLocks noChangeAspect="1" noChangeArrowheads="1"/>
          </p:cNvPicPr>
          <p:nvPr/>
        </p:nvPicPr>
        <p:blipFill>
          <a:blip r:embed="rId5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altLang="ru-RU"/>
              <a:t>  </a:t>
            </a:r>
          </a:p>
        </p:txBody>
      </p:sp>
      <p:sp>
        <p:nvSpPr>
          <p:cNvPr id="9" name="Заголовок 4"/>
          <p:cNvSpPr txBox="1">
            <a:spLocks/>
          </p:cNvSpPr>
          <p:nvPr/>
        </p:nvSpPr>
        <p:spPr bwMode="auto">
          <a:xfrm>
            <a:off x="527050" y="82550"/>
            <a:ext cx="849312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Структура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доходів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спеціального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фонду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міського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бюджету </a:t>
            </a:r>
            <a:b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за 1 квартал 2021 року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820150" y="0"/>
            <a:ext cx="323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1800" b="1" kern="0" smtClean="0">
                <a:solidFill>
                  <a:srgbClr val="000000"/>
                </a:solidFill>
                <a:cs typeface="+mn-cs"/>
              </a:rPr>
              <a:t>8</a:t>
            </a:r>
            <a:endParaRPr lang="ru-RU" altLang="ru-RU" sz="1800" b="1" kern="0" smtClean="0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/>
        </p:nvGraphicFramePr>
        <p:xfrm>
          <a:off x="765350" y="334048"/>
          <a:ext cx="8339702" cy="6161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1989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0" y="0"/>
            <a:ext cx="12668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3226</TotalTime>
  <Words>1482</Words>
  <Application>Microsoft Office PowerPoint</Application>
  <PresentationFormat>Экран (4:3)</PresentationFormat>
  <Paragraphs>524</Paragraphs>
  <Slides>23</Slides>
  <Notes>16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Arial Cyr</vt:lpstr>
      <vt:lpstr>Times New Roman</vt:lpstr>
      <vt:lpstr>Simple Light</vt:lpstr>
      <vt:lpstr>1_Simple Light</vt:lpstr>
      <vt:lpstr>Simple Light</vt:lpstr>
      <vt:lpstr>1_Simple Light</vt:lpstr>
      <vt:lpstr>Диаграмма Microsoft Excel</vt:lpstr>
      <vt:lpstr>Слайд 1</vt:lpstr>
      <vt:lpstr>Заходи щодо забезпечення виконання планових надходжень до бюджетів усіх рівнів за  І квартал 2021 року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ПРОЄКТ МІСЬКОГО БЮДЖЕТУ НА 2021 РІК</dc:title>
  <dc:creator>user</dc:creator>
  <cp:lastModifiedBy>Бондарчук</cp:lastModifiedBy>
  <cp:revision>265</cp:revision>
  <dcterms:modified xsi:type="dcterms:W3CDTF">2021-05-06T11:49:41Z</dcterms:modified>
</cp:coreProperties>
</file>