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rawings/drawing9.xml" ContentType="application/vnd.openxmlformats-officedocument.drawingml.chartshape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rawings/drawing7.xml" ContentType="application/vnd.openxmlformats-officedocument.drawingml.chartshapes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drawings/drawing12.xml" ContentType="application/vnd.openxmlformats-officedocument.drawingml.chartshape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7"/>
  </p:notesMasterIdLst>
  <p:sldIdLst>
    <p:sldId id="256" r:id="rId3"/>
    <p:sldId id="270" r:id="rId4"/>
    <p:sldId id="271" r:id="rId5"/>
    <p:sldId id="273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74" r:id="rId14"/>
    <p:sldId id="282" r:id="rId15"/>
    <p:sldId id="283" r:id="rId16"/>
    <p:sldId id="288" r:id="rId17"/>
    <p:sldId id="284" r:id="rId18"/>
    <p:sldId id="285" r:id="rId19"/>
    <p:sldId id="298" r:id="rId20"/>
    <p:sldId id="286" r:id="rId21"/>
    <p:sldId id="287" r:id="rId22"/>
    <p:sldId id="289" r:id="rId23"/>
    <p:sldId id="290" r:id="rId24"/>
    <p:sldId id="291" r:id="rId25"/>
    <p:sldId id="297" r:id="rId26"/>
  </p:sldIdLst>
  <p:sldSz cx="9144000" cy="6858000" type="screen4x3"/>
  <p:notesSz cx="6888163" cy="10020300"/>
  <p:embeddedFontLst>
    <p:embeddedFont>
      <p:font typeface="Bookman Old Style" pitchFamily="18" charset="0"/>
      <p:regular r:id="rId28"/>
      <p:bold r:id="rId29"/>
      <p:italic r:id="rId30"/>
      <p:boldItalic r:id="rId31"/>
    </p:embeddedFont>
    <p:embeddedFont>
      <p:font typeface="Arial Cyr" pitchFamily="34" charset="0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2F5FA"/>
    <a:srgbClr val="94BCC8"/>
    <a:srgbClr val="000000"/>
    <a:srgbClr val="800000"/>
    <a:srgbClr val="76A8B8"/>
    <a:srgbClr val="58B2C4"/>
    <a:srgbClr val="24E6F0"/>
    <a:srgbClr val="00D4EA"/>
    <a:srgbClr val="91EEF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2B28DB7-FBBF-4EE1-9F7D-BA9471DBBB86}">
  <a:tblStyle styleId="{F2B28DB7-FBBF-4EE1-9F7D-BA9471DBBB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86207" autoAdjust="0"/>
  </p:normalViewPr>
  <p:slideViewPr>
    <p:cSldViewPr snapToGrid="0">
      <p:cViewPr>
        <p:scale>
          <a:sx n="66" d="100"/>
          <a:sy n="66" d="100"/>
        </p:scale>
        <p:origin x="-1626" y="-42"/>
      </p:cViewPr>
      <p:guideLst>
        <p:guide orient="horz" pos="1620"/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G:\&#1085;&#1072;%20&#1089;&#1077;&#1089;&#1080;&#1102;%2019.08\2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F:\&#1085;&#1072;%20&#1074;&#1080;&#1082;&#1086;&#1085;&#1082;&#1086;&#1084;%2025.08\13.xls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F:\&#1085;&#1072;%20&#1074;&#1080;&#1082;&#1086;&#1085;&#1082;&#1086;&#1084;%2025.08\19.xls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D:\&#1056;&#1040;&#1041;&#1054;&#1063;&#1045;&#1045;\&#1041;&#1070;&#1044;&#1046;&#1045;&#1058;%202021\&#1047;&#1074;&#1110;&#1090;%20&#1079;&#1072;%201%20&#1087;&#1110;&#1074;&#1088;&#1110;&#1095;&#1095;&#1072;\&#1089;&#1083;&#1072;&#1081;&#1076;&#1080;\20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_Microsoft_Office_Excel_2007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______Microsoft_Office_Excel_2007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G:\&#1085;&#1072;%20&#1089;&#1077;&#1089;&#1080;&#1102;%2019.08\5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_Microsoft_Office_Excel_20073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______Microsoft_Office_Excel_20074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&#1085;&#1072;%20&#1074;&#1080;&#1082;&#1086;&#1085;&#1082;&#1086;&#1084;%2025.08\9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&#1085;&#1072;%20&#1074;&#1080;&#1082;&#1086;&#1085;&#1082;&#1086;&#1084;%2025.08\11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G:\&#1085;&#1072;%20&#1074;&#1080;&#1082;&#1086;&#1085;&#1082;&#1086;&#1084;%2025.08\1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rotX val="29"/>
      <c:hPercent val="62"/>
      <c:rotY val="17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sideWall>
    <c:back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5548346530459059E-2"/>
          <c:y val="0.15958179111778734"/>
          <c:w val="0.92443064182194379"/>
          <c:h val="0.73602484472049823"/>
        </c:manualLayout>
      </c:layout>
      <c:bar3DChart>
        <c:barDir val="col"/>
        <c:grouping val="clustered"/>
        <c:ser>
          <c:idx val="0"/>
          <c:order val="0"/>
          <c:tx>
            <c:strRef>
              <c:f>Лист2!$B$8</c:f>
              <c:strCache>
                <c:ptCount val="1"/>
                <c:pt idx="0">
                  <c:v>І півріччя 2020 року</c:v>
                </c:pt>
              </c:strCache>
            </c:strRef>
          </c:tx>
          <c:spPr>
            <a:gradFill rotWithShape="0">
              <a:gsLst>
                <a:gs pos="0">
                  <a:srgbClr val="9999FF"/>
                </a:gs>
                <a:gs pos="100000">
                  <a:srgbClr val="99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0976814525599454E-3"/>
                  <c:y val="0.11965001107752861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B1-41D2-A2C6-C869C746B826}"/>
                </c:ext>
              </c:extLst>
            </c:dLbl>
            <c:dLbl>
              <c:idx val="1"/>
              <c:layout>
                <c:manualLayout>
                  <c:x val="1.3547431168112915E-2"/>
                  <c:y val="-1.03335604659114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B1-41D2-A2C6-C869C746B826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Лист2!$B$9:$B$10</c:f>
              <c:numCache>
                <c:formatCode>#\ ##0.0</c:formatCode>
                <c:ptCount val="2"/>
                <c:pt idx="0">
                  <c:v>375.6</c:v>
                </c:pt>
                <c:pt idx="1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9B1-41D2-A2C6-C869C746B826}"/>
            </c:ext>
          </c:extLst>
        </c:ser>
        <c:ser>
          <c:idx val="1"/>
          <c:order val="1"/>
          <c:tx>
            <c:strRef>
              <c:f>Лист2!$C$8</c:f>
              <c:strCache>
                <c:ptCount val="1"/>
                <c:pt idx="0">
                  <c:v>І півріччя 2021 року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09B1-41D2-A2C6-C869C746B826}"/>
              </c:ext>
            </c:extLst>
          </c:dPt>
          <c:dPt>
            <c:idx val="1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09B1-41D2-A2C6-C869C746B826}"/>
              </c:ext>
            </c:extLst>
          </c:dPt>
          <c:dLbls>
            <c:dLbl>
              <c:idx val="0"/>
              <c:layout>
                <c:manualLayout>
                  <c:x val="7.4399192682405857E-3"/>
                  <c:y val="0.15293307207981791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9B1-41D2-A2C6-C869C746B826}"/>
                </c:ext>
              </c:extLst>
            </c:dLbl>
            <c:dLbl>
              <c:idx val="1"/>
              <c:layout>
                <c:manualLayout>
                  <c:x val="-5.2684037596897448E-3"/>
                  <c:y val="-1.75792941823567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9B1-41D2-A2C6-C869C746B826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Лист2!$C$9:$C$10</c:f>
              <c:numCache>
                <c:formatCode>#\ ##0.0</c:formatCode>
                <c:ptCount val="2"/>
                <c:pt idx="0">
                  <c:v>429.3</c:v>
                </c:pt>
                <c:pt idx="1">
                  <c:v>11.1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9B1-41D2-A2C6-C869C746B826}"/>
            </c:ext>
          </c:extLst>
        </c:ser>
        <c:dLbls>
          <c:showVal val="1"/>
        </c:dLbls>
        <c:shape val="box"/>
        <c:axId val="82074240"/>
        <c:axId val="85336448"/>
        <c:axId val="0"/>
      </c:bar3DChart>
      <c:catAx>
        <c:axId val="82074240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5336448"/>
        <c:crosses val="autoZero"/>
        <c:auto val="1"/>
        <c:lblAlgn val="ctr"/>
        <c:lblOffset val="100"/>
        <c:tickLblSkip val="1"/>
        <c:tickMarkSkip val="1"/>
      </c:catAx>
      <c:valAx>
        <c:axId val="85336448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\ ##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8207424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4161490683229939"/>
          <c:y val="0.95496894409937894"/>
          <c:w val="0.34886128364389368"/>
          <c:h val="3.8819875776397623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0"/>
    </c:view3D>
    <c:plotArea>
      <c:layout>
        <c:manualLayout>
          <c:layoutTarget val="inner"/>
          <c:xMode val="edge"/>
          <c:yMode val="edge"/>
          <c:x val="0.28971962616822428"/>
          <c:y val="0.34555712270803929"/>
          <c:w val="0.52149532710280377"/>
          <c:h val="0.3117066290550078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11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159-4DA2-9F3B-EDCEA7E70BE3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59-4DA2-9F3B-EDCEA7E70BE3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159-4DA2-9F3B-EDCEA7E70BE3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59-4DA2-9F3B-EDCEA7E70BE3}"/>
              </c:ext>
            </c:extLst>
          </c:dPt>
          <c:dPt>
            <c:idx val="5"/>
            <c:spPr>
              <a:solidFill>
                <a:schemeClr val="accent5">
                  <a:lumMod val="75000"/>
                </a:schemeClr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159-4DA2-9F3B-EDCEA7E70BE3}"/>
              </c:ext>
            </c:extLst>
          </c:dPt>
          <c:dLbls>
            <c:dLbl>
              <c:idx val="0"/>
              <c:layout>
                <c:manualLayout>
                  <c:x val="4.6456496676233375E-2"/>
                  <c:y val="6.646616986698951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Заробітна плата з 
нарахуваннями
275964,6
69,6%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A159-4DA2-9F3B-EDCEA7E70BE3}"/>
                </c:ext>
              </c:extLst>
            </c:dLbl>
            <c:dLbl>
              <c:idx val="1"/>
              <c:layout>
                <c:manualLayout>
                  <c:x val="-4.6706404690067954E-2"/>
                  <c:y val="7.390779960685448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159-4DA2-9F3B-EDCEA7E70BE3}"/>
                </c:ext>
              </c:extLst>
            </c:dLbl>
            <c:dLbl>
              <c:idx val="2"/>
              <c:layout>
                <c:manualLayout>
                  <c:x val="-8.7688179164520333E-2"/>
                  <c:y val="-0.12482243668765666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Медикаменти та 
продукти харчування
6813,5
1,7 %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159-4DA2-9F3B-EDCEA7E70BE3}"/>
                </c:ext>
              </c:extLst>
            </c:dLbl>
            <c:dLbl>
              <c:idx val="3"/>
              <c:layout>
                <c:manualLayout>
                  <c:x val="-9.3125321951578986E-3"/>
                  <c:y val="-0.22002672797070988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159-4DA2-9F3B-EDCEA7E70BE3}"/>
                </c:ext>
              </c:extLst>
            </c:dLbl>
            <c:dLbl>
              <c:idx val="4"/>
              <c:layout>
                <c:manualLayout>
                  <c:x val="0.16189202050678245"/>
                  <c:y val="-0.212097775507258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159-4DA2-9F3B-EDCEA7E70BE3}"/>
                </c:ext>
              </c:extLst>
            </c:dLbl>
            <c:dLbl>
              <c:idx val="5"/>
              <c:layout>
                <c:manualLayout>
                  <c:x val="0.15667692005789033"/>
                  <c:y val="-4.6741223637595392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159-4DA2-9F3B-EDCEA7E70BE3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Лист1!$A$3:$A$8</c:f>
              <c:strCache>
                <c:ptCount val="6"/>
                <c:pt idx="0">
                  <c:v>Заробітна плата з нарахуваннями</c:v>
                </c:pt>
                <c:pt idx="1">
                  <c:v>Соціальні виплати населенню</c:v>
                </c:pt>
                <c:pt idx="2">
                  <c:v>Медикаменти та продукти харчування</c:v>
                </c:pt>
                <c:pt idx="3">
                  <c:v>Енергоносії</c:v>
                </c:pt>
                <c:pt idx="4">
                  <c:v>Трансферти підприємствам</c:v>
                </c:pt>
                <c:pt idx="5">
                  <c:v>Інші витрати</c:v>
                </c:pt>
              </c:strCache>
            </c:strRef>
          </c:cat>
          <c:val>
            <c:numRef>
              <c:f>Лист1!$B$3:$B$8</c:f>
              <c:numCache>
                <c:formatCode>General</c:formatCode>
                <c:ptCount val="6"/>
                <c:pt idx="0">
                  <c:v>275964.59999999998</c:v>
                </c:pt>
                <c:pt idx="1">
                  <c:v>9006.9</c:v>
                </c:pt>
                <c:pt idx="2">
                  <c:v>6813.5</c:v>
                </c:pt>
                <c:pt idx="3">
                  <c:v>28134</c:v>
                </c:pt>
                <c:pt idx="4">
                  <c:v>57773.5</c:v>
                </c:pt>
                <c:pt idx="5">
                  <c:v>18956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159-4DA2-9F3B-EDCEA7E70BE3}"/>
            </c:ext>
          </c:extLst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8011204481792717"/>
          <c:y val="0.38888888888889095"/>
          <c:w val="0.47712418300653597"/>
          <c:h val="0.30330330330330407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891F-44CC-95EC-ACB25ED41F6E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91F-44CC-95EC-ACB25ED41F6E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891F-44CC-95EC-ACB25ED41F6E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91F-44CC-95EC-ACB25ED41F6E}"/>
              </c:ext>
            </c:extLst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891F-44CC-95EC-ACB25ED41F6E}"/>
              </c:ext>
            </c:extLst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91F-44CC-95EC-ACB25ED41F6E}"/>
              </c:ext>
            </c:extLst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891F-44CC-95EC-ACB25ED41F6E}"/>
              </c:ext>
            </c:extLst>
          </c:dPt>
          <c:dLbls>
            <c:dLbl>
              <c:idx val="0"/>
              <c:layout>
                <c:manualLayout>
                  <c:x val="8.4582368380423614E-2"/>
                  <c:y val="-0.18833226927715124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 Благоустрій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кладовищ 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2088,8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6,1%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91F-44CC-95EC-ACB25ED41F6E}"/>
                </c:ext>
              </c:extLst>
            </c:dLbl>
            <c:dLbl>
              <c:idx val="1"/>
              <c:layout>
                <c:manualLayout>
                  <c:x val="6.4060389469023829E-2"/>
                  <c:y val="-0.1123208700708820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91F-44CC-95EC-ACB25ED41F6E}"/>
                </c:ext>
              </c:extLst>
            </c:dLbl>
            <c:dLbl>
              <c:idx val="2"/>
              <c:layout>
                <c:manualLayout>
                  <c:x val="5.3289556156226783E-2"/>
                  <c:y val="1.7378953756906512E-2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Утримання притулку для  бездоглядних тварин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825,1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2,4%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91F-44CC-95EC-ACB25ED41F6E}"/>
                </c:ext>
              </c:extLst>
            </c:dLbl>
            <c:dLbl>
              <c:idx val="3"/>
              <c:layout>
                <c:manualLayout>
                  <c:x val="-0.30969289137087286"/>
                  <c:y val="4.1478146070064302E-2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Утримання доріг та малих архітектурних форм та інше 
22417
65,5%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91F-44CC-95EC-ACB25ED41F6E}"/>
                </c:ext>
              </c:extLst>
            </c:dLbl>
            <c:dLbl>
              <c:idx val="4"/>
              <c:layout>
                <c:manualLayout>
                  <c:x val="-6.6584086122505881E-2"/>
                  <c:y val="9.0903861568202432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91F-44CC-95EC-ACB25ED41F6E}"/>
                </c:ext>
              </c:extLst>
            </c:dLbl>
            <c:dLbl>
              <c:idx val="5"/>
              <c:layout>
                <c:manualLayout>
                  <c:x val="-5.5661928559023334E-2"/>
                  <c:y val="-0.13483678312666039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Послуги з садіння та догляду за декоративними насадженнями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2313,4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6,8%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91F-44CC-95EC-ACB25ED41F6E}"/>
                </c:ext>
              </c:extLst>
            </c:dLbl>
            <c:dLbl>
              <c:idx val="6"/>
              <c:layout>
                <c:manualLayout>
                  <c:x val="-5.3532916228608896E-2"/>
                  <c:y val="-0.22374689650280263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Зовнішнє освітлення
 2694,8
7,9%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91F-44CC-95EC-ACB25ED41F6E}"/>
                </c:ext>
              </c:extLst>
            </c:dLbl>
            <c:dLbl>
              <c:idx val="7"/>
              <c:layout>
                <c:manualLayout>
                  <c:x val="-1.9452764482871001E-2"/>
                  <c:y val="-0.18148936337912777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91F-44CC-95EC-ACB25ED41F6E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Благоустрій кладовищ</c:v>
                </c:pt>
                <c:pt idx="1">
                  <c:v>Поточний ремонт мереж зовнішнього освітлення, кабельних ліній </c:v>
                </c:pt>
                <c:pt idx="2">
                  <c:v>Утримання притулку для  бездоглядних тварин</c:v>
                </c:pt>
                <c:pt idx="3">
                  <c:v>Утримання доріг та малих архітектурних форм та інше </c:v>
                </c:pt>
                <c:pt idx="4">
                  <c:v>Послуги з видалення рідких та твердих відходів </c:v>
                </c:pt>
                <c:pt idx="5">
                  <c:v>Послуги з садіння та догляду за декоративними насадженнями </c:v>
                </c:pt>
                <c:pt idx="6">
                  <c:v>Зовнішнє освітлення</c:v>
                </c:pt>
                <c:pt idx="7">
                  <c:v>Оплата природного газу "Вічний вогонь"</c:v>
                </c:pt>
              </c:strCache>
            </c:strRef>
          </c:cat>
          <c:val>
            <c:numRef>
              <c:f>Лист1!$B$3:$B$10</c:f>
              <c:numCache>
                <c:formatCode>#,##0.0</c:formatCode>
                <c:ptCount val="8"/>
                <c:pt idx="0">
                  <c:v>2088.8000000000002</c:v>
                </c:pt>
                <c:pt idx="1">
                  <c:v>3085.2</c:v>
                </c:pt>
                <c:pt idx="2">
                  <c:v>825.1</c:v>
                </c:pt>
                <c:pt idx="3">
                  <c:v>22417</c:v>
                </c:pt>
                <c:pt idx="4">
                  <c:v>739.7</c:v>
                </c:pt>
                <c:pt idx="5">
                  <c:v>2313.4</c:v>
                </c:pt>
                <c:pt idx="6">
                  <c:v>2694.8</c:v>
                </c:pt>
                <c:pt idx="7">
                  <c:v>44.2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91F-44CC-95EC-ACB25ED41F6E}"/>
            </c:ext>
          </c:extLst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6350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48737137511693246"/>
          <c:y val="0.40825035561877665"/>
          <c:w val="0.50327408793264583"/>
          <c:h val="0.3029871977240410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chemeClr val="accent4">
                  <a:lumMod val="60000"/>
                  <a:lumOff val="40000"/>
                </a:schemeClr>
              </a:solidFill>
              <a:prstDash val="solid"/>
            </a:ln>
          </c:spPr>
          <c:explosion val="29"/>
          <c:dPt>
            <c:idx val="0"/>
            <c:explosion val="2"/>
            <c:extLst xmlns:c16r2="http://schemas.microsoft.com/office/drawing/2015/06/chart">
              <c:ext xmlns:c16="http://schemas.microsoft.com/office/drawing/2014/chart" uri="{C3380CC4-5D6E-409C-BE32-E72D297353CC}">
                <c16:uniqueId val="{00000000-BC91-4575-A293-19E5A86C131D}"/>
              </c:ext>
            </c:extLst>
          </c:dPt>
          <c:dPt>
            <c:idx val="1"/>
            <c:explosion val="0"/>
            <c:spPr>
              <a:solidFill>
                <a:srgbClr val="FF6600"/>
              </a:solidFill>
              <a:ln w="12700">
                <a:solidFill>
                  <a:srgbClr val="FFAB40">
                    <a:lumMod val="60000"/>
                    <a:lumOff val="40000"/>
                  </a:srgb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C91-4575-A293-19E5A86C131D}"/>
              </c:ext>
            </c:extLst>
          </c:dPt>
          <c:dPt>
            <c:idx val="2"/>
            <c:explosion val="22"/>
            <c:spPr>
              <a:solidFill>
                <a:srgbClr val="FFFFCC"/>
              </a:solidFill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C91-4575-A293-19E5A86C131D}"/>
              </c:ext>
            </c:extLst>
          </c:dPt>
          <c:dPt>
            <c:idx val="3"/>
            <c:explosion val="4"/>
            <c:spPr>
              <a:solidFill>
                <a:srgbClr val="CCFFFF"/>
              </a:solidFill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C91-4575-A293-19E5A86C131D}"/>
              </c:ext>
            </c:extLst>
          </c:dPt>
          <c:dPt>
            <c:idx val="4"/>
            <c:explosion val="8"/>
            <c:spPr>
              <a:solidFill>
                <a:schemeClr val="accent4">
                  <a:lumMod val="75000"/>
                </a:schemeClr>
              </a:solidFill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C91-4575-A293-19E5A86C131D}"/>
              </c:ext>
            </c:extLst>
          </c:dPt>
          <c:dLbls>
            <c:dLbl>
              <c:idx val="0"/>
              <c:layout>
                <c:manualLayout>
                  <c:x val="-2.2844816272965938E-2"/>
                  <c:y val="-0.201072533616092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C91-4575-A293-19E5A86C131D}"/>
                </c:ext>
              </c:extLst>
            </c:dLbl>
            <c:dLbl>
              <c:idx val="1"/>
              <c:layout>
                <c:manualLayout>
                  <c:x val="6.6858595800525084E-2"/>
                  <c:y val="-8.3941403890815447E-2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C91-4575-A293-19E5A86C131D}"/>
                </c:ext>
              </c:extLst>
            </c:dLbl>
            <c:dLbl>
              <c:idx val="2"/>
              <c:layout>
                <c:manualLayout>
                  <c:x val="-2.645986439195111E-2"/>
                  <c:y val="0.17705967962104968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Фінансова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 </a:t>
                    </a:r>
                    <a:r>
                      <a:rPr lang="ru-RU" dirty="0" err="1" smtClean="0"/>
                      <a:t>підтримка</a:t>
                    </a:r>
                    <a:r>
                      <a:rPr lang="ru-RU" dirty="0" smtClean="0"/>
                      <a:t> </a:t>
                    </a:r>
                    <a:r>
                      <a:rPr lang="ru-RU" dirty="0" err="1"/>
                      <a:t>комунальних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підприємств</a:t>
                    </a:r>
                    <a:r>
                      <a:rPr lang="ru-RU" dirty="0"/>
                      <a:t>
10657,3
67,9%</a:t>
                    </a:r>
                  </a:p>
                </c:rich>
              </c:tx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C91-4575-A293-19E5A86C131D}"/>
                </c:ext>
              </c:extLst>
            </c:dLbl>
            <c:dLbl>
              <c:idx val="3"/>
              <c:layout>
                <c:manualLayout>
                  <c:x val="6.4282042869641412E-2"/>
                  <c:y val="-0.1064153847765625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C91-4575-A293-19E5A86C131D}"/>
                </c:ext>
              </c:extLst>
            </c:dLbl>
            <c:dLbl>
              <c:idx val="4"/>
              <c:layout>
                <c:manualLayout>
                  <c:x val="9.0764545056868193E-2"/>
                  <c:y val="-0.16635160764210083"/>
                </c:manualLayout>
              </c:layout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C91-4575-A293-19E5A86C131D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Соціально-культурна сфера</c:v>
                </c:pt>
                <c:pt idx="1">
                  <c:v>ЖКГ</c:v>
                </c:pt>
                <c:pt idx="2">
                  <c:v>Фінансова підтримка комунальних підприємств</c:v>
                </c:pt>
                <c:pt idx="3">
                  <c:v>Будівництво</c:v>
                </c:pt>
                <c:pt idx="4">
                  <c:v>Утримання доріг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1141.0999999999999</c:v>
                </c:pt>
                <c:pt idx="1">
                  <c:v>444.1</c:v>
                </c:pt>
                <c:pt idx="2">
                  <c:v>10657.3</c:v>
                </c:pt>
                <c:pt idx="3">
                  <c:v>740</c:v>
                </c:pt>
                <c:pt idx="4">
                  <c:v>2715.8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C91-4575-A293-19E5A86C131D}"/>
            </c:ext>
          </c:extLst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19875130072840791"/>
          <c:y val="0.2991452991452993"/>
          <c:w val="0.59209157127991652"/>
          <c:h val="0.38632478632478817"/>
        </c:manualLayout>
      </c:layout>
      <c:pie3DChart>
        <c:varyColors val="1"/>
        <c:ser>
          <c:idx val="0"/>
          <c:order val="0"/>
          <c:explosion val="10"/>
          <c:dLbls>
            <c:dLbl>
              <c:idx val="0"/>
              <c:layout>
                <c:manualLayout>
                  <c:x val="2.6759623797025407E-3"/>
                  <c:y val="0.13505722661578962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Власні</a:t>
                    </a:r>
                    <a:r>
                      <a:rPr lang="ru-RU" dirty="0"/>
                      <a:t> доходи 288,4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67,2%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55-47BC-BED5-8C2FFAACBCF4}"/>
                </c:ext>
              </c:extLst>
            </c:dLbl>
            <c:dLbl>
              <c:idx val="1"/>
              <c:layout>
                <c:manualLayout>
                  <c:x val="4.6836464527656524E-2"/>
                  <c:y val="0.21415534690635696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Дотації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</a:t>
                    </a:r>
                    <a:r>
                      <a:rPr lang="ru-RU" dirty="0"/>
                      <a:t> державного та </a:t>
                    </a:r>
                    <a:r>
                      <a:rPr lang="ru-RU" dirty="0" err="1"/>
                      <a:t>інших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бюджетів</a:t>
                    </a:r>
                    <a:r>
                      <a:rPr lang="ru-RU" dirty="0"/>
                      <a:t> 
7,2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1,7%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55-47BC-BED5-8C2FFAACBCF4}"/>
                </c:ext>
              </c:extLst>
            </c:dLbl>
            <c:dLbl>
              <c:idx val="2"/>
              <c:layout>
                <c:manualLayout>
                  <c:x val="2.937162489408407E-2"/>
                  <c:y val="-0.16553758609340921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Субвенції з державного та інших бюджетів 133,7 млн грн або 31,1%</a:t>
                    </a:r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155-47BC-BED5-8C2FFAACBCF4}"/>
                </c:ext>
              </c:extLst>
            </c:dLbl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Лист1!$B$8:$B$10</c:f>
              <c:numCache>
                <c:formatCode>#\ ##0.0</c:formatCode>
                <c:ptCount val="3"/>
                <c:pt idx="0">
                  <c:v>288.39999999999969</c:v>
                </c:pt>
                <c:pt idx="1">
                  <c:v>7.2</c:v>
                </c:pt>
                <c:pt idx="2">
                  <c:v>133.69999999999999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155-47BC-BED5-8C2FFAACBCF4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Лист1!$C$8:$C$10</c:f>
              <c:numCache>
                <c:formatCode>0.0</c:formatCode>
                <c:ptCount val="3"/>
                <c:pt idx="0">
                  <c:v>67.179128814348786</c:v>
                </c:pt>
                <c:pt idx="1">
                  <c:v>1.6771488469601681</c:v>
                </c:pt>
                <c:pt idx="2">
                  <c:v>31.143722338690889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155-47BC-BED5-8C2FFAACBCF4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20833333333397"/>
          <c:y val="0.20343764990934296"/>
          <c:w val="0.79172189413823402"/>
          <c:h val="0.7020329044235326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Лист1!$B$6</c:f>
              <c:strCache>
                <c:ptCount val="1"/>
                <c:pt idx="0">
                  <c:v>план </c:v>
                </c:pt>
              </c:strCache>
            </c:strRef>
          </c:tx>
          <c:dLbls>
            <c:dLbl>
              <c:idx val="6"/>
              <c:layout>
                <c:manualLayout>
                  <c:x val="1.0707895888014001E-2"/>
                  <c:y val="-1.9694001664426739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522-483A-BBF3-BD74B38D43E9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Лист1!$B$7:$B$15</c:f>
              <c:numCache>
                <c:formatCode>#\ ##0.0</c:formatCode>
                <c:ptCount val="9"/>
                <c:pt idx="0">
                  <c:v>1.1000000000000005</c:v>
                </c:pt>
                <c:pt idx="1">
                  <c:v>2.8</c:v>
                </c:pt>
                <c:pt idx="2">
                  <c:v>5.4</c:v>
                </c:pt>
                <c:pt idx="3">
                  <c:v>6.2</c:v>
                </c:pt>
                <c:pt idx="4">
                  <c:v>19.899999999999999</c:v>
                </c:pt>
                <c:pt idx="5">
                  <c:v>33.1</c:v>
                </c:pt>
                <c:pt idx="6">
                  <c:v>35.1</c:v>
                </c:pt>
                <c:pt idx="7">
                  <c:v>180.9</c:v>
                </c:pt>
                <c:pt idx="8">
                  <c:v>284.5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522-483A-BBF3-BD74B38D43E9}"/>
            </c:ext>
          </c:extLst>
        </c:ser>
        <c:ser>
          <c:idx val="1"/>
          <c:order val="1"/>
          <c:tx>
            <c:strRef>
              <c:f>Лист1!$C$6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6"/>
              <c:layout>
                <c:manualLayout>
                  <c:x val="7.5937085346273357E-3"/>
                  <c:y val="-4.5890347329568537E-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522-483A-BBF3-BD74B38D43E9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Лист1!$C$7:$C$15</c:f>
              <c:numCache>
                <c:formatCode>#\ ##0.0</c:formatCode>
                <c:ptCount val="9"/>
                <c:pt idx="0">
                  <c:v>2.4999999999999627</c:v>
                </c:pt>
                <c:pt idx="1">
                  <c:v>2.9</c:v>
                </c:pt>
                <c:pt idx="2">
                  <c:v>5.4</c:v>
                </c:pt>
                <c:pt idx="3">
                  <c:v>7.3</c:v>
                </c:pt>
                <c:pt idx="4">
                  <c:v>21</c:v>
                </c:pt>
                <c:pt idx="5">
                  <c:v>33.5</c:v>
                </c:pt>
                <c:pt idx="6">
                  <c:v>35.5</c:v>
                </c:pt>
                <c:pt idx="7">
                  <c:v>180.3</c:v>
                </c:pt>
                <c:pt idx="8">
                  <c:v>288.39999999999969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522-483A-BBF3-BD74B38D43E9}"/>
            </c:ext>
          </c:extLst>
        </c:ser>
        <c:dLbls>
          <c:showVal val="1"/>
        </c:dLbls>
        <c:overlap val="-25"/>
        <c:axId val="125392768"/>
        <c:axId val="125394304"/>
      </c:barChart>
      <c:catAx>
        <c:axId val="125392768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25394304"/>
        <c:crosses val="autoZero"/>
        <c:auto val="1"/>
        <c:lblAlgn val="ctr"/>
        <c:lblOffset val="100"/>
      </c:catAx>
      <c:valAx>
        <c:axId val="125394304"/>
        <c:scaling>
          <c:orientation val="minMax"/>
        </c:scaling>
        <c:delete val="1"/>
        <c:axPos val="b"/>
        <c:numFmt formatCode="#\ ##0.0" sourceLinked="1"/>
        <c:tickLblPos val="none"/>
        <c:crossAx val="125392768"/>
        <c:crosses val="autoZero"/>
        <c:crossBetween val="between"/>
      </c:valAx>
      <c:spPr>
        <a:solidFill>
          <a:srgbClr val="99CCFF"/>
        </a:solidFill>
        <a:ln w="25400">
          <a:noFill/>
        </a:ln>
      </c:spPr>
    </c:plotArea>
    <c:legend>
      <c:legendPos val="b"/>
      <c:layout>
        <c:manualLayout>
          <c:xMode val="edge"/>
          <c:yMode val="edge"/>
          <c:x val="0.37958147419072696"/>
          <c:y val="0.93645042286380964"/>
          <c:w val="0.26876113652883649"/>
          <c:h val="4.3902465166768975E-2"/>
        </c:manualLayout>
      </c:layout>
      <c:overlay val="1"/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perspective val="30"/>
    </c:view3D>
    <c:plotArea>
      <c:layout>
        <c:manualLayout>
          <c:layoutTarget val="inner"/>
          <c:xMode val="edge"/>
          <c:yMode val="edge"/>
          <c:x val="4.4444492669805422E-2"/>
          <c:y val="0.42496493688639558"/>
          <c:w val="0.76111193697041901"/>
          <c:h val="0.38148667601683162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 w="25400">
                <a:noFill/>
              </a:ln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Лист1!$B$8:$B$14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57E-4D4B-873C-47E6C96022E8}"/>
            </c:ext>
          </c:extLst>
        </c:ser>
        <c:ser>
          <c:idx val="2"/>
          <c:order val="1"/>
          <c:explosion val="14"/>
          <c:dLbls>
            <c:dLbl>
              <c:idx val="0"/>
              <c:layout>
                <c:manualLayout>
                  <c:x val="-0.40472026125627542"/>
                  <c:y val="-4.970304874441683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Інші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надходження</a:t>
                    </a:r>
                    <a:r>
                      <a:rPr lang="ru-RU" dirty="0"/>
                      <a:t> 5,5 </a:t>
                    </a:r>
                    <a:r>
                      <a:rPr lang="ru-RU" dirty="0" err="1" smtClean="0"/>
                      <a:t>млн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грн </a:t>
                    </a:r>
                    <a:r>
                      <a:rPr lang="ru-RU" dirty="0"/>
                      <a:t>
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1,9%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0563558769181037"/>
                      <c:h val="0.137953205615839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157E-4D4B-873C-47E6C96022E8}"/>
                </c:ext>
              </c:extLst>
            </c:dLbl>
            <c:dLbl>
              <c:idx val="1"/>
              <c:layout>
                <c:manualLayout>
                  <c:x val="-0.26560502268463526"/>
                  <c:y val="-0.1652100289707825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Податок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прибуток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підприємств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комунальної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власності</a:t>
                    </a:r>
                    <a:r>
                      <a:rPr lang="ru-RU" dirty="0"/>
                      <a:t>  
5,4 </a:t>
                    </a:r>
                    <a:r>
                      <a:rPr lang="ru-RU" dirty="0" smtClean="0"/>
                      <a:t>млн </a:t>
                    </a:r>
                    <a:r>
                      <a:rPr lang="ru-RU" dirty="0" err="1"/>
                      <a:t>грн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1,9%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57E-4D4B-873C-47E6C96022E8}"/>
                </c:ext>
              </c:extLst>
            </c:dLbl>
            <c:dLbl>
              <c:idx val="2"/>
              <c:layout>
                <c:manualLayout>
                  <c:x val="-3.7405944313876486E-3"/>
                  <c:y val="-0.1747969652461044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Податок на нерухоме майно, 
відмінне від земельної ділянки 7,3млн грн або 2,5%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57E-4D4B-873C-47E6C96022E8}"/>
                </c:ext>
              </c:extLst>
            </c:dLbl>
            <c:dLbl>
              <c:idx val="3"/>
              <c:layout>
                <c:manualLayout>
                  <c:x val="0.20438407256750304"/>
                  <c:y val="-0.16005433402171154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Акцизний податок 21,0 млн грн або 7,3%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57E-4D4B-873C-47E6C96022E8}"/>
                </c:ext>
              </c:extLst>
            </c:dLbl>
            <c:dLbl>
              <c:idx val="4"/>
              <c:layout>
                <c:manualLayout>
                  <c:x val="9.3688395700653668E-2"/>
                  <c:y val="-2.7943589800223052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Єдиний податок 
35,5 млн грн або 12,3%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57E-4D4B-873C-47E6C96022E8}"/>
                </c:ext>
              </c:extLst>
            </c:dLbl>
            <c:dLbl>
              <c:idx val="5"/>
              <c:layout>
                <c:manualLayout>
                  <c:x val="-1.7691308792188203E-2"/>
                  <c:y val="0.1876697109915959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Плата за землю 
33,5 млн грн або 11,6%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57E-4D4B-873C-47E6C96022E8}"/>
                </c:ext>
              </c:extLst>
            </c:dLbl>
            <c:dLbl>
              <c:idx val="6"/>
              <c:layout>
                <c:manualLayout>
                  <c:x val="5.2222278887021502E-2"/>
                  <c:y val="0.20873761747523525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Податок на доходи
фізичних осіб 180,3 млн грн або 62,5%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57E-4D4B-873C-47E6C96022E8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Лист1!$C$8:$C$14</c:f>
              <c:numCache>
                <c:formatCode>#\ ##0.0</c:formatCode>
                <c:ptCount val="7"/>
                <c:pt idx="0">
                  <c:v>5.5</c:v>
                </c:pt>
                <c:pt idx="1">
                  <c:v>5.4</c:v>
                </c:pt>
                <c:pt idx="2">
                  <c:v>7.3</c:v>
                </c:pt>
                <c:pt idx="3">
                  <c:v>21</c:v>
                </c:pt>
                <c:pt idx="4">
                  <c:v>35.5</c:v>
                </c:pt>
                <c:pt idx="5">
                  <c:v>33.5</c:v>
                </c:pt>
                <c:pt idx="6">
                  <c:v>180.3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157E-4D4B-873C-47E6C96022E8}"/>
            </c:ext>
          </c:extLst>
        </c:ser>
        <c:ser>
          <c:idx val="3"/>
          <c:order val="2"/>
          <c:explosion val="25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надання інших 
адміністративних послуг                   1034,2 тис грн або 1%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57E-4D4B-873C-47E6C96022E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Інші надходження                        1269,9   тис грн або  1,3%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57E-4D4B-873C-47E6C96022E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нерухоме майно, 
відмінне від земельної ділянки 1360,5 тис. грн або 1,4%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57E-4D4B-873C-47E6C96022E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Акцизний податок                         6657,4 тис. грн або 6,7%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57E-4D4B-873C-47E6C96022E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Єдиний податок                           13438,4 тис грн або 13,6%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57E-4D4B-873C-47E6C96022E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землю 14458,4 тис грн або  14,6%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57E-4D4B-873C-47E6C96022E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доходи
фізичних осіб 60750,9 тис грн або 61,4%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57E-4D4B-873C-47E6C96022E8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Лист1!$D$8:$D$14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157E-4D4B-873C-47E6C96022E8}"/>
            </c:ext>
          </c:extLst>
        </c:ser>
        <c:ser>
          <c:idx val="4"/>
          <c:order val="3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Лист1!$E$8:$E$14</c:f>
              <c:numCache>
                <c:formatCode>0.0</c:formatCode>
                <c:ptCount val="7"/>
                <c:pt idx="0">
                  <c:v>1.9064124783362266</c:v>
                </c:pt>
                <c:pt idx="1">
                  <c:v>1.8717504332755641</c:v>
                </c:pt>
                <c:pt idx="2">
                  <c:v>2.5303292894280762</c:v>
                </c:pt>
                <c:pt idx="3">
                  <c:v>7.2790294627383139</c:v>
                </c:pt>
                <c:pt idx="4">
                  <c:v>12.305025996533796</c:v>
                </c:pt>
                <c:pt idx="5">
                  <c:v>11.611785095320624</c:v>
                </c:pt>
                <c:pt idx="6">
                  <c:v>62.495667244367425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157E-4D4B-873C-47E6C96022E8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5945378151260573"/>
          <c:y val="0.34361851332398397"/>
          <c:w val="0.5588235294117645"/>
          <c:h val="0.29593267882188007"/>
        </c:manualLayout>
      </c:layout>
      <c:pie3DChart>
        <c:varyColors val="1"/>
        <c:ser>
          <c:idx val="0"/>
          <c:order val="0"/>
          <c:explosion val="14"/>
          <c:dLbls>
            <c:dLbl>
              <c:idx val="0"/>
              <c:layout>
                <c:manualLayout>
                  <c:x val="-1.7594812424581812E-2"/>
                  <c:y val="-0.13789635031155476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/>
                      <a:t>Плата за землю 33,5 </a:t>
                    </a:r>
                    <a:r>
                      <a:rPr lang="ru-RU" dirty="0" err="1" smtClean="0"/>
                      <a:t>млн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43,8%</a:t>
                    </a:r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27-43BE-B4A9-CC2A10AF61D7}"/>
                </c:ext>
              </c:extLst>
            </c:dLbl>
            <c:dLbl>
              <c:idx val="1"/>
              <c:layout>
                <c:manualLayout>
                  <c:x val="0.14642719048010019"/>
                  <c:y val="2.6983260799767692E-2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Податок на нерухоме майно, відмінне від земельної ділянки 7,3 млн грн або 9,5%</a:t>
                    </a:r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27-43BE-B4A9-CC2A10AF61D7}"/>
                </c:ext>
              </c:extLst>
            </c:dLbl>
            <c:dLbl>
              <c:idx val="2"/>
              <c:layout>
                <c:manualLayout>
                  <c:x val="-2.1037998209720118E-2"/>
                  <c:y val="-0.15822865157378221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Єдиний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податок</a:t>
                    </a:r>
                    <a:r>
                      <a:rPr lang="ru-RU" dirty="0"/>
                      <a:t>; 35,5 </a:t>
                    </a:r>
                    <a:r>
                      <a:rPr lang="ru-RU" dirty="0" err="1" smtClean="0"/>
                      <a:t>млн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грн</a:t>
                    </a:r>
                    <a:r>
                      <a:rPr lang="ru-RU" dirty="0"/>
                      <a:t>
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46,4%</a:t>
                    </a:r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427-43BE-B4A9-CC2A10AF61D7}"/>
                </c:ext>
              </c:extLst>
            </c:dLbl>
            <c:dLbl>
              <c:idx val="3"/>
              <c:layout>
                <c:manualLayout>
                  <c:x val="0.13327152713464679"/>
                  <c:y val="-7.8145087864544882E-2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Туристичний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збір</a:t>
                    </a:r>
                    <a:r>
                      <a:rPr lang="ru-RU" dirty="0"/>
                      <a:t>, </a:t>
                    </a:r>
                    <a:r>
                      <a:rPr lang="ru-RU" dirty="0" err="1"/>
                      <a:t>збір</a:t>
                    </a:r>
                    <a:r>
                      <a:rPr lang="ru-RU" dirty="0"/>
                      <a:t> за парковку,  </a:t>
                    </a:r>
                    <a:r>
                      <a:rPr lang="ru-RU" dirty="0" err="1"/>
                      <a:t>транспортний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податок</a:t>
                    </a:r>
                    <a:r>
                      <a:rPr lang="ru-RU" dirty="0"/>
                      <a:t> 0,2 </a:t>
                    </a:r>
                    <a:r>
                      <a:rPr lang="ru-RU" dirty="0" err="1" smtClean="0"/>
                      <a:t>млн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0,3%</a:t>
                    </a:r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27-43BE-B4A9-CC2A10AF61D7}"/>
                </c:ext>
              </c:extLst>
            </c:dLbl>
            <c:numFmt formatCode="0%" sourceLinked="0"/>
            <c:spPr>
              <a:solidFill>
                <a:srgbClr val="FFFFFF">
                  <a:lumMod val="95000"/>
                  <a:alpha val="35000"/>
                </a:srgbClr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Лист1!$C$11:$C$14</c:f>
              <c:numCache>
                <c:formatCode>#\ ##0.0</c:formatCode>
                <c:ptCount val="4"/>
                <c:pt idx="0">
                  <c:v>33.5</c:v>
                </c:pt>
                <c:pt idx="1">
                  <c:v>7.3</c:v>
                </c:pt>
                <c:pt idx="2">
                  <c:v>35.5</c:v>
                </c:pt>
                <c:pt idx="3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427-43BE-B4A9-CC2A10AF61D7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Лист1!$D$11:$D$14</c:f>
              <c:numCache>
                <c:formatCode>#\ ##0.0</c:formatCode>
                <c:ptCount val="4"/>
                <c:pt idx="0">
                  <c:v>43.790849673202473</c:v>
                </c:pt>
                <c:pt idx="1">
                  <c:v>9.5424836601307188</c:v>
                </c:pt>
                <c:pt idx="2">
                  <c:v>46.405228758169933</c:v>
                </c:pt>
                <c:pt idx="3">
                  <c:v>0.26143790849673137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6427-43BE-B4A9-CC2A10AF61D7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9.0256500657552766E-2"/>
          <c:y val="0.39013509864171475"/>
          <c:w val="0.63794935692043175"/>
          <c:h val="0.36920831174139301"/>
        </c:manualLayout>
      </c:layout>
      <c:pie3DChart>
        <c:varyColors val="1"/>
        <c:ser>
          <c:idx val="0"/>
          <c:order val="0"/>
          <c:explosion val="5"/>
          <c:dLbls>
            <c:dLbl>
              <c:idx val="0"/>
              <c:layout>
                <c:manualLayout>
                  <c:x val="4.9749338137993322E-2"/>
                  <c:y val="-0.16530086051651569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defRPr>
                    </a:pPr>
                    <a:r>
                      <a: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Цільовий фонд 1,0 млн грн або 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DED-4CDF-A443-DE55F3662CFD}"/>
                </c:ext>
              </c:extLst>
            </c:dLbl>
            <c:dLbl>
              <c:idx val="1"/>
              <c:layout>
                <c:manualLayout>
                  <c:x val="0.11117148429280943"/>
                  <c:y val="-6.5024384832846005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defRPr>
                    </a:pPr>
                    <a:r>
                      <a: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Бюджет розвитку
  1,1 млн грн або 9,9%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DED-4CDF-A443-DE55F3662CFD}"/>
                </c:ext>
              </c:extLst>
            </c:dLbl>
            <c:dLbl>
              <c:idx val="2"/>
              <c:layout>
                <c:manualLayout>
                  <c:x val="0.20316942985237552"/>
                  <c:y val="0.15100167916296103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defRPr>
                    </a:pPr>
                    <a:r>
                      <a:rPr lang="ru-RU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Власні</a:t>
                    </a:r>
                    <a:r>
                      <a: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надходження</a:t>
                    </a:r>
                    <a:r>
                      <a: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бюджетних</a:t>
                    </a:r>
                    <a:r>
                      <a: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установ</a:t>
                    </a:r>
                    <a:r>
                      <a: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8,6 </a:t>
                    </a:r>
                    <a:r>
                      <a:rPr lang="ru-RU" dirty="0" err="1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млн</a:t>
                    </a:r>
                    <a:r>
                      <a: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грн </a:t>
                    </a:r>
                    <a:r>
                      <a:rPr lang="ru-RU" dirty="0" err="1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або</a:t>
                    </a:r>
                    <a:r>
                      <a: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77,5%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4DED-4CDF-A443-DE55F3662CFD}"/>
                </c:ext>
              </c:extLst>
            </c:dLbl>
            <c:dLbl>
              <c:idx val="3"/>
              <c:layout>
                <c:manualLayout>
                  <c:x val="-0.17744556490463134"/>
                  <c:y val="-4.4234243766457765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defRPr>
                    </a:pPr>
                    <a:r>
                      <a: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Надходження в фонд охорони навколишнього природного середовища 0,4 млн грн або 3,6%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DED-4CDF-A443-DE55F3662CFD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Лист1!$A$6:$A$9</c:f>
              <c:strCache>
                <c:ptCount val="4"/>
                <c:pt idx="0">
                  <c:v>Цільовий фонд</c:v>
                </c:pt>
                <c:pt idx="1">
                  <c:v>Бюджет розвитку </c:v>
                </c:pt>
                <c:pt idx="2">
                  <c:v>Власні надходження бюджетних установ</c:v>
                </c:pt>
                <c:pt idx="3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Лист1!$B$6:$B$9</c:f>
              <c:numCache>
                <c:formatCode>0.0</c:formatCode>
                <c:ptCount val="4"/>
                <c:pt idx="0">
                  <c:v>1</c:v>
                </c:pt>
                <c:pt idx="1">
                  <c:v>1.1000000000000001</c:v>
                </c:pt>
                <c:pt idx="2">
                  <c:v>8.6</c:v>
                </c:pt>
                <c:pt idx="3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DED-4CDF-A443-DE55F3662CFD}"/>
            </c:ext>
          </c:extLst>
        </c:ser>
        <c:ser>
          <c:idx val="1"/>
          <c:order val="1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Лист1!$A$6:$A$9</c:f>
              <c:strCache>
                <c:ptCount val="4"/>
                <c:pt idx="0">
                  <c:v>Цільовий фонд</c:v>
                </c:pt>
                <c:pt idx="1">
                  <c:v>Бюджет розвитку </c:v>
                </c:pt>
                <c:pt idx="2">
                  <c:v>Власні надходження бюджетних установ</c:v>
                </c:pt>
                <c:pt idx="3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Лист1!$C$6:$C$9</c:f>
              <c:numCache>
                <c:formatCode>0.0</c:formatCode>
                <c:ptCount val="4"/>
                <c:pt idx="0">
                  <c:v>9.0090090090090342</c:v>
                </c:pt>
                <c:pt idx="1">
                  <c:v>9.9099099099099419</c:v>
                </c:pt>
                <c:pt idx="2">
                  <c:v>77.477477477477478</c:v>
                </c:pt>
                <c:pt idx="3">
                  <c:v>3.6036036036036037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DED-4CDF-A443-DE55F3662CFD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55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3402889245585903E-2"/>
          <c:y val="0.13832487309644673"/>
          <c:w val="0.91412520064205482"/>
          <c:h val="0.79441624365482244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Лист1!$B$8</c:f>
              <c:strCache>
                <c:ptCount val="1"/>
                <c:pt idx="0">
                  <c:v>на 01.01.2021 року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8.0572793569345024E-4"/>
                  <c:y val="0.2655303635903379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305-4518-8A3A-4BB60D48B75F}"/>
                </c:ext>
              </c:extLst>
            </c:dLbl>
            <c:dLbl>
              <c:idx val="1"/>
              <c:layout>
                <c:manualLayout>
                  <c:x val="-3.9985170393026194E-3"/>
                  <c:y val="0.2443621181235593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305-4518-8A3A-4BB60D48B75F}"/>
                </c:ext>
              </c:extLst>
            </c:dLbl>
            <c:dLbl>
              <c:idx val="2"/>
              <c:layout>
                <c:manualLayout>
                  <c:x val="5.9946158415591713E-3"/>
                  <c:y val="9.068974246239519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305-4518-8A3A-4BB60D48B75F}"/>
                </c:ext>
              </c:extLst>
            </c:dLbl>
            <c:dLbl>
              <c:idx val="3"/>
              <c:layout>
                <c:manualLayout>
                  <c:x val="1.2869318301504448E-2"/>
                  <c:y val="-2.083016907150569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305-4518-8A3A-4BB60D48B75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Лист1!$B$9:$B$12</c:f>
              <c:numCache>
                <c:formatCode>General</c:formatCode>
                <c:ptCount val="4"/>
                <c:pt idx="0" formatCode="0.0">
                  <c:v>133.30000000000001</c:v>
                </c:pt>
                <c:pt idx="1">
                  <c:v>102.5</c:v>
                </c:pt>
                <c:pt idx="2">
                  <c:v>28.9</c:v>
                </c:pt>
                <c:pt idx="3" formatCode="0.0">
                  <c:v>1.9000000000000001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305-4518-8A3A-4BB60D48B75F}"/>
            </c:ext>
          </c:extLst>
        </c:ser>
        <c:ser>
          <c:idx val="1"/>
          <c:order val="1"/>
          <c:tx>
            <c:strRef>
              <c:f>Лист1!$C$8</c:f>
              <c:strCache>
                <c:ptCount val="1"/>
                <c:pt idx="0">
                  <c:v>01.07.2021 року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6.4247587029687628E-6"/>
                  <c:y val="0.2833781326192101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305-4518-8A3A-4BB60D48B75F}"/>
                </c:ext>
              </c:extLst>
            </c:dLbl>
            <c:dLbl>
              <c:idx val="1"/>
              <c:layout>
                <c:manualLayout>
                  <c:x val="1.6227255300952821E-3"/>
                  <c:y val="0.244096653210227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305-4518-8A3A-4BB60D48B75F}"/>
                </c:ext>
              </c:extLst>
            </c:dLbl>
            <c:dLbl>
              <c:idx val="2"/>
              <c:layout>
                <c:manualLayout>
                  <c:x val="-2.4937542919494676E-3"/>
                  <c:y val="8.445947746379421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305-4518-8A3A-4BB60D48B75F}"/>
                </c:ext>
              </c:extLst>
            </c:dLbl>
            <c:dLbl>
              <c:idx val="3"/>
              <c:layout>
                <c:manualLayout>
                  <c:x val="1.3776262517747179E-2"/>
                  <c:y val="-2.463727567049053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305-4518-8A3A-4BB60D48B75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Лист1!$C$9:$C$12</c:f>
              <c:numCache>
                <c:formatCode>General</c:formatCode>
                <c:ptCount val="4"/>
                <c:pt idx="0" formatCode="0.0">
                  <c:v>144.1</c:v>
                </c:pt>
                <c:pt idx="1">
                  <c:v>118.2</c:v>
                </c:pt>
                <c:pt idx="2">
                  <c:v>23.8</c:v>
                </c:pt>
                <c:pt idx="3" formatCode="0.0">
                  <c:v>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D305-4518-8A3A-4BB60D48B75F}"/>
            </c:ext>
          </c:extLst>
        </c:ser>
        <c:shape val="box"/>
        <c:axId val="90539904"/>
        <c:axId val="90541440"/>
        <c:axId val="0"/>
      </c:bar3DChart>
      <c:catAx>
        <c:axId val="90539904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541440"/>
        <c:crosses val="autoZero"/>
        <c:auto val="1"/>
        <c:lblAlgn val="ctr"/>
        <c:lblOffset val="100"/>
        <c:tickLblSkip val="1"/>
        <c:tickMarkSkip val="1"/>
      </c:catAx>
      <c:valAx>
        <c:axId val="90541440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53990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1264635688469513"/>
          <c:y val="0.3330112060610414"/>
          <c:w val="0.19945721790712859"/>
          <c:h val="8.1480123286842288E-2"/>
        </c:manualLayout>
      </c:layout>
      <c:spPr>
        <a:solidFill>
          <a:srgbClr val="FFFFFF">
            <a:alpha val="59000"/>
          </a:srgbClr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60"/>
      <c:depthPercent val="100"/>
      <c:rAngAx val="1"/>
    </c:view3D>
    <c:floor>
      <c:spPr>
        <a:solidFill>
          <a:srgbClr val="333399"/>
        </a:solidFill>
        <a:ln w="3175">
          <a:solidFill>
            <a:srgbClr val="000000"/>
          </a:solidFill>
          <a:prstDash val="solid"/>
        </a:ln>
      </c:spPr>
    </c:floor>
    <c:sideWall>
      <c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sideWall>
    <c:backWall>
      <c:sp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4766355140187092E-3"/>
          <c:y val="9.6862210095497947E-2"/>
          <c:w val="0.98411214953270765"/>
          <c:h val="0.80900409276944063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рік</c:v>
                </c:pt>
              </c:strCache>
            </c:strRef>
          </c:tx>
          <c:spPr>
            <a:solidFill>
              <a:srgbClr val="00CC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1.8853041947600881E-2"/>
                  <c:y val="-3.3335054429671752E-2"/>
                </c:manualLayout>
              </c:layout>
              <c:numFmt formatCode="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2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3859-46D5-B1F3-8B7E63309C0D}"/>
                </c:ext>
              </c:extLst>
            </c:dLbl>
            <c:dLbl>
              <c:idx val="1"/>
              <c:layout>
                <c:manualLayout>
                  <c:x val="2.0127265154729953E-2"/>
                  <c:y val="-3.11311905683921E-2"/>
                </c:manualLayout>
              </c:layout>
              <c:numFmt formatCode="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2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859-46D5-B1F3-8B7E63309C0D}"/>
                </c:ext>
              </c:extLst>
            </c:dLbl>
            <c:numFmt formatCode="0.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335932.1</c:v>
                </c:pt>
                <c:pt idx="1">
                  <c:v>29784.400000000001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859-46D5-B1F3-8B7E63309C0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рік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1.979721659044123E-2"/>
                  <c:y val="-2.511050872739270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2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859-46D5-B1F3-8B7E63309C0D}"/>
                </c:ext>
              </c:extLst>
            </c:dLbl>
            <c:dLbl>
              <c:idx val="1"/>
              <c:layout>
                <c:manualLayout>
                  <c:x val="2.0322936803558237E-2"/>
                  <c:y val="-2.755102333519790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25" b="0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3859-46D5-B1F3-8B7E63309C0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396648.5</c:v>
                </c:pt>
                <c:pt idx="1">
                  <c:v>24659.7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859-46D5-B1F3-8B7E63309C0D}"/>
            </c:ext>
          </c:extLst>
        </c:ser>
        <c:dLbls>
          <c:showVal val="1"/>
        </c:dLbls>
        <c:shape val="cone"/>
        <c:axId val="90499712"/>
        <c:axId val="90653056"/>
        <c:axId val="0"/>
      </c:bar3DChart>
      <c:catAx>
        <c:axId val="90499712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0653056"/>
        <c:crosses val="autoZero"/>
        <c:auto val="1"/>
        <c:lblAlgn val="ctr"/>
        <c:lblOffset val="100"/>
        <c:tickLblSkip val="1"/>
        <c:tickMarkSkip val="1"/>
      </c:catAx>
      <c:valAx>
        <c:axId val="90653056"/>
        <c:scaling>
          <c:orientation val="minMax"/>
        </c:scaling>
        <c:delete val="1"/>
        <c:axPos val="l"/>
        <c:numFmt formatCode="0.0" sourceLinked="1"/>
        <c:tickLblPos val="none"/>
        <c:crossAx val="904997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42616822429906637"/>
          <c:y val="0.96452933151432474"/>
          <c:w val="0.15046728971962681"/>
          <c:h val="3.274215552523875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3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7714285714285797"/>
          <c:y val="0.33853354134165453"/>
          <c:w val="0.52190476190476043"/>
          <c:h val="0.33853354134165453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A08-46A0-BC3C-73D63CEC6B1D}"/>
              </c:ext>
            </c:extLst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A08-46A0-BC3C-73D63CEC6B1D}"/>
              </c:ext>
            </c:extLst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AA08-46A0-BC3C-73D63CEC6B1D}"/>
              </c:ext>
            </c:extLst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AA08-46A0-BC3C-73D63CEC6B1D}"/>
              </c:ext>
            </c:extLst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AA08-46A0-BC3C-73D63CEC6B1D}"/>
              </c:ext>
            </c:extLst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AA08-46A0-BC3C-73D63CEC6B1D}"/>
              </c:ext>
            </c:extLst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AA08-46A0-BC3C-73D63CEC6B1D}"/>
              </c:ext>
            </c:extLst>
          </c:dPt>
          <c:dLbls>
            <c:dLbl>
              <c:idx val="0"/>
              <c:layout>
                <c:manualLayout>
                  <c:x val="5.8080555414954365E-3"/>
                  <c:y val="8.9544165994402888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Установи освіти
261950,2
66,0%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A08-46A0-BC3C-73D63CEC6B1D}"/>
                </c:ext>
              </c:extLst>
            </c:dLbl>
            <c:dLbl>
              <c:idx val="1"/>
              <c:layout>
                <c:manualLayout>
                  <c:x val="5.1110857375143273E-2"/>
                  <c:y val="0.22299919670858659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Заклади охорони здоров'я
20897,4
5,3%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A08-46A0-BC3C-73D63CEC6B1D}"/>
                </c:ext>
              </c:extLst>
            </c:dLbl>
            <c:dLbl>
              <c:idx val="2"/>
              <c:layout>
                <c:manualLayout>
                  <c:x val="-0.12547731070740964"/>
                  <c:y val="9.4861326708409688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A08-46A0-BC3C-73D63CEC6B1D}"/>
                </c:ext>
              </c:extLst>
            </c:dLbl>
            <c:dLbl>
              <c:idx val="3"/>
              <c:layout>
                <c:manualLayout>
                  <c:x val="-0.10997853707612212"/>
                  <c:y val="1.6459750336464261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Житлово-комунальне 
та дорожнє 
господарство
40673,4
10,3%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AA08-46A0-BC3C-73D63CEC6B1D}"/>
                </c:ext>
              </c:extLst>
            </c:dLbl>
            <c:dLbl>
              <c:idx val="4"/>
              <c:layout>
                <c:manualLayout>
                  <c:x val="-0.12488531853607952"/>
                  <c:y val="-0.148113899298702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Культура
11930,1
3,0%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AA08-46A0-BC3C-73D63CEC6B1D}"/>
                </c:ext>
              </c:extLst>
            </c:dLbl>
            <c:dLbl>
              <c:idx val="5"/>
              <c:layout>
                <c:manualLayout>
                  <c:x val="3.8399854664222965E-2"/>
                  <c:y val="-0.1963766784255926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Фізкультура і спорт
8820,3
2,2%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AA08-46A0-BC3C-73D63CEC6B1D}"/>
                </c:ext>
              </c:extLst>
            </c:dLbl>
            <c:dLbl>
              <c:idx val="6"/>
              <c:layout>
                <c:manualLayout>
                  <c:x val="0.20333796728453982"/>
                  <c:y val="-0.20070877264602124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AA08-46A0-BC3C-73D63CEC6B1D}"/>
                </c:ext>
              </c:extLst>
            </c:dLbl>
            <c:dLbl>
              <c:idx val="7"/>
              <c:layout>
                <c:manualLayout>
                  <c:x val="0.22515193748992091"/>
                  <c:y val="-7.6247350136827236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AA08-46A0-BC3C-73D63CEC6B1D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Лист1!$A$3:$A$10</c:f>
              <c:strCache>
                <c:ptCount val="8"/>
                <c:pt idx="0">
                  <c:v>Установи освіти</c:v>
                </c:pt>
                <c:pt idx="1">
                  <c:v>Заклади охорони здоров'я</c:v>
                </c:pt>
                <c:pt idx="2">
                  <c:v>Соціальний захист населення</c:v>
                </c:pt>
                <c:pt idx="3">
                  <c:v>Житлово-комунальне та дорожнє господарство</c:v>
                </c:pt>
                <c:pt idx="4">
                  <c:v>Культура</c:v>
                </c:pt>
                <c:pt idx="5">
                  <c:v>Фізкультура і спорт</c:v>
                </c:pt>
                <c:pt idx="6">
                  <c:v>Керівництво і управління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Лист1!$B$3:$B$10</c:f>
              <c:numCache>
                <c:formatCode>General</c:formatCode>
                <c:ptCount val="8"/>
                <c:pt idx="0">
                  <c:v>261950.2</c:v>
                </c:pt>
                <c:pt idx="1">
                  <c:v>20897.400000000001</c:v>
                </c:pt>
                <c:pt idx="2" formatCode="0.0">
                  <c:v>11695.9</c:v>
                </c:pt>
                <c:pt idx="3">
                  <c:v>40973.4</c:v>
                </c:pt>
                <c:pt idx="4">
                  <c:v>11930.1</c:v>
                </c:pt>
                <c:pt idx="5">
                  <c:v>8820.2999999999811</c:v>
                </c:pt>
                <c:pt idx="6">
                  <c:v>34368.9</c:v>
                </c:pt>
                <c:pt idx="7">
                  <c:v>6012.3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AA08-46A0-BC3C-73D63CEC6B1D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0.96075</cdr:x>
      <cdr:y>0.018</cdr:y>
    </cdr:from>
    <cdr:to>
      <cdr:x>0.988</cdr:x>
      <cdr:y>0.06175</cdr:y>
    </cdr:to>
    <cdr:sp macro="" textlink="">
      <cdr:nvSpPr>
        <cdr:cNvPr id="102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836344" y="100950"/>
          <a:ext cx="250628" cy="24536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1">
            <a:defRPr sz="1000"/>
          </a:pPr>
          <a:endParaRPr lang="ru-RU" sz="1000" b="0" i="0" strike="noStrike" dirty="0">
            <a:solidFill>
              <a:srgbClr val="000000"/>
            </a:solidFill>
            <a:latin typeface="Arial Cyr"/>
          </a:endParaRPr>
        </a:p>
      </cdr:txBody>
    </cdr:sp>
  </cdr:relSizeAnchor>
  <cdr:relSizeAnchor xmlns:cdr="http://schemas.openxmlformats.org/drawingml/2006/chartDrawing">
    <cdr:from>
      <cdr:x>0.76204</cdr:x>
      <cdr:y>0.11974</cdr:y>
    </cdr:from>
    <cdr:to>
      <cdr:x>0.85804</cdr:x>
      <cdr:y>0.16274</cdr:y>
    </cdr:to>
    <cdr:sp macro="" textlink="">
      <cdr:nvSpPr>
        <cdr:cNvPr id="1657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968063" y="783407"/>
          <a:ext cx="877824" cy="2813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vertOverflow="clip" wrap="square" lIns="0" tIns="27432" rIns="36576" bIns="0" anchor="t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млн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грн</a:t>
          </a:r>
          <a:endParaRPr lang="ru-RU" sz="1200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0.31905</cdr:x>
      <cdr:y>0.17325</cdr:y>
    </cdr:from>
    <cdr:to>
      <cdr:x>0.4553</cdr:x>
      <cdr:y>0.23325</cdr:y>
    </cdr:to>
    <cdr:sp macro="" textlink="">
      <cdr:nvSpPr>
        <cdr:cNvPr id="1645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-161948">
          <a:off x="2920695" y="1022834"/>
          <a:ext cx="1247268" cy="354230"/>
        </a:xfrm>
        <a:prstGeom xmlns:a="http://schemas.openxmlformats.org/drawingml/2006/main" prst="curvedDownArrow">
          <a:avLst>
            <a:gd name="adj1" fmla="val 76136"/>
            <a:gd name="adj2" fmla="val 152304"/>
            <a:gd name="adj3" fmla="val 3410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0.6338</cdr:x>
      <cdr:y>0.67275</cdr:y>
    </cdr:from>
    <cdr:to>
      <cdr:x>0.7618</cdr:x>
      <cdr:y>0.72975</cdr:y>
    </cdr:to>
    <cdr:sp macro="" textlink="">
      <cdr:nvSpPr>
        <cdr:cNvPr id="1646" name="AutoShape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01976" y="3971830"/>
          <a:ext cx="1171746" cy="336519"/>
        </a:xfrm>
        <a:prstGeom xmlns:a="http://schemas.openxmlformats.org/drawingml/2006/main" prst="curvedDownArrow">
          <a:avLst>
            <a:gd name="adj1" fmla="val 74381"/>
            <a:gd name="adj2" fmla="val 148155"/>
            <a:gd name="adj3" fmla="val 3235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0.33672</cdr:x>
      <cdr:y>0.12335</cdr:y>
    </cdr:from>
    <cdr:to>
      <cdr:x>0.40347</cdr:x>
      <cdr:y>0.1731</cdr:y>
    </cdr:to>
    <cdr:sp macro="" textlink="">
      <cdr:nvSpPr>
        <cdr:cNvPr id="1647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23345" y="728255"/>
          <a:ext cx="619157" cy="29371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+ 53,7</a:t>
          </a:r>
        </a:p>
      </cdr:txBody>
    </cdr:sp>
  </cdr:relSizeAnchor>
  <cdr:relSizeAnchor xmlns:cdr="http://schemas.openxmlformats.org/drawingml/2006/chartDrawing">
    <cdr:from>
      <cdr:x>0.65591</cdr:x>
      <cdr:y>0.60775</cdr:y>
    </cdr:from>
    <cdr:to>
      <cdr:x>0.71316</cdr:x>
      <cdr:y>0.651</cdr:y>
    </cdr:to>
    <cdr:sp macro="" textlink="">
      <cdr:nvSpPr>
        <cdr:cNvPr id="1648" name="Text Box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84056" y="3588075"/>
          <a:ext cx="531038" cy="25534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+4,1</a:t>
          </a:r>
        </a:p>
      </cdr:txBody>
    </cdr:sp>
  </cdr:relSizeAnchor>
  <cdr:relSizeAnchor xmlns:cdr="http://schemas.openxmlformats.org/drawingml/2006/chartDrawing">
    <cdr:from>
      <cdr:x>0.55998</cdr:x>
      <cdr:y>0.279</cdr:y>
    </cdr:from>
    <cdr:to>
      <cdr:x>0.85873</cdr:x>
      <cdr:y>0.5</cdr:y>
    </cdr:to>
    <cdr:sp macro="" textlink="">
      <cdr:nvSpPr>
        <cdr:cNvPr id="1662" name="Rectangle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120456" y="1825349"/>
          <a:ext cx="2731773" cy="144588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2004" rIns="45720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доходів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І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півріччя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2020 року - 382,6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І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півріччя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2021 року - 440,4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збільшення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доходів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+57,8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Arial"/>
              <a:cs typeface="Arial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грн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15,1%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0.45151</cdr:x>
      <cdr:y>0.39575</cdr:y>
    </cdr:from>
    <cdr:to>
      <cdr:x>0.67613</cdr:x>
      <cdr:y>0.52632</cdr:y>
    </cdr:to>
    <cdr:sp macro="" textlink="">
      <cdr:nvSpPr>
        <cdr:cNvPr id="3082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938518" y="2240979"/>
          <a:ext cx="1959361" cy="73939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85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396648,5</a:t>
          </a:r>
          <a:r>
            <a:rPr lang="ru-RU" sz="13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тис</a:t>
          </a:r>
          <a:r>
            <a:rPr lang="ru-RU" sz="1300" b="1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3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0.03025</cdr:x>
      <cdr:y>0.013</cdr:y>
    </cdr:from>
    <cdr:to>
      <cdr:x>0.11025</cdr:x>
      <cdr:y>0.097</cdr:y>
    </cdr:to>
    <cdr:sp macro="" textlink="">
      <cdr:nvSpPr>
        <cdr:cNvPr id="307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8300" y="87792"/>
          <a:ext cx="815340" cy="56727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0.90216</cdr:x>
      <cdr:y>0.02547</cdr:y>
    </cdr:from>
    <cdr:to>
      <cdr:x>0.97901</cdr:x>
      <cdr:y>0.07114</cdr:y>
    </cdr:to>
    <cdr:sp macro="" textlink="">
      <cdr:nvSpPr>
        <cdr:cNvPr id="3084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69555" y="161282"/>
          <a:ext cx="670333" cy="28925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</a:p>
      </cdr:txBody>
    </cdr:sp>
  </cdr:relSizeAnchor>
  <cdr:relSizeAnchor xmlns:cdr="http://schemas.openxmlformats.org/drawingml/2006/chartDrawing">
    <cdr:from>
      <cdr:x>0.25525</cdr:x>
      <cdr:y>0.74025</cdr:y>
    </cdr:from>
    <cdr:to>
      <cdr:x>0.61323</cdr:x>
      <cdr:y>0.91388</cdr:y>
    </cdr:to>
    <cdr:sp macro="" textlink="">
      <cdr:nvSpPr>
        <cdr:cNvPr id="3085" name="Rectangle 1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26544" y="4191749"/>
          <a:ext cx="3122696" cy="98318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>
            <a:alpha val="34000"/>
          </a:srgb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Соціально-захищені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</a:t>
          </a:r>
        </a:p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80,7%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319919 тис.грн,</a:t>
          </a:r>
        </a:p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інші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</a:t>
          </a:r>
        </a:p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19,3%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76729,5 тис.грн</a:t>
          </a:r>
        </a:p>
      </cdr:txBody>
    </cdr:sp>
  </cdr:relSizeAnchor>
  <cdr:relSizeAnchor xmlns:cdr="http://schemas.openxmlformats.org/drawingml/2006/chartDrawing">
    <cdr:from>
      <cdr:x>0.44202</cdr:x>
      <cdr:y>0.22251</cdr:y>
    </cdr:from>
    <cdr:to>
      <cdr:x>0.46124</cdr:x>
      <cdr:y>0.36235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 flipH="1">
          <a:off x="3855720" y="1212533"/>
          <a:ext cx="167640" cy="7620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ln>
              <a:solidFill>
                <a:sysClr val="windowText" lastClr="00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0.53636</cdr:x>
      <cdr:y>0.28404</cdr:y>
    </cdr:from>
    <cdr:to>
      <cdr:x>0.58179</cdr:x>
      <cdr:y>0.33998</cdr:y>
    </cdr:to>
    <cdr:sp macro="" textlink="">
      <cdr:nvSpPr>
        <cdr:cNvPr id="11" name="Прямая соединительная линия 10"/>
        <cdr:cNvSpPr/>
      </cdr:nvSpPr>
      <cdr:spPr>
        <a:xfrm xmlns:a="http://schemas.openxmlformats.org/drawingml/2006/main" flipV="1">
          <a:off x="4678680" y="1547813"/>
          <a:ext cx="396240" cy="30480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0.90725</cdr:x>
      <cdr:y>0.03911</cdr:y>
    </cdr:from>
    <cdr:to>
      <cdr:x>0.971</cdr:x>
      <cdr:y>0.09661</cdr:y>
    </cdr:to>
    <cdr:sp macro="" textlink="">
      <cdr:nvSpPr>
        <cdr:cNvPr id="3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950232" y="217056"/>
          <a:ext cx="558641" cy="3190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7432" rIns="27432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0.434</cdr:x>
      <cdr:y>0.45375</cdr:y>
    </cdr:from>
    <cdr:to>
      <cdr:x>0.60225</cdr:x>
      <cdr:y>0.55725</cdr:y>
    </cdr:to>
    <cdr:sp macro="" textlink="">
      <cdr:nvSpPr>
        <cdr:cNvPr id="4" name="Oval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093240" y="3119314"/>
          <a:ext cx="1765561" cy="68080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85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34208,2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</a:p>
      </cdr:txBody>
    </cdr:sp>
  </cdr:relSizeAnchor>
  <cdr:relSizeAnchor xmlns:cdr="http://schemas.openxmlformats.org/drawingml/2006/chartDrawing">
    <cdr:from>
      <cdr:x>0.68641</cdr:x>
      <cdr:y>0.69817</cdr:y>
    </cdr:from>
    <cdr:to>
      <cdr:x>0.90766</cdr:x>
      <cdr:y>0.88717</cdr:y>
    </cdr:to>
    <cdr:sp macro="" textlink="">
      <cdr:nvSpPr>
        <cdr:cNvPr id="5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14975" y="3874344"/>
          <a:ext cx="1938814" cy="1048811"/>
        </a:xfrm>
        <a:prstGeom xmlns:a="http://schemas.openxmlformats.org/drawingml/2006/main" prst="foldedCorner">
          <a:avLst>
            <a:gd name="adj" fmla="val 12500"/>
          </a:avLst>
        </a:prstGeom>
        <a:solidFill xmlns:a="http://schemas.openxmlformats.org/drawingml/2006/main">
          <a:srgbClr val="C2F5FA">
            <a:alpha val="46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ЖКГ  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2020 року - 29061,8</a:t>
          </a:r>
        </a:p>
        <a:p xmlns:a="http://schemas.openxmlformats.org/drawingml/2006/main">
          <a:pPr algn="l" rtl="0">
            <a:defRPr sz="1000"/>
          </a:pPr>
          <a:r>
            <a:rPr lang="ru-RU" sz="1125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 </a:t>
          </a:r>
          <a:r>
            <a:rPr lang="ru-RU" sz="1125" b="0" i="0" u="sng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125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2021 року - 34208,2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                          +5146,4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       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+ 15%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0.0395</cdr:x>
      <cdr:y>0.089</cdr:y>
    </cdr:from>
    <cdr:to>
      <cdr:x>0.46</cdr:x>
      <cdr:y>0.9555</cdr:y>
    </cdr:to>
    <cdr:sp macro="" textlink="">
      <cdr:nvSpPr>
        <cdr:cNvPr id="307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02950" y="596798"/>
          <a:ext cx="4289637" cy="58104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0.11882</cdr:y>
    </cdr:from>
    <cdr:to>
      <cdr:x>0.49667</cdr:x>
      <cdr:y>0.97822</cdr:y>
    </cdr:to>
    <cdr:sp macro="" textlink="">
      <cdr:nvSpPr>
        <cdr:cNvPr id="3226" name="Rectangl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805248"/>
          <a:ext cx="4541518" cy="582418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85000"/>
            <a:alpha val="21000"/>
          </a:scheme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-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Фінансова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підтримка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комунальних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підприємств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10657,3тис.грн.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(КП «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Павлоградводоканал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» - 9160 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тис.грн.,</a:t>
          </a:r>
          <a:r>
            <a:rPr lang="ru-RU" sz="1100" b="0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КП 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«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Павлограджитлосервіс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» - 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1050,7тис.грн.</a:t>
          </a:r>
          <a:r>
            <a:rPr lang="ru-RU" dirty="0" smtClean="0">
              <a:solidFill>
                <a:srgbClr val="000000"/>
              </a:solidFill>
              <a:latin typeface="Times New Roman"/>
              <a:cs typeface="Times New Roman"/>
            </a:rPr>
            <a:t>, 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КП 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«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Стадіон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Прометей» - 391,6 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тис.грн.,</a:t>
          </a:r>
          <a:r>
            <a:rPr lang="ru-RU" sz="1100" b="0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КП 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«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Затишне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місто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» - 40тис.грн</a:t>
          </a:r>
          <a:r>
            <a:rPr lang="ru-RU" sz="11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. 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КП «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Агенція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Ритуал» - 15 тис.грн.);</a:t>
          </a: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Утримання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та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розвиток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автомобільних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доріг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– 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2715,8тис.грн.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(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ремонти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доріг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- 2652,7 тис.грн.,  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проєктні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роботи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по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будівництву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світлофорного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об"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єкту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-63 тис.грн.);</a:t>
          </a: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Житлово-комунальне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господарство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444,1 тис.грн.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(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експертна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оцінка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технічного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стану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ліфтів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- 80,5 тис.грн.,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придбання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встановленням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дитячо-спортивних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майданчиків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та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ігрових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елементів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– 97,6 тис.грн.,</a:t>
          </a:r>
          <a:r>
            <a:rPr lang="ru-RU" sz="11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павільйонів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зупинки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громадського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транспорту – 110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тис.грн.,саджанців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дерев,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газонної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трави  -156 тис.грн.)</a:t>
          </a:r>
          <a:r>
            <a:rPr lang="ru-RU" sz="11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;</a:t>
          </a:r>
          <a:endParaRPr lang="ru-RU" sz="1125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Будівництво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об'єктів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житлово-комунального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господарства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         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83,4 тис.грн.</a:t>
          </a:r>
          <a:r>
            <a:rPr lang="ru-RU" sz="1100" b="0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(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капітальний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ремонт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внутрішньобудинкових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електричних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мереж – 68,4 тис.грн.,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будинків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сімейного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типу – 15тис.грн.);</a:t>
          </a: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- 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Будівництво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установ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соціально-культурної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сфери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505,6тис.грн.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, в т.ч.: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світні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установи та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заклади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- 143,6 тис.грн. ;</a:t>
          </a:r>
        </a:p>
        <a:p xmlns:a="http://schemas.openxmlformats.org/drawingml/2006/main">
          <a:pPr algn="l" rtl="0">
            <a:defRPr sz="1000"/>
          </a:pP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медичні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установи - 42 тис.грн. ;</a:t>
          </a:r>
        </a:p>
        <a:p xmlns:a="http://schemas.openxmlformats.org/drawingml/2006/main">
          <a:pPr algn="l" rtl="0">
            <a:defRPr sz="1000"/>
          </a:pP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установи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культури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та спорту - 320 тис.грн.;</a:t>
          </a: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Будівництво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інших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об'єктів</a:t>
          </a:r>
          <a:r>
            <a:rPr lang="ru-RU" sz="1125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комунальної</a:t>
          </a:r>
          <a:r>
            <a:rPr lang="ru-RU" sz="1125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власності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- 151 тис.грн. </a:t>
          </a:r>
          <a:r>
            <a:rPr lang="ru-RU" sz="1000" b="0" i="0" u="none" strike="noStrike" baseline="0" dirty="0">
              <a:solidFill>
                <a:srgbClr val="000000"/>
              </a:solidFill>
              <a:latin typeface="Calibri"/>
              <a:cs typeface="Calibri"/>
            </a:rPr>
            <a:t>(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капітальний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ремонт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пішохідної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доріжки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території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парку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ім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  Комарова – 146,5 тис.грн.,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виготовлення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ПКД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реконструкції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системи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опалення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в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примішені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відділу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культури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за 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адресою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Соборна,93  - 4,5 тис.грн.);</a:t>
          </a:r>
          <a:endParaRPr lang="ru-RU" sz="113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Капітальні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установ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25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соц-культсфери</a:t>
          </a:r>
          <a:r>
            <a:rPr lang="ru-RU" sz="1125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- 1141,1тис.грн.,</a:t>
          </a:r>
          <a:r>
            <a:rPr lang="ru-RU" sz="1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в т.ч.: </a:t>
          </a:r>
          <a:endParaRPr lang="ru-RU" sz="1125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ержуправління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- 660,9 тис.грн.,</a:t>
          </a:r>
        </a:p>
        <a:p xmlns:a="http://schemas.openxmlformats.org/drawingml/2006/main">
          <a:pPr algn="l" rtl="0">
            <a:defRPr sz="1000"/>
          </a:pP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освіта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- 199,5 тис.грн.,</a:t>
          </a:r>
        </a:p>
        <a:p xmlns:a="http://schemas.openxmlformats.org/drawingml/2006/main">
          <a:pPr algn="l" rtl="0">
            <a:defRPr sz="1000"/>
          </a:pP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охорона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здоров'я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- 100 тис.грн., </a:t>
          </a:r>
        </a:p>
        <a:p xmlns:a="http://schemas.openxmlformats.org/drawingml/2006/main">
          <a:pPr algn="l" rtl="0">
            <a:defRPr sz="1000"/>
          </a:pP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культура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мистецтво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- 64,8 тис.грн.,</a:t>
          </a:r>
        </a:p>
        <a:p xmlns:a="http://schemas.openxmlformats.org/drawingml/2006/main">
          <a:pPr algn="l" rtl="0">
            <a:defRPr sz="1000"/>
          </a:pPr>
          <a:r>
            <a:rPr lang="ru-RU" sz="11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громадський</a:t>
          </a:r>
          <a:r>
            <a:rPr lang="ru-RU" sz="11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порядок - 116 тис.грн.</a:t>
          </a: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3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Виконані</a:t>
          </a: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3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боргові</a:t>
          </a: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3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зобов’язання</a:t>
          </a: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перед ПАТ АБ «УКРГАЗБАНК» в </a:t>
          </a:r>
          <a:r>
            <a:rPr lang="ru-RU" sz="13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сумі</a:t>
          </a: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11414,5 тис.грн</a:t>
          </a:r>
          <a:r>
            <a:rPr lang="ru-RU" sz="13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</a:p>
        <a:p xmlns:a="http://schemas.openxmlformats.org/drawingml/2006/main">
          <a:pPr algn="l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</a:t>
          </a:r>
        </a:p>
      </cdr:txBody>
    </cdr:sp>
  </cdr:relSizeAnchor>
  <cdr:relSizeAnchor xmlns:cdr="http://schemas.openxmlformats.org/drawingml/2006/chartDrawing">
    <cdr:from>
      <cdr:x>0.88333</cdr:x>
      <cdr:y>0.11469</cdr:y>
    </cdr:from>
    <cdr:to>
      <cdr:x>0.96425</cdr:x>
      <cdr:y>0.14414</cdr:y>
    </cdr:to>
    <cdr:sp macro="" textlink="">
      <cdr:nvSpPr>
        <cdr:cNvPr id="3079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77199" y="777239"/>
          <a:ext cx="739903" cy="1995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тис.грн</a:t>
          </a: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0.59365</cdr:x>
      <cdr:y>0.4519</cdr:y>
    </cdr:from>
    <cdr:to>
      <cdr:x>0.9127</cdr:x>
      <cdr:y>0.64251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5428341" y="3062515"/>
          <a:ext cx="2917373" cy="129177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accent4">
            <a:lumMod val="20000"/>
            <a:lumOff val="80000"/>
            <a:alpha val="3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бюджет 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розвитку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: </a:t>
          </a:r>
        </a:p>
        <a:p xmlns:a="http://schemas.openxmlformats.org/drawingml/2006/main">
          <a:pPr algn="ctr" rtl="0">
            <a:defRPr sz="1000"/>
          </a:pP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27112,8 тис.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.,з них</a:t>
          </a:r>
        </a:p>
        <a:p xmlns:a="http://schemas.openxmlformats.org/drawingml/2006/main">
          <a:pPr algn="ctr" rtl="0">
            <a:defRPr sz="1000"/>
          </a:pP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(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витрати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бюджету 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розвитку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  - </a:t>
          </a:r>
        </a:p>
        <a:p xmlns:a="http://schemas.openxmlformats.org/drawingml/2006/main">
          <a:pPr algn="ctr" rtl="0">
            <a:defRPr sz="1000"/>
          </a:pP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15698,3 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., 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боргові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зобов"язання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 перед ПАТ АБ  "УКРГАЗБАНК"-</a:t>
          </a:r>
        </a:p>
        <a:p xmlns:a="http://schemas.openxmlformats.org/drawingml/2006/main">
          <a:pPr algn="ctr" rtl="0">
            <a:defRPr sz="1000"/>
          </a:pP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11414,5 </a:t>
          </a:r>
          <a:r>
            <a:rPr lang="ru-RU" sz="8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  <a:r>
            <a:rPr lang="ru-RU" sz="8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.)</a:t>
          </a:r>
          <a:endParaRPr lang="ru-RU" sz="8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0.39125</cdr:x>
      <cdr:y>0.38354</cdr:y>
    </cdr:from>
    <cdr:to>
      <cdr:x>0.64</cdr:x>
      <cdr:y>0.51871</cdr:y>
    </cdr:to>
    <cdr:sp macro="" textlink="">
      <cdr:nvSpPr>
        <cdr:cNvPr id="1039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77590" y="2288525"/>
          <a:ext cx="2274570" cy="80653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80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00" b="1" i="0" u="none" strike="noStrike" baseline="0" smtClean="0">
              <a:solidFill>
                <a:srgbClr val="000000"/>
              </a:solidFill>
              <a:latin typeface="Arial Cyr"/>
              <a:cs typeface="Arial Cyr"/>
            </a:rPr>
            <a:t>Всього надійшло </a:t>
          </a:r>
        </a:p>
        <a:p xmlns:a="http://schemas.openxmlformats.org/drawingml/2006/main">
          <a:pPr algn="ctr" rtl="0">
            <a:defRPr sz="1000"/>
          </a:pPr>
          <a:r>
            <a:rPr lang="ru-RU" sz="1100" b="1" i="0" u="none" strike="noStrike" baseline="0" smtClean="0">
              <a:solidFill>
                <a:srgbClr val="000000"/>
              </a:solidFill>
              <a:latin typeface="Arial Cyr"/>
              <a:cs typeface="Arial Cyr"/>
            </a:rPr>
            <a:t>429,3 млн. грн. </a:t>
          </a:r>
          <a:endParaRPr lang="ru-RU" sz="1100" b="1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0.54545</cdr:x>
      <cdr:y>0.62029</cdr:y>
    </cdr:from>
    <cdr:to>
      <cdr:x>0.92883</cdr:x>
      <cdr:y>0.81403</cdr:y>
    </cdr:to>
    <cdr:sp macro="" textlink="">
      <cdr:nvSpPr>
        <cdr:cNvPr id="119809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987608" y="4253938"/>
          <a:ext cx="3505627" cy="132871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>
            <a:alpha val="59000"/>
          </a:srgbClr>
        </a:solidFill>
        <a:ln xmlns:a="http://schemas.openxmlformats.org/drawingml/2006/main" w="9525">
          <a:solidFill>
            <a:srgbClr val="000000">
              <a:alpha val="75000"/>
            </a:srgbClr>
          </a:solidFill>
          <a:miter lim="800000"/>
          <a:headEnd/>
          <a:tailEnd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  <a:bevelB/>
        </a:sp3d>
      </cdr:spPr>
      <cdr:txBody>
        <a:bodyPr xmlns:a="http://schemas.openxmlformats.org/drawingml/2006/main" vertOverflow="clip" wrap="square" lIns="27432" tIns="27432" rIns="0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Фактичні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надходження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                 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І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2020 року - 239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І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2021 року - </a:t>
          </a:r>
          <a:r>
            <a:rPr lang="ru-RU" sz="1600" b="1" i="0" u="none" strike="noStrike" baseline="0" dirty="0">
              <a:solidFill>
                <a:srgbClr val="000000"/>
              </a:solidFill>
              <a:latin typeface="Calibri"/>
              <a:cs typeface="Times New Roman"/>
            </a:rPr>
            <a:t> 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288,4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збільшення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49,5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20,7%</a:t>
          </a:r>
        </a:p>
      </cdr:txBody>
    </cdr:sp>
  </cdr:relSizeAnchor>
  <cdr:relSizeAnchor xmlns:cdr="http://schemas.openxmlformats.org/drawingml/2006/chartDrawing">
    <cdr:from>
      <cdr:x>0.8189</cdr:x>
      <cdr:y>0.04757</cdr:y>
    </cdr:from>
    <cdr:to>
      <cdr:x>0.90958</cdr:x>
      <cdr:y>0.06503</cdr:y>
    </cdr:to>
    <cdr:sp macro="" textlink="">
      <cdr:nvSpPr>
        <cdr:cNvPr id="47106" name="Text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713170" y="574018"/>
          <a:ext cx="762609" cy="1769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0.65849</cdr:x>
      <cdr:y>0.28433</cdr:y>
    </cdr:from>
    <cdr:to>
      <cdr:x>0.7829</cdr:x>
      <cdr:y>0.34095</cdr:y>
    </cdr:to>
    <cdr:sp macro="" textlink="">
      <cdr:nvSpPr>
        <cdr:cNvPr id="119812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21271" y="2220739"/>
          <a:ext cx="1137605" cy="442249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-0,6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99,7%</a:t>
          </a:r>
        </a:p>
      </cdr:txBody>
    </cdr:sp>
  </cdr:relSizeAnchor>
  <cdr:relSizeAnchor xmlns:cdr="http://schemas.openxmlformats.org/drawingml/2006/chartDrawing">
    <cdr:from>
      <cdr:x>0.25008</cdr:x>
      <cdr:y>0.77237</cdr:y>
    </cdr:from>
    <cdr:to>
      <cdr:x>0.37119</cdr:x>
      <cdr:y>0.81488</cdr:y>
    </cdr:to>
    <cdr:sp macro="" textlink="">
      <cdr:nvSpPr>
        <cdr:cNvPr id="119813" name="Прямоугольник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86706" y="6032607"/>
          <a:ext cx="1107424" cy="33200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+0,1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104,4% </a:t>
          </a:r>
        </a:p>
      </cdr:txBody>
    </cdr:sp>
  </cdr:relSizeAnchor>
  <cdr:relSizeAnchor xmlns:cdr="http://schemas.openxmlformats.org/drawingml/2006/chartDrawing">
    <cdr:from>
      <cdr:x>0.31621</cdr:x>
      <cdr:y>0.45654</cdr:y>
    </cdr:from>
    <cdr:to>
      <cdr:x>0.43913</cdr:x>
      <cdr:y>0.5</cdr:y>
    </cdr:to>
    <cdr:sp macro="" textlink="">
      <cdr:nvSpPr>
        <cdr:cNvPr id="119814" name="Прямоугольник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91421" y="3565806"/>
          <a:ext cx="1123980" cy="33944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+0,4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101,3% </a:t>
          </a:r>
        </a:p>
      </cdr:txBody>
    </cdr:sp>
  </cdr:relSizeAnchor>
  <cdr:relSizeAnchor xmlns:cdr="http://schemas.openxmlformats.org/drawingml/2006/chartDrawing">
    <cdr:from>
      <cdr:x>0.33567</cdr:x>
      <cdr:y>0.37456</cdr:y>
    </cdr:from>
    <cdr:to>
      <cdr:x>0.4628</cdr:x>
      <cdr:y>0.41877</cdr:y>
    </cdr:to>
    <cdr:sp macro="" textlink="">
      <cdr:nvSpPr>
        <cdr:cNvPr id="119815" name="Прямоугольник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69402" y="2925491"/>
          <a:ext cx="1162477" cy="34530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+0,4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101,2% </a:t>
          </a:r>
        </a:p>
      </cdr:txBody>
    </cdr:sp>
  </cdr:relSizeAnchor>
  <cdr:relSizeAnchor xmlns:cdr="http://schemas.openxmlformats.org/drawingml/2006/chartDrawing">
    <cdr:from>
      <cdr:x>0.28955</cdr:x>
      <cdr:y>0.53224</cdr:y>
    </cdr:from>
    <cdr:to>
      <cdr:x>0.42373</cdr:x>
      <cdr:y>0.5728</cdr:y>
    </cdr:to>
    <cdr:sp macro="" textlink="">
      <cdr:nvSpPr>
        <cdr:cNvPr id="119816" name="Прямоугольник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47630" y="4157096"/>
          <a:ext cx="1226946" cy="31672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+1,1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105,4% </a:t>
          </a:r>
        </a:p>
      </cdr:txBody>
    </cdr:sp>
  </cdr:relSizeAnchor>
  <cdr:relSizeAnchor xmlns:cdr="http://schemas.openxmlformats.org/drawingml/2006/chartDrawing">
    <cdr:from>
      <cdr:x>0.24869</cdr:x>
      <cdr:y>0.60861</cdr:y>
    </cdr:from>
    <cdr:to>
      <cdr:x>0.38475</cdr:x>
      <cdr:y>0.65018</cdr:y>
    </cdr:to>
    <cdr:sp macro="" textlink="">
      <cdr:nvSpPr>
        <cdr:cNvPr id="119817" name="Прямоугольник 1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74053" y="4753538"/>
          <a:ext cx="1244062" cy="32471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+1,1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116,7%</a:t>
          </a:r>
        </a:p>
      </cdr:txBody>
    </cdr:sp>
  </cdr:relSizeAnchor>
  <cdr:relSizeAnchor xmlns:cdr="http://schemas.openxmlformats.org/drawingml/2006/chartDrawing">
    <cdr:from>
      <cdr:x>0.25125</cdr:x>
      <cdr:y>0.84219</cdr:y>
    </cdr:from>
    <cdr:to>
      <cdr:x>0.36797</cdr:x>
      <cdr:y>0.88433</cdr:y>
    </cdr:to>
    <cdr:sp macro="" textlink="">
      <cdr:nvSpPr>
        <cdr:cNvPr id="119818" name="Прямоугольник 1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97462" y="6577904"/>
          <a:ext cx="1067288" cy="329147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+1,4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227,3% </a:t>
          </a:r>
        </a:p>
      </cdr:txBody>
    </cdr:sp>
  </cdr:relSizeAnchor>
  <cdr:relSizeAnchor xmlns:cdr="http://schemas.openxmlformats.org/drawingml/2006/chartDrawing">
    <cdr:from>
      <cdr:x>0.00446</cdr:x>
      <cdr:y>0.00681</cdr:y>
    </cdr:from>
    <cdr:to>
      <cdr:x>0.03592</cdr:x>
      <cdr:y>0.04835</cdr:y>
    </cdr:to>
    <cdr:sp macro="" textlink="">
      <cdr:nvSpPr>
        <cdr:cNvPr id="47119" name="Text Box 1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00" y="50800"/>
          <a:ext cx="683171" cy="4347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0.24851</cdr:x>
      <cdr:y>0.69036</cdr:y>
    </cdr:from>
    <cdr:to>
      <cdr:x>0.36949</cdr:x>
      <cdr:y>0.73154</cdr:y>
    </cdr:to>
    <cdr:sp macro="" textlink="">
      <cdr:nvSpPr>
        <cdr:cNvPr id="119820" name="Rectangle 1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72351" y="5392047"/>
          <a:ext cx="1106279" cy="32163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100%</a:t>
          </a:r>
        </a:p>
      </cdr:txBody>
    </cdr:sp>
  </cdr:relSizeAnchor>
  <cdr:relSizeAnchor xmlns:cdr="http://schemas.openxmlformats.org/drawingml/2006/chartDrawing">
    <cdr:from>
      <cdr:x>0.89661</cdr:x>
      <cdr:y>0.21184</cdr:y>
    </cdr:from>
    <cdr:to>
      <cdr:x>0.97458</cdr:x>
      <cdr:y>0.2923</cdr:y>
    </cdr:to>
    <cdr:sp macro="" textlink="">
      <cdr:nvSpPr>
        <cdr:cNvPr id="119821" name="Прямоугольник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98603" y="1654612"/>
          <a:ext cx="712922" cy="62841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+3,9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101,4%</a:t>
          </a:r>
        </a:p>
      </cdr:txBody>
    </cdr:sp>
  </cdr:relSizeAnchor>
  <cdr:relSizeAnchor xmlns:cdr="http://schemas.openxmlformats.org/drawingml/2006/chartDrawing">
    <cdr:from>
      <cdr:x>0.91053</cdr:x>
      <cdr:y>0.16842</cdr:y>
    </cdr:from>
    <cdr:to>
      <cdr:x>0.99206</cdr:x>
      <cdr:y>0.20532</cdr:y>
    </cdr:to>
    <cdr:sp macro="" textlink="">
      <cdr:nvSpPr>
        <cdr:cNvPr id="119822" name="Text Box 1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325853" y="1155031"/>
          <a:ext cx="745558" cy="2530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ffectLst xmlns:a="http://schemas.openxmlformats.org/drawingml/2006/main"/>
        <a:extLst xmlns:a="http://schemas.openxmlformats.org/drawingml/2006/main">
          <a:ext uri="{909E8E84-426E-40DD-AFC4-6F175D3DCCD1}">
            <a14:hiddenFill xmlns=""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="" xmlns:a14="http://schemas.microsoft.com/office/drawing/2010/main" w="9525" algn="ctr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dirty="0">
              <a:solidFill>
                <a:srgbClr val="000000"/>
              </a:solidFill>
              <a:latin typeface="Times New Roman"/>
              <a:cs typeface="Times New Roman"/>
            </a:rPr>
            <a:t>м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лн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20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0.0815</cdr:x>
      <cdr:y>0</cdr:y>
    </cdr:from>
    <cdr:to>
      <cdr:x>0.11213</cdr:x>
      <cdr:y>0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780" y="-15240"/>
          <a:ext cx="730758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0.19127</cdr:x>
      <cdr:y>0.02564</cdr:y>
    </cdr:from>
    <cdr:to>
      <cdr:x>0.67787</cdr:x>
      <cdr:y>0.11298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03020" y="137160"/>
          <a:ext cx="5166360" cy="426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0.25561</cdr:x>
      <cdr:y>0.46651</cdr:y>
    </cdr:from>
    <cdr:to>
      <cdr:x>0.51412</cdr:x>
      <cdr:y>0.58596</cdr:y>
    </cdr:to>
    <cdr:sp macro="" textlink="">
      <cdr:nvSpPr>
        <cdr:cNvPr id="194564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64717" y="2816157"/>
          <a:ext cx="2290412" cy="72107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71000"/>
          </a:srgbClr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0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smtClean="0">
              <a:solidFill>
                <a:srgbClr val="000000"/>
              </a:solidFill>
              <a:latin typeface="Calibri"/>
            </a:rPr>
            <a:t>ВСЬОГО 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smtClean="0">
              <a:solidFill>
                <a:srgbClr val="000000"/>
              </a:solidFill>
              <a:latin typeface="Calibri"/>
            </a:rPr>
            <a:t>288,4 млн </a:t>
          </a:r>
          <a:r>
            <a:rPr lang="ru-RU" sz="1300" b="1" i="0" u="none" strike="noStrike" baseline="0" dirty="0" err="1" smtClean="0">
              <a:solidFill>
                <a:srgbClr val="000000"/>
              </a:solidFill>
              <a:latin typeface="Calibri"/>
            </a:rPr>
            <a:t>грн</a:t>
          </a:r>
          <a:endParaRPr lang="ru-RU" sz="13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0.96975</cdr:x>
      <cdr:y>0</cdr:y>
    </cdr:from>
    <cdr:to>
      <cdr:x>0.96481</cdr:x>
      <cdr:y>0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8105775" y="47625"/>
          <a:ext cx="304800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500" dirty="0"/>
        </a:p>
      </cdr:txBody>
    </cdr:sp>
  </cdr:relSizeAnchor>
  <cdr:relSizeAnchor xmlns:cdr="http://schemas.openxmlformats.org/drawingml/2006/chartDrawing">
    <cdr:from>
      <cdr:x>0.31607</cdr:x>
      <cdr:y>0.8258</cdr:y>
    </cdr:from>
    <cdr:to>
      <cdr:x>0.71562</cdr:x>
      <cdr:y>0.94737</cdr:y>
    </cdr:to>
    <cdr:sp macro="" textlink="">
      <cdr:nvSpPr>
        <cdr:cNvPr id="8" name="Прямоугольник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00397" y="4985029"/>
          <a:ext cx="3540033" cy="73385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  <a:alpha val="88000"/>
          </a:schemeClr>
        </a:solidFill>
        <a:ln xmlns:a="http://schemas.openxmlformats.org/drawingml/2006/main" w="9525" cap="sq" algn="ctr">
          <a:solidFill>
            <a:schemeClr val="accent5">
              <a:lumMod val="60000"/>
              <a:lumOff val="40000"/>
              <a:alpha val="77000"/>
            </a:schemeClr>
          </a:solidFill>
          <a:round/>
          <a:headEnd/>
          <a:tailEnd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square" lIns="18288" tIns="0" rIns="0" bIns="0" anchor="t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І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півріччя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2020 року - 239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грн</a:t>
          </a:r>
          <a:endParaRPr lang="ru-RU" sz="1400" b="1" i="0" u="none" strike="noStrike" baseline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півріччя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2021 року - 288,4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грн</a:t>
          </a:r>
          <a:endParaRPr lang="ru-RU" sz="1400" b="1" i="0" u="none" strike="noStrike" baseline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+49,5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грн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20,7%</a:t>
          </a:r>
          <a:endParaRPr lang="ru-RU" sz="1300" b="1" i="0" u="none" strike="noStrike" baseline="0" dirty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 rtl="0">
            <a:defRPr sz="1000"/>
          </a:pPr>
          <a:endParaRPr lang="ru-RU" sz="13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0.40858</cdr:x>
      <cdr:y>0.38714</cdr:y>
    </cdr:from>
    <cdr:to>
      <cdr:x>0.67042</cdr:x>
      <cdr:y>0.50375</cdr:y>
    </cdr:to>
    <cdr:sp macro="" textlink="">
      <cdr:nvSpPr>
        <cdr:cNvPr id="5254" name="Овал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36087" y="2359778"/>
          <a:ext cx="2394265" cy="71078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9000"/>
          </a:srgbClr>
        </a:solidFill>
        <a:ln xmlns:a="http://schemas.openxmlformats.org/drawingml/2006/main" w="12700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32004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Всього</a:t>
          </a:r>
          <a:r>
            <a:rPr lang="ru-RU" sz="13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 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76,5 </a:t>
          </a:r>
          <a:r>
            <a:rPr lang="ru-RU" sz="1300" b="1" i="0" u="none" strike="noStrike" baseline="0" dirty="0" err="1" smtClean="0">
              <a:solidFill>
                <a:srgbClr val="000000"/>
              </a:solidFill>
              <a:latin typeface="Arial"/>
              <a:cs typeface="Arial"/>
            </a:rPr>
            <a:t>млн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грн</a:t>
          </a:r>
          <a:endParaRPr lang="ru-RU" sz="13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0.06533</cdr:x>
      <cdr:y>0.6931</cdr:y>
    </cdr:from>
    <cdr:to>
      <cdr:x>0.45558</cdr:x>
      <cdr:y>0.86499</cdr:y>
    </cdr:to>
    <cdr:sp macro="" textlink="">
      <cdr:nvSpPr>
        <cdr:cNvPr id="5256" name="Прямоугольник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7378" y="4224720"/>
          <a:ext cx="3568446" cy="104771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  <a:alpha val="83000"/>
          </a:schemeClr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27432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І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2020 року -  66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2021 року - 76,5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+10,5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15,9%</a:t>
          </a:r>
          <a:endParaRPr lang="ru-RU" sz="12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  <a:p xmlns:a="http://schemas.openxmlformats.org/drawingml/2006/main">
          <a:pPr algn="ctr" rtl="0">
            <a:defRPr sz="1000"/>
          </a:pPr>
          <a:endParaRPr lang="ru-RU" sz="12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0.27544</cdr:x>
      <cdr:y>0.43888</cdr:y>
    </cdr:from>
    <cdr:to>
      <cdr:x>0.54391</cdr:x>
      <cdr:y>0.55561</cdr:y>
    </cdr:to>
    <cdr:sp macro="" textlink="">
      <cdr:nvSpPr>
        <cdr:cNvPr id="184323" name="Овал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373332" y="2769069"/>
          <a:ext cx="2313287" cy="73649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9000"/>
          </a:srgbClr>
        </a:solidFill>
        <a:ln xmlns:a="http://schemas.openxmlformats.org/drawingml/2006/main" w="25400" algn="ctr">
          <a:solidFill>
            <a:srgbClr val="8064A2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endParaRPr lang="ru-RU" sz="14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11,1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</a:p>
      </cdr:txBody>
    </cdr:sp>
  </cdr:relSizeAnchor>
  <cdr:relSizeAnchor xmlns:cdr="http://schemas.openxmlformats.org/drawingml/2006/chartDrawing">
    <cdr:from>
      <cdr:x>0.88625</cdr:x>
      <cdr:y>0</cdr:y>
    </cdr:from>
    <cdr:to>
      <cdr:x>0.88674</cdr:x>
      <cdr:y>0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83880" y="350520"/>
          <a:ext cx="845820" cy="312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0.59844</cdr:x>
      <cdr:y>0.7368</cdr:y>
    </cdr:from>
    <cdr:to>
      <cdr:x>0.95744</cdr:x>
      <cdr:y>0.90777</cdr:y>
    </cdr:to>
    <cdr:sp macro="" textlink="">
      <cdr:nvSpPr>
        <cdr:cNvPr id="184325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11541" y="4991616"/>
          <a:ext cx="3186347" cy="1158240"/>
        </a:xfrm>
        <a:prstGeom xmlns:a="http://schemas.openxmlformats.org/drawingml/2006/main" prst="rect">
          <a:avLst/>
        </a:prstGeom>
        <a:solidFill xmlns:a="http://schemas.openxmlformats.org/drawingml/2006/main">
          <a:srgbClr val="C2F5FA">
            <a:alpha val="33000"/>
          </a:srgbClr>
        </a:solidFill>
        <a:ln xmlns:a="http://schemas.openxmlformats.org/drawingml/2006/main" w="15875" algn="ctr">
          <a:solidFill>
            <a:srgbClr val="000000"/>
          </a:solidFill>
          <a:miter lim="800000"/>
          <a:headEnd/>
          <a:tailEnd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lIns="36576" tIns="32004" rIns="36576" bIns="32004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надійшло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2020 року - 7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;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І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півріччя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2021 року - 11,1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грн; 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+4,1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в 59,4%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0.12525</cdr:x>
      <cdr:y>0.07875</cdr:y>
    </cdr:from>
    <cdr:to>
      <cdr:x>0.35965</cdr:x>
      <cdr:y>0.17825</cdr:y>
    </cdr:to>
    <cdr:sp macro="" textlink="">
      <cdr:nvSpPr>
        <cdr:cNvPr id="1373" name="AutoShap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45285" y="476306"/>
          <a:ext cx="2143347" cy="601810"/>
        </a:xfrm>
        <a:prstGeom xmlns:a="http://schemas.openxmlformats.org/drawingml/2006/main" prst="wedgeRectCallout">
          <a:avLst>
            <a:gd name="adj1" fmla="val -32130"/>
            <a:gd name="adj2" fmla="val 101060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  <a:effectLst xmlns:a="http://schemas.openxmlformats.org/drawingml/2006/main">
          <a:outerShdw blurRad="50800" dist="381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бюджети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всіх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рівнів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    10,8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грн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8,1% </a:t>
          </a:r>
        </a:p>
      </cdr:txBody>
    </cdr:sp>
  </cdr:relSizeAnchor>
  <cdr:relSizeAnchor xmlns:cdr="http://schemas.openxmlformats.org/drawingml/2006/chartDrawing">
    <cdr:from>
      <cdr:x>0.33075</cdr:x>
      <cdr:y>0.24325</cdr:y>
    </cdr:from>
    <cdr:to>
      <cdr:x>0.59123</cdr:x>
      <cdr:y>0.356</cdr:y>
    </cdr:to>
    <cdr:sp macro="" textlink="">
      <cdr:nvSpPr>
        <cdr:cNvPr id="1374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24378" y="1471257"/>
          <a:ext cx="2381812" cy="681950"/>
        </a:xfrm>
        <a:prstGeom xmlns:a="http://schemas.openxmlformats.org/drawingml/2006/main" prst="wedgeRoundRectCallout">
          <a:avLst>
            <a:gd name="adj1" fmla="val -33509"/>
            <a:gd name="adj2" fmla="val 9603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державний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      15,7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грн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15,3%</a:t>
          </a:r>
        </a:p>
      </cdr:txBody>
    </cdr:sp>
  </cdr:relSizeAnchor>
  <cdr:relSizeAnchor xmlns:cdr="http://schemas.openxmlformats.org/drawingml/2006/chartDrawing">
    <cdr:from>
      <cdr:x>0.76375</cdr:x>
      <cdr:y>0.578</cdr:y>
    </cdr:from>
    <cdr:to>
      <cdr:x>0.97225</cdr:x>
      <cdr:y>0.7575</cdr:y>
    </cdr:to>
    <cdr:sp macro="" textlink="">
      <cdr:nvSpPr>
        <cdr:cNvPr id="1375" name="AutoShape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253813" y="3508164"/>
          <a:ext cx="1981981" cy="1053800"/>
        </a:xfrm>
        <a:prstGeom xmlns:a="http://schemas.openxmlformats.org/drawingml/2006/main" prst="wedgeRoundRectCallout">
          <a:avLst>
            <a:gd name="adj1" fmla="val -11130"/>
            <a:gd name="adj2" fmla="val 69718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обласний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              0,2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грн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10,5%</a:t>
          </a:r>
        </a:p>
      </cdr:txBody>
    </cdr:sp>
  </cdr:relSizeAnchor>
  <cdr:relSizeAnchor xmlns:cdr="http://schemas.openxmlformats.org/drawingml/2006/chartDrawing">
    <cdr:from>
      <cdr:x>0.52802</cdr:x>
      <cdr:y>0.50948</cdr:y>
    </cdr:from>
    <cdr:to>
      <cdr:x>0.7386</cdr:x>
      <cdr:y>0.67531</cdr:y>
    </cdr:to>
    <cdr:sp macro="" textlink="">
      <cdr:nvSpPr>
        <cdr:cNvPr id="1376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828193" y="3081492"/>
          <a:ext cx="1925534" cy="1002992"/>
        </a:xfrm>
        <a:prstGeom xmlns:a="http://schemas.openxmlformats.org/drawingml/2006/main" prst="wedgeRoundRectCallout">
          <a:avLst>
            <a:gd name="adj1" fmla="val -11454"/>
            <a:gd name="adj2" fmla="val 93588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міський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зменшилась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               5,1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грн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на 17,6%</a:t>
          </a:r>
        </a:p>
      </cdr:txBody>
    </cdr:sp>
  </cdr:relSizeAnchor>
  <cdr:relSizeAnchor xmlns:cdr="http://schemas.openxmlformats.org/drawingml/2006/chartDrawing">
    <cdr:from>
      <cdr:x>0.89619</cdr:x>
      <cdr:y>0.09412</cdr:y>
    </cdr:from>
    <cdr:to>
      <cdr:x>0.96094</cdr:x>
      <cdr:y>0.13387</cdr:y>
    </cdr:to>
    <cdr:sp macro="" textlink="">
      <cdr:nvSpPr>
        <cdr:cNvPr id="1150" name="Text Box 1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94740" y="569245"/>
          <a:ext cx="592074" cy="2404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025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025" b="0" i="0" u="none" strike="noStrike" dirty="0" smtClean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025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грн</a:t>
          </a:r>
          <a:endParaRPr lang="ru-RU" sz="10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0.82105</cdr:x>
      <cdr:y>0.06058</cdr:y>
    </cdr:from>
    <cdr:to>
      <cdr:x>0.92807</cdr:x>
      <cdr:y>0.08946</cdr:y>
    </cdr:to>
    <cdr:sp macro="" textlink="">
      <cdr:nvSpPr>
        <cdr:cNvPr id="716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507707" y="373063"/>
          <a:ext cx="978569" cy="1778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125" b="0" i="0" u="none" strike="noStrike" dirty="0" smtClean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125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грн</a:t>
          </a: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0.6614</cdr:x>
      <cdr:y>0.134</cdr:y>
    </cdr:from>
    <cdr:to>
      <cdr:x>0.917</cdr:x>
      <cdr:y>0.3505</cdr:y>
    </cdr:to>
    <cdr:sp macro="" textlink="">
      <cdr:nvSpPr>
        <cdr:cNvPr id="7170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47877" y="825160"/>
          <a:ext cx="2337174" cy="1333188"/>
        </a:xfrm>
        <a:prstGeom xmlns:a="http://schemas.openxmlformats.org/drawingml/2006/main" prst="horizontalScroll">
          <a:avLst>
            <a:gd name="adj" fmla="val 12500"/>
          </a:avLst>
        </a:prstGeom>
        <a:solidFill xmlns:a="http://schemas.openxmlformats.org/drawingml/2006/main">
          <a:srgbClr val="FFFFFF">
            <a:alpha val="60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Видаткова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частина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міського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бюджету -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всього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: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2020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-   365716,5</a:t>
          </a:r>
        </a:p>
        <a:p xmlns:a="http://schemas.openxmlformats.org/drawingml/2006/main">
          <a:pPr algn="l" rtl="0">
            <a:defRPr sz="1000"/>
          </a:pPr>
          <a:r>
            <a:rPr lang="ru-RU" sz="1125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2021 </a:t>
          </a:r>
          <a:r>
            <a:rPr lang="ru-RU" sz="1125" b="0" i="0" u="sng" strike="noStrike" baseline="0" dirty="0" err="1">
              <a:solidFill>
                <a:srgbClr val="000000"/>
              </a:solidFill>
              <a:latin typeface="Arial Cyr"/>
              <a:cs typeface="Arial Cyr"/>
            </a:rPr>
            <a:t>рік</a:t>
          </a:r>
          <a:r>
            <a:rPr lang="ru-RU" sz="1125" b="0" i="0" u="sng" strike="noStrike" baseline="0" dirty="0">
              <a:solidFill>
                <a:srgbClr val="000000"/>
              </a:solidFill>
              <a:latin typeface="Arial Cyr"/>
              <a:cs typeface="Arial Cyr"/>
            </a:rPr>
            <a:t> -   421308,2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                 + 55591,7</a:t>
          </a:r>
        </a:p>
      </cdr:txBody>
    </cdr:sp>
  </cdr:relSizeAnchor>
  <cdr:relSizeAnchor xmlns:cdr="http://schemas.openxmlformats.org/drawingml/2006/chartDrawing">
    <cdr:from>
      <cdr:x>0.2455</cdr:x>
      <cdr:y>0.54963</cdr:y>
    </cdr:from>
    <cdr:to>
      <cdr:x>0.3595</cdr:x>
      <cdr:y>0.65847</cdr:y>
    </cdr:to>
    <cdr:sp macro="" textlink="">
      <cdr:nvSpPr>
        <cdr:cNvPr id="7173" name="Oval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44852" y="3384573"/>
          <a:ext cx="1042417" cy="67021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74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+ 60716,4</a:t>
          </a:r>
        </a:p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118,1%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0.6386</cdr:x>
      <cdr:y>0.66247</cdr:y>
    </cdr:from>
    <cdr:to>
      <cdr:x>0.8</cdr:x>
      <cdr:y>0.75382</cdr:y>
    </cdr:to>
    <cdr:sp macro="" textlink="">
      <cdr:nvSpPr>
        <cdr:cNvPr id="7174" name="Oval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39328" y="4079412"/>
          <a:ext cx="1475873" cy="562522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5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-5124,7</a:t>
          </a:r>
        </a:p>
        <a:p xmlns:a="http://schemas.openxmlformats.org/drawingml/2006/main">
          <a:pPr algn="ctr" rtl="0">
            <a:defRPr sz="1000"/>
          </a:pPr>
          <a:r>
            <a:rPr lang="ru-RU" sz="1125" b="1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82,8%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0.42882</cdr:x>
      <cdr:y>0.39482</cdr:y>
    </cdr:from>
    <cdr:to>
      <cdr:x>0.66426</cdr:x>
      <cdr:y>0.5273</cdr:y>
    </cdr:to>
    <cdr:sp macro="" textlink="">
      <cdr:nvSpPr>
        <cdr:cNvPr id="1043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19037" y="2277834"/>
          <a:ext cx="2041927" cy="764356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78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2860" rIns="27432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396648,5 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тис</a:t>
          </a:r>
          <a:r>
            <a:rPr lang="ru-RU" sz="13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3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0.91386</cdr:x>
      <cdr:y>0</cdr:y>
    </cdr:from>
    <cdr:to>
      <cdr:x>0.9863</cdr:x>
      <cdr:y>0.06268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925630" y="0"/>
          <a:ext cx="628246" cy="36162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0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Тис</a:t>
          </a:r>
          <a:r>
            <a:rPr lang="ru-RU" sz="1000" dirty="0" smtClean="0">
              <a:solidFill>
                <a:srgbClr val="000000"/>
              </a:solidFill>
              <a:latin typeface="Arial Cyr"/>
              <a:cs typeface="Arial Cyr"/>
            </a:rPr>
            <a:t>. </a:t>
          </a:r>
          <a:r>
            <a:rPr lang="ru-RU" sz="10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грн</a:t>
          </a:r>
          <a:endParaRPr lang="ru-RU" sz="1000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00" tIns="96600" rIns="96600" bIns="966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96;gb059596a50_2_45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71" name="Google Shape;97;gb059596a50_2_4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5603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7651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969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2771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8915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0963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4035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921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1267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3315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5363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7411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945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1507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3555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7F40A-62E0-40CD-86B8-AF23478FAD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3DC36-BC9C-4D12-BF36-63F4388475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8BCEE-425A-4CD1-8381-D0D7AAA136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7807E-3E94-4BC4-8467-55A2BB58E7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5C18E-625E-4492-9A23-A6B846BA89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2305A-D284-4302-AB9E-D8D21E3BE7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66A03-80CF-41AF-9EBC-1F060A76E9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3D853-DE14-4199-BB20-539ED3AF454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923D6-4086-4A45-B1F4-3FE4439E924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eaLnBrk="1" hangingPunct="1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9CBEE5-D6EB-4D3B-9B8B-5D4C3C090C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E95E56-9259-41F6-9E1D-6CD85884D6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D4D1DA-05E6-4178-AD32-EB778A22FA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19774-2F36-4040-B54D-A067AED9C60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93106-FEC8-4766-B3DE-0BAC86C415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2D1B8-A7A7-4EED-BC7A-F9FC50035E5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8A4086-E9D3-4024-BA81-B761ED21A4F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31DB63-FD8F-4437-87E9-2A578BE7324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EDC0B-C60C-4E92-AE04-67B005CC62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F69E4-70CD-41CE-8B3A-7AAB8B07666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eaLnBrk="1" hangingPunct="1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8FFE067-C13C-4DF1-B730-65586EB6F51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223FB4-79A9-4E8F-B810-5DA2431312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B6897A73-4362-4E73-8FF3-6054DA37C53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38" r:id="rId8"/>
    <p:sldLayoutId id="2147483825" r:id="rId9"/>
    <p:sldLayoutId id="2147483826" r:id="rId10"/>
    <p:sldLayoutId id="214748382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2051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3316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9EEBCC2A-9F8F-4A53-BB8F-CC33F245FD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9" r:id="rId7"/>
    <p:sldLayoutId id="2147483835" r:id="rId8"/>
    <p:sldLayoutId id="2147483836" r:id="rId9"/>
    <p:sldLayoutId id="214748383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0" y="1809040"/>
            <a:ext cx="925252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підсумки виконання </a:t>
            </a:r>
          </a:p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міського бюджету </a:t>
            </a:r>
          </a:p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en-US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5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uk-UA" sz="4500" b="1" i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івріччя</a:t>
            </a:r>
            <a:r>
              <a:rPr lang="ru-RU" sz="45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2021 </a:t>
            </a: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року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0" y="5805488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900" i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Доповідач – начальник управління </a:t>
            </a:r>
          </a:p>
          <a:p>
            <a:pPr algn="ctr"/>
            <a:r>
              <a:rPr lang="uk-UA" sz="2000" b="1" i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Раїса Василівна Роїк</a:t>
            </a:r>
            <a:endParaRPr lang="ru-RU" sz="2000" b="1" i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ctrTitle" sz="quarter"/>
          </p:nvPr>
        </p:nvSpPr>
        <p:spPr>
          <a:xfrm>
            <a:off x="1150883" y="189186"/>
            <a:ext cx="7993117" cy="677918"/>
          </a:xfrm>
        </p:spPr>
        <p:txBody>
          <a:bodyPr/>
          <a:lstStyle/>
          <a:p>
            <a:pPr eaLnBrk="1" hangingPunct="1"/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Фінансове управління Павлоградської міської ради</a:t>
            </a:r>
            <a:endParaRPr 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1201073" y="0"/>
            <a:ext cx="7942928" cy="80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Аналіз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податкової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заборгованості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в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бюджети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всіх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рівнів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станом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на 01.07.2021 року (без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врахування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підприємств-банкротів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8786813" y="0"/>
            <a:ext cx="35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9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1093624"/>
              </p:ext>
            </p:extLst>
          </p:nvPr>
        </p:nvGraphicFramePr>
        <p:xfrm>
          <a:off x="-1" y="596306"/>
          <a:ext cx="9144001" cy="6048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390287" y="77112"/>
            <a:ext cx="7438458" cy="58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Підприємства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,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які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мають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заборгованість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по платежам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міський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10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18128094"/>
              </p:ext>
            </p:extLst>
          </p:nvPr>
        </p:nvGraphicFramePr>
        <p:xfrm>
          <a:off x="193298" y="829010"/>
          <a:ext cx="8758991" cy="5892631"/>
        </p:xfrm>
        <a:graphic>
          <a:graphicData uri="http://schemas.openxmlformats.org/drawingml/2006/table">
            <a:tbl>
              <a:tblPr>
                <a:tableStyleId>{F2B28DB7-FBBF-4EE1-9F7D-BA9471DBBB86}</a:tableStyleId>
              </a:tblPr>
              <a:tblGrid>
                <a:gridCol w="4664263">
                  <a:extLst>
                    <a:ext uri="{9D8B030D-6E8A-4147-A177-3AD203B41FA5}">
                      <a16:colId xmlns="" xmlns:a16="http://schemas.microsoft.com/office/drawing/2014/main" val="1205617001"/>
                    </a:ext>
                  </a:extLst>
                </a:gridCol>
                <a:gridCol w="1319922">
                  <a:extLst>
                    <a:ext uri="{9D8B030D-6E8A-4147-A177-3AD203B41FA5}">
                      <a16:colId xmlns="" xmlns:a16="http://schemas.microsoft.com/office/drawing/2014/main" val="652674181"/>
                    </a:ext>
                  </a:extLst>
                </a:gridCol>
                <a:gridCol w="1349614">
                  <a:extLst>
                    <a:ext uri="{9D8B030D-6E8A-4147-A177-3AD203B41FA5}">
                      <a16:colId xmlns="" xmlns:a16="http://schemas.microsoft.com/office/drawing/2014/main" val="2462671013"/>
                    </a:ext>
                  </a:extLst>
                </a:gridCol>
                <a:gridCol w="1425192">
                  <a:extLst>
                    <a:ext uri="{9D8B030D-6E8A-4147-A177-3AD203B41FA5}">
                      <a16:colId xmlns="" xmlns:a16="http://schemas.microsoft.com/office/drawing/2014/main" val="470567450"/>
                    </a:ext>
                  </a:extLst>
                </a:gridCol>
              </a:tblGrid>
              <a:tr h="20587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установи</a:t>
                      </a:r>
                      <a:endParaRPr lang="ru-RU" sz="12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 борг на 01.01.2021 р.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Податковий борг на 01.07.2021 р.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Відхилення, 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3622914058"/>
                  </a:ext>
                </a:extLst>
              </a:tr>
              <a:tr h="380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“+” / “-”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4069297624"/>
                  </a:ext>
                </a:extLst>
              </a:tr>
              <a:tr h="24757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Плата за землю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7879135"/>
                  </a:ext>
                </a:extLst>
              </a:tr>
              <a:tr h="2475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 "Завод "Павлоградхіммаш"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10 738,0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12 726,0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1 988,0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2670186374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“Павлоградський завод технологічного обладнання”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7 127,6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7 195,7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1322605620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ДАК "Хліб України" Павлоградський комбінат хлібопродуктів"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4 016,7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4 016,7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2266050576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"Завод  металоконструкцій та нестандартного обладнання"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3 830,6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3 830,6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3247925703"/>
                  </a:ext>
                </a:extLst>
              </a:tr>
              <a:tr h="2021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"Павлоград Буддеталь"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3 548,3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3 965,3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417,0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884223206"/>
                  </a:ext>
                </a:extLst>
              </a:tr>
              <a:tr h="2021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"АСГ – груп"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1 279,3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1 294,9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644318757"/>
                  </a:ext>
                </a:extLst>
              </a:tr>
              <a:tr h="23754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"Завод "Базальтові вироби"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765,2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765,2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2137707975"/>
                  </a:ext>
                </a:extLst>
              </a:tr>
              <a:tr h="2159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Павлоградський трубний завод  "Славсант"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670,7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1846119895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 "Мега -Дизайн Торговий Дім" 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573,6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141,9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1672520362"/>
                  </a:ext>
                </a:extLst>
              </a:tr>
              <a:tr h="229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"Торгівельна група "Тако"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433027771"/>
                  </a:ext>
                </a:extLst>
              </a:tr>
              <a:tr h="19628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ВАТ "Донбасгеологія" Павлоградська ГРЕ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3540931891"/>
                  </a:ext>
                </a:extLst>
              </a:tr>
              <a:tr h="41174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«Пересувна механізована колона - 127» ТДВ «Трест «Дніпроводбуд»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74,8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168,2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93,4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3681642464"/>
                  </a:ext>
                </a:extLst>
              </a:tr>
              <a:tr h="22171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Податок на нерухоме майно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93231585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 "Завод "Павлоградхіммаш"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533,2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747,5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214,3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3799957188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 "Мега -Дизайн Торговий Дім" 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53,7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1172708282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МПП фірма "Гріг" 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878215932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"Комбінат "Системінвест"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2672279124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"Завод "Базальтові вироби"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1659027717"/>
                  </a:ext>
                </a:extLst>
              </a:tr>
              <a:tr h="40382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«Пересувна механізована колона - 127» ТДВ «Трест «Дніпроводбуд»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2270176596"/>
                  </a:ext>
                </a:extLst>
              </a:tr>
              <a:tr h="247574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Екологічний податок</a:t>
                      </a:r>
                      <a:endParaRPr lang="ru-RU" sz="12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55219786"/>
                  </a:ext>
                </a:extLst>
              </a:tr>
              <a:tr h="24757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"Затишне місто" 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378,5</a:t>
                      </a:r>
                      <a:endParaRPr lang="ru-RU" sz="1200" b="0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515,5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27" marR="6127" marT="6127" marB="0" anchor="ctr"/>
                </a:tc>
                <a:extLst>
                  <a:ext uri="{0D108BD9-81ED-4DB2-BD59-A6C34878D82A}">
                    <a16:rowId xmlns="" xmlns:a16="http://schemas.microsoft.com/office/drawing/2014/main" val="3787873212"/>
                  </a:ext>
                </a:extLst>
              </a:tr>
            </a:tbl>
          </a:graphicData>
        </a:graphic>
      </p:graphicFrame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7958019" y="611393"/>
            <a:ext cx="978591" cy="177841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  <a:effectLst/>
        </p:spPr>
        <p:txBody>
          <a:bodyPr wrap="square" lIns="36576" tIns="27432" rIns="36576" bIns="27432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125" b="0" i="0" u="none" strike="noStrike" baseline="0" dirty="0" smtClean="0">
                <a:solidFill>
                  <a:srgbClr val="000000"/>
                </a:solidFill>
                <a:latin typeface="Arial Cyr"/>
                <a:cs typeface="Arial Cyr"/>
              </a:rPr>
              <a:t>тис.грн</a:t>
            </a:r>
            <a:endPara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50938" y="152400"/>
            <a:ext cx="7561262" cy="768350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1813" y="2616200"/>
            <a:ext cx="7561262" cy="768350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16" name="Заголовок 5"/>
          <p:cNvSpPr txBox="1">
            <a:spLocks/>
          </p:cNvSpPr>
          <p:nvPr/>
        </p:nvSpPr>
        <p:spPr bwMode="auto">
          <a:xfrm>
            <a:off x="1236664" y="122366"/>
            <a:ext cx="7685506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Виконання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видаткової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частини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за 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2020 – 2021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років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48291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4836427"/>
              </p:ext>
            </p:extLst>
          </p:nvPr>
        </p:nvGraphicFramePr>
        <p:xfrm>
          <a:off x="-2" y="700088"/>
          <a:ext cx="9144002" cy="6157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092630" y="83303"/>
            <a:ext cx="7865390" cy="75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за 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</a:t>
            </a: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310641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51671658"/>
              </p:ext>
            </p:extLst>
          </p:nvPr>
        </p:nvGraphicFramePr>
        <p:xfrm>
          <a:off x="285324" y="920211"/>
          <a:ext cx="8672696" cy="5769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13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 bwMode="auto">
          <a:xfrm>
            <a:off x="1341989" y="57149"/>
            <a:ext cx="7569535" cy="74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видатків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</a:t>
            </a:r>
            <a:b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1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півріччя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 за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економічною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класифікацією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</a:t>
            </a: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4422016"/>
              </p:ext>
            </p:extLst>
          </p:nvPr>
        </p:nvGraphicFramePr>
        <p:xfrm>
          <a:off x="228600" y="890587"/>
          <a:ext cx="8722995" cy="5662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2851297" y="1"/>
            <a:ext cx="3313113" cy="48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Освіта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18" t="17284" r="74174" b="71867"/>
          <a:stretch>
            <a:fillRect/>
          </a:stretch>
        </p:blipFill>
        <p:spPr bwMode="auto">
          <a:xfrm>
            <a:off x="7528966" y="0"/>
            <a:ext cx="1203535" cy="67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30"/>
          <p:cNvSpPr txBox="1"/>
          <p:nvPr/>
        </p:nvSpPr>
        <p:spPr>
          <a:xfrm>
            <a:off x="11970880" y="6585011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14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13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67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92304" y="605772"/>
            <a:ext cx="8756545" cy="91822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24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ВСЬОГО -  </a:t>
            </a:r>
            <a:r>
              <a:rPr lang="ru-RU" sz="2400" b="1" dirty="0" smtClean="0">
                <a:latin typeface="Times New Roman"/>
                <a:cs typeface="Times New Roman"/>
              </a:rPr>
              <a:t>261 950,2 </a:t>
            </a:r>
            <a:r>
              <a:rPr lang="ru-RU" sz="24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тис.грн</a:t>
            </a:r>
            <a:r>
              <a:rPr lang="ru-RU" sz="24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</a:p>
          <a:p>
            <a:pPr algn="ctr" rtl="1">
              <a:defRPr sz="1000"/>
            </a:pP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в  т. ч. на 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виконання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заходів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програми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"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Розвиток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освіти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в 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місті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0" strike="noStrike" dirty="0" err="1">
                <a:solidFill>
                  <a:srgbClr val="000000"/>
                </a:solidFill>
                <a:latin typeface="Times New Roman"/>
                <a:cs typeface="Times New Roman"/>
              </a:rPr>
              <a:t>Павлограді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на </a:t>
            </a:r>
            <a:r>
              <a:rPr lang="ru-RU" sz="2000" b="1" i="0" strike="noStrike" dirty="0">
                <a:solidFill>
                  <a:srgbClr val="000000"/>
                </a:solidFill>
                <a:latin typeface="Times New Roman"/>
                <a:cs typeface="Times New Roman"/>
              </a:rPr>
              <a:t>2021-2023 роки" -  2 852,2 </a:t>
            </a:r>
            <a:r>
              <a:rPr lang="ru-RU" sz="2000" b="1" i="0" strike="noStrike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тис.грн</a:t>
            </a:r>
            <a:endParaRPr lang="ru-RU" sz="20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182881" y="1524000"/>
          <a:ext cx="8763001" cy="5334000"/>
        </p:xfrm>
        <a:graphic>
          <a:graphicData uri="http://schemas.openxmlformats.org/drawingml/2006/table">
            <a:tbl>
              <a:tblPr/>
              <a:tblGrid>
                <a:gridCol w="4638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41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93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6388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46388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8615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6388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463881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10661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16836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463881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463881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  <a:gridCol w="732063">
                  <a:extLst>
                    <a:ext uri="{9D8B030D-6E8A-4147-A177-3AD203B41FA5}">
                      <a16:colId xmlns="" xmlns:a16="http://schemas.microsoft.com/office/drawing/2014/main" val="20012"/>
                    </a:ext>
                  </a:extLst>
                </a:gridCol>
                <a:gridCol w="695820">
                  <a:extLst>
                    <a:ext uri="{9D8B030D-6E8A-4147-A177-3AD203B41FA5}">
                      <a16:colId xmlns="" xmlns:a16="http://schemas.microsoft.com/office/drawing/2014/main" val="20013"/>
                    </a:ext>
                  </a:extLst>
                </a:gridCol>
                <a:gridCol w="309254">
                  <a:extLst>
                    <a:ext uri="{9D8B030D-6E8A-4147-A177-3AD203B41FA5}">
                      <a16:colId xmlns="" xmlns:a16="http://schemas.microsoft.com/office/drawing/2014/main" val="20014"/>
                    </a:ext>
                  </a:extLst>
                </a:gridCol>
              </a:tblGrid>
              <a:tr h="20543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ru-RU" sz="10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16306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err="1">
                          <a:latin typeface="Times New Roman"/>
                        </a:rPr>
                        <a:t>харчування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малозабезпечених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сімей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які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мають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пільги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згідно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рішення міської ради в школах та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дошкільних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навчальних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закладах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міста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543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16306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err="1">
                          <a:latin typeface="Times New Roman"/>
                        </a:rPr>
                        <a:t>організація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безкоштовного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підвезення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учнів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до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навчальних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закладів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та оплата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транспортних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послуг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перевезення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віддалених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районів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міста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до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місць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навчання 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543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0870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стимулювання педпрацівників за особливі досягнення в навчанні та вихованні дітей </a:t>
                      </a:r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543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0870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придбання засобів індивідуального захисту, які спрямовані на запобігання поширенню гострої респіраторної хвороби </a:t>
                      </a:r>
                      <a:r>
                        <a:rPr lang="en-US" sz="1400" b="1" i="0" u="none" strike="noStrike">
                          <a:latin typeface="Times New Roman"/>
                        </a:rPr>
                        <a:t>COVID-19</a:t>
                      </a:r>
                      <a:endParaRPr lang="en-US" sz="14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5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5435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придбання предметів та обладнання довгострокового користування</a:t>
                      </a:r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5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5435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проведення капітальних ремонтів закладів освіти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5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10870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визначення переможців обласних та всеукраїнських олімпіад, конкурсів, змагань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54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10870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latin typeface="Times New Roman"/>
                        </a:rPr>
                        <a:t>компенсація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на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придбання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шкільної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спортивної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форми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для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дітей-сиріт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позбавлених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батьківського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піклування</a:t>
                      </a:r>
                      <a:endParaRPr lang="ru-RU" sz="1400" b="0" i="0" u="none" strike="noStrike" dirty="0">
                        <a:latin typeface="Arial Cyr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543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20" name="Блок-схема: знак завершения 19"/>
          <p:cNvSpPr/>
          <p:nvPr/>
        </p:nvSpPr>
        <p:spPr bwMode="auto">
          <a:xfrm>
            <a:off x="6187440" y="1939289"/>
            <a:ext cx="2087880" cy="40767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3542,3</a:t>
            </a:r>
          </a:p>
        </p:txBody>
      </p:sp>
      <p:sp>
        <p:nvSpPr>
          <p:cNvPr id="23" name="Блок-схема: знак завершения 22"/>
          <p:cNvSpPr>
            <a:spLocks noChangeArrowheads="1"/>
          </p:cNvSpPr>
          <p:nvPr/>
        </p:nvSpPr>
        <p:spPr bwMode="auto">
          <a:xfrm>
            <a:off x="6324600" y="5105400"/>
            <a:ext cx="2103120" cy="365760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93,7</a:t>
            </a:r>
          </a:p>
        </p:txBody>
      </p:sp>
      <p:sp>
        <p:nvSpPr>
          <p:cNvPr id="24" name="Блок-схема: знак завершения 23"/>
          <p:cNvSpPr/>
          <p:nvPr/>
        </p:nvSpPr>
        <p:spPr bwMode="auto">
          <a:xfrm>
            <a:off x="6324600" y="4057649"/>
            <a:ext cx="2103120" cy="39243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144,6</a:t>
            </a:r>
          </a:p>
        </p:txBody>
      </p:sp>
      <p:sp>
        <p:nvSpPr>
          <p:cNvPr id="25" name="TextBox 30"/>
          <p:cNvSpPr txBox="1"/>
          <p:nvPr/>
        </p:nvSpPr>
        <p:spPr>
          <a:xfrm>
            <a:off x="11696700" y="3695700"/>
            <a:ext cx="184731" cy="26456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Блок-схема: знак завершения 25"/>
          <p:cNvSpPr/>
          <p:nvPr/>
        </p:nvSpPr>
        <p:spPr bwMode="auto">
          <a:xfrm>
            <a:off x="6278880" y="2651759"/>
            <a:ext cx="2118360" cy="39624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506,3</a:t>
            </a:r>
          </a:p>
        </p:txBody>
      </p:sp>
      <p:sp>
        <p:nvSpPr>
          <p:cNvPr id="27" name="Блок-схема: знак завершения 26"/>
          <p:cNvSpPr/>
          <p:nvPr/>
        </p:nvSpPr>
        <p:spPr bwMode="auto">
          <a:xfrm>
            <a:off x="6278880" y="3375660"/>
            <a:ext cx="2118360" cy="388620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541</a:t>
            </a:r>
          </a:p>
        </p:txBody>
      </p:sp>
      <p:sp>
        <p:nvSpPr>
          <p:cNvPr id="28" name="Блок-схема: знак завершения 27"/>
          <p:cNvSpPr/>
          <p:nvPr/>
        </p:nvSpPr>
        <p:spPr bwMode="auto">
          <a:xfrm>
            <a:off x="6278880" y="4636769"/>
            <a:ext cx="2133600" cy="37719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149,6</a:t>
            </a:r>
          </a:p>
        </p:txBody>
      </p:sp>
      <p:sp>
        <p:nvSpPr>
          <p:cNvPr id="29" name="Блок-схема: знак завершения 28"/>
          <p:cNvSpPr>
            <a:spLocks noChangeArrowheads="1"/>
          </p:cNvSpPr>
          <p:nvPr/>
        </p:nvSpPr>
        <p:spPr bwMode="auto">
          <a:xfrm>
            <a:off x="6324599" y="5600700"/>
            <a:ext cx="2133601" cy="373380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29,3</a:t>
            </a:r>
          </a:p>
        </p:txBody>
      </p:sp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339839" y="6217920"/>
            <a:ext cx="2118361" cy="381000"/>
          </a:xfrm>
          <a:prstGeom prst="flowChartTerminator">
            <a:avLst/>
          </a:prstGeom>
          <a:solidFill>
            <a:srgbClr val="FFFFCC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17,8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675120" y="1488767"/>
            <a:ext cx="18220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</a:rPr>
              <a:t> І </a:t>
            </a:r>
            <a:r>
              <a:rPr lang="ru-RU" b="1" i="1" dirty="0" err="1" smtClean="0">
                <a:latin typeface="Times New Roman" panose="02020603050405020304" pitchFamily="18" charset="0"/>
              </a:rPr>
              <a:t>півріччя</a:t>
            </a:r>
            <a:r>
              <a:rPr lang="ru-RU" b="1" i="1" dirty="0" smtClean="0">
                <a:latin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</a:rPr>
              <a:t>2021 року</a:t>
            </a:r>
            <a:r>
              <a:rPr lang="ru-RU" dirty="0"/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58189" y="1749012"/>
            <a:ext cx="78098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err="1">
                <a:latin typeface="Times New Roman" panose="02020603050405020304" pitchFamily="18" charset="0"/>
              </a:rPr>
              <a:t>тис.грн</a:t>
            </a:r>
            <a:r>
              <a:rPr lang="ru-RU" sz="1200" b="1" dirty="0">
                <a:latin typeface="Times New Roman" panose="02020603050405020304" pitchFamily="18" charset="0"/>
              </a:rPr>
              <a:t>.</a:t>
            </a:r>
            <a:r>
              <a:rPr lang="ru-RU" sz="12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38" descr="Картинки по запросу охорона здоров'я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554" y="0"/>
            <a:ext cx="960183" cy="67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3006790" y="0"/>
            <a:ext cx="3313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Охорона</a:t>
            </a:r>
            <a:r>
              <a:rPr kumimoji="0" lang="ru-RU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здоров</a:t>
            </a:r>
            <a:r>
              <a:rPr kumimoji="0" lang="en-US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’</a:t>
            </a:r>
            <a:r>
              <a:rPr kumimoji="0" lang="ru-RU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</a:t>
            </a:r>
          </a:p>
        </p:txBody>
      </p:sp>
      <p:sp>
        <p:nvSpPr>
          <p:cNvPr id="19" name="Блок-схема: знак завершения 18"/>
          <p:cNvSpPr/>
          <p:nvPr/>
        </p:nvSpPr>
        <p:spPr bwMode="auto">
          <a:xfrm>
            <a:off x="10280397" y="8848396"/>
            <a:ext cx="3336677" cy="33246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560,3 </a:t>
            </a:r>
          </a:p>
        </p:txBody>
      </p:sp>
      <p:sp>
        <p:nvSpPr>
          <p:cNvPr id="20" name="Блок-схема: знак завершения 19"/>
          <p:cNvSpPr/>
          <p:nvPr/>
        </p:nvSpPr>
        <p:spPr bwMode="auto">
          <a:xfrm>
            <a:off x="10263920" y="10410496"/>
            <a:ext cx="3353154" cy="28284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83,8</a:t>
            </a:r>
          </a:p>
        </p:txBody>
      </p:sp>
      <p:sp>
        <p:nvSpPr>
          <p:cNvPr id="21" name="Блок-схема: знак завершения 20"/>
          <p:cNvSpPr/>
          <p:nvPr/>
        </p:nvSpPr>
        <p:spPr bwMode="auto">
          <a:xfrm>
            <a:off x="10262633" y="11458245"/>
            <a:ext cx="3344915" cy="267959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ru-RU" sz="2400" b="1" i="0" u="none" strike="noStrike" baseline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2" name="TextBox 30"/>
          <p:cNvSpPr txBox="1"/>
          <p:nvPr/>
        </p:nvSpPr>
        <p:spPr>
          <a:xfrm>
            <a:off x="13070442" y="7254545"/>
            <a:ext cx="159282" cy="13811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3" name="Блок-схема: знак завершения 22"/>
          <p:cNvSpPr/>
          <p:nvPr/>
        </p:nvSpPr>
        <p:spPr bwMode="auto">
          <a:xfrm>
            <a:off x="10256968" y="12229770"/>
            <a:ext cx="3369631" cy="367204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421,3</a:t>
            </a:r>
          </a:p>
        </p:txBody>
      </p:sp>
      <p:sp>
        <p:nvSpPr>
          <p:cNvPr id="24" name="Блок-схема: знак завершения 23"/>
          <p:cNvSpPr/>
          <p:nvPr/>
        </p:nvSpPr>
        <p:spPr bwMode="auto">
          <a:xfrm>
            <a:off x="10246155" y="13874420"/>
            <a:ext cx="3361393" cy="396977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173,2</a:t>
            </a:r>
          </a:p>
        </p:txBody>
      </p:sp>
      <p:sp>
        <p:nvSpPr>
          <p:cNvPr id="25" name="Блок-схема: знак завершения 24"/>
          <p:cNvSpPr>
            <a:spLocks noChangeArrowheads="1"/>
          </p:cNvSpPr>
          <p:nvPr/>
        </p:nvSpPr>
        <p:spPr bwMode="auto">
          <a:xfrm>
            <a:off x="10279876" y="14645944"/>
            <a:ext cx="3394347" cy="45719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10286829" y="14887245"/>
            <a:ext cx="3377870" cy="317582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 8581,2</a:t>
            </a:r>
          </a:p>
        </p:txBody>
      </p:sp>
      <p:sp>
        <p:nvSpPr>
          <p:cNvPr id="27" name="Блок-схема: знак завершения 26"/>
          <p:cNvSpPr/>
          <p:nvPr/>
        </p:nvSpPr>
        <p:spPr bwMode="auto">
          <a:xfrm>
            <a:off x="6684579" y="2120657"/>
            <a:ext cx="2079595" cy="433357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197,2</a:t>
            </a: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8" name="Блок-схема: знак завершения 27"/>
          <p:cNvSpPr/>
          <p:nvPr/>
        </p:nvSpPr>
        <p:spPr bwMode="auto">
          <a:xfrm>
            <a:off x="6662853" y="2764081"/>
            <a:ext cx="2087009" cy="45208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252,5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0" name="Блок-схема: знак завершения 29"/>
          <p:cNvSpPr/>
          <p:nvPr/>
        </p:nvSpPr>
        <p:spPr bwMode="auto">
          <a:xfrm>
            <a:off x="6665089" y="3601293"/>
            <a:ext cx="2092695" cy="45044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167,2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194243"/>
            <a:ext cx="6211322" cy="3539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молочними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лікувальними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сумішами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endParaRPr lang="ru-RU" sz="17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89531" y="1671145"/>
            <a:ext cx="22544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</a:rPr>
              <a:t> І </a:t>
            </a:r>
            <a:r>
              <a:rPr lang="ru-RU" b="1" i="1" dirty="0" err="1" smtClean="0">
                <a:latin typeface="Times New Roman" panose="02020603050405020304" pitchFamily="18" charset="0"/>
              </a:rPr>
              <a:t>півріччя</a:t>
            </a:r>
            <a:r>
              <a:rPr lang="ru-RU" b="1" i="1" dirty="0" smtClean="0">
                <a:latin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</a:rPr>
              <a:t>2021 року</a:t>
            </a:r>
            <a:r>
              <a:rPr lang="ru-RU" dirty="0"/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203909" y="1886172"/>
            <a:ext cx="6992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</a:rPr>
              <a:t>тис.грн</a:t>
            </a:r>
            <a:endParaRPr lang="ru-RU" sz="1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2631997"/>
            <a:ext cx="6637283" cy="11387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Реалізація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заходів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спрямованих</a:t>
            </a:r>
            <a:r>
              <a:rPr lang="ru-RU" sz="1700" b="1" i="1" dirty="0">
                <a:latin typeface="Times New Roman" panose="02020603050405020304" pitchFamily="18" charset="0"/>
              </a:rPr>
              <a:t> на </a:t>
            </a:r>
            <a:r>
              <a:rPr lang="ru-RU" sz="1700" b="1" i="1" dirty="0" err="1">
                <a:latin typeface="Times New Roman" panose="02020603050405020304" pitchFamily="18" charset="0"/>
              </a:rPr>
              <a:t>запобігання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поширенню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ліквідацію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наслідків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короновірусної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хвороби</a:t>
            </a:r>
            <a:r>
              <a:rPr lang="ru-RU" sz="1700" b="1" i="1" dirty="0">
                <a:latin typeface="Times New Roman" panose="02020603050405020304" pitchFamily="18" charset="0"/>
              </a:rPr>
              <a:t> (</a:t>
            </a:r>
            <a:r>
              <a:rPr lang="en-US" sz="1700" b="1" i="1" dirty="0">
                <a:latin typeface="Times New Roman" panose="02020603050405020304" pitchFamily="18" charset="0"/>
              </a:rPr>
              <a:t>COVID-19) (</a:t>
            </a:r>
            <a:r>
              <a:rPr lang="ru-RU" sz="1700" b="1" i="1" dirty="0" err="1">
                <a:latin typeface="Times New Roman" panose="02020603050405020304" pitchFamily="18" charset="0"/>
              </a:rPr>
              <a:t>забезпечення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засобами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індивідуального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захисту</a:t>
            </a:r>
            <a:r>
              <a:rPr lang="ru-RU" sz="1700" b="1" i="1" dirty="0">
                <a:latin typeface="Times New Roman" panose="02020603050405020304" pitchFamily="18" charset="0"/>
              </a:rPr>
              <a:t>, медикаментами, антисептиками, </a:t>
            </a:r>
            <a:r>
              <a:rPr lang="ru-RU" sz="1700" b="1" i="1" dirty="0" err="1">
                <a:latin typeface="Times New Roman" panose="02020603050405020304" pitchFamily="18" charset="0"/>
              </a:rPr>
              <a:t>тощо</a:t>
            </a:r>
            <a:r>
              <a:rPr lang="ru-RU" sz="1700" b="1" i="1" dirty="0">
                <a:latin typeface="Times New Roman" panose="02020603050405020304" pitchFamily="18" charset="0"/>
              </a:rPr>
              <a:t>)</a:t>
            </a:r>
            <a:r>
              <a:rPr lang="ru-RU" sz="1700" b="1" i="1" dirty="0"/>
              <a:t>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0" y="3712566"/>
            <a:ext cx="285873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Пільгове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зубопротезування</a:t>
            </a:r>
            <a:r>
              <a:rPr lang="ru-RU" sz="1700" b="1" i="1" dirty="0"/>
              <a:t>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0" y="4093364"/>
            <a:ext cx="68579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Відшкодування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лікарських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засобів</a:t>
            </a:r>
            <a:r>
              <a:rPr lang="ru-RU" sz="1700" b="1" i="1" dirty="0">
                <a:latin typeface="Times New Roman" panose="02020603050405020304" pitchFamily="18" charset="0"/>
              </a:rPr>
              <a:t> по </a:t>
            </a:r>
            <a:r>
              <a:rPr lang="ru-RU" sz="1700" b="1" i="1" dirty="0" err="1">
                <a:latin typeface="Times New Roman" panose="02020603050405020304" pitchFamily="18" charset="0"/>
              </a:rPr>
              <a:t>пільговим</a:t>
            </a:r>
            <a:r>
              <a:rPr lang="ru-RU" sz="1700" b="1" i="1" dirty="0">
                <a:latin typeface="Times New Roman" panose="02020603050405020304" pitchFamily="18" charset="0"/>
              </a:rPr>
              <a:t> рецептам для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лікування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ветеранів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війни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учасників</a:t>
            </a:r>
            <a:r>
              <a:rPr lang="ru-RU" sz="1700" b="1" i="1" dirty="0">
                <a:latin typeface="Times New Roman" panose="02020603050405020304" pitchFamily="18" charset="0"/>
              </a:rPr>
              <a:t> АТО, </a:t>
            </a:r>
            <a:r>
              <a:rPr lang="ru-RU" sz="1700" b="1" i="1" dirty="0" err="1">
                <a:latin typeface="Times New Roman" panose="02020603050405020304" pitchFamily="18" charset="0"/>
              </a:rPr>
              <a:t>інвалідів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онкохворих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700" b="1" i="1" dirty="0">
                <a:latin typeface="Times New Roman" panose="02020603050405020304" pitchFamily="18" charset="0"/>
              </a:rPr>
              <a:t> на </a:t>
            </a:r>
            <a:r>
              <a:rPr lang="ru-RU" sz="1700" b="1" i="1" dirty="0" err="1">
                <a:latin typeface="Times New Roman" panose="02020603050405020304" pitchFamily="18" charset="0"/>
              </a:rPr>
              <a:t>цукровий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діабет</a:t>
            </a:r>
            <a:r>
              <a:rPr lang="ru-RU" sz="1700" b="1" i="1" dirty="0">
                <a:latin typeface="Times New Roman" panose="02020603050405020304" pitchFamily="18" charset="0"/>
              </a:rPr>
              <a:t>, з </a:t>
            </a:r>
            <a:r>
              <a:rPr lang="ru-RU" sz="1700" b="1" i="1" dirty="0" err="1">
                <a:latin typeface="Times New Roman" panose="02020603050405020304" pitchFamily="18" charset="0"/>
              </a:rPr>
              <a:t>психічними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розладами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700" b="1" i="1" dirty="0">
                <a:latin typeface="Times New Roman" panose="02020603050405020304" pitchFamily="18" charset="0"/>
              </a:rPr>
              <a:t> з </a:t>
            </a:r>
            <a:r>
              <a:rPr lang="ru-RU" sz="1700" b="1" i="1" dirty="0" err="1">
                <a:latin typeface="Times New Roman" panose="02020603050405020304" pitchFamily="18" charset="0"/>
              </a:rPr>
              <a:t>багатодітних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сімей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700" b="1" i="1" dirty="0">
                <a:latin typeface="Times New Roman" panose="02020603050405020304" pitchFamily="18" charset="0"/>
              </a:rPr>
              <a:t> з </a:t>
            </a:r>
            <a:r>
              <a:rPr lang="ru-RU" sz="1700" b="1" i="1" dirty="0" err="1">
                <a:latin typeface="Times New Roman" panose="02020603050405020304" pitchFamily="18" charset="0"/>
              </a:rPr>
              <a:t>вадами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розвитку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мозку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епілепсією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700" b="1" i="1" dirty="0">
                <a:latin typeface="Times New Roman" panose="02020603050405020304" pitchFamily="18" charset="0"/>
              </a:rPr>
              <a:t> на </a:t>
            </a:r>
            <a:r>
              <a:rPr lang="ru-RU" sz="1700" b="1" i="1" dirty="0" err="1">
                <a:latin typeface="Times New Roman" panose="02020603050405020304" pitchFamily="18" charset="0"/>
              </a:rPr>
              <a:t>ниркову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недостатність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endParaRPr lang="ru-RU" sz="1700" b="1" i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0" y="5643104"/>
            <a:ext cx="72147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слуховими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апаратами</a:t>
            </a:r>
            <a:r>
              <a:rPr lang="ru-RU" sz="1700" b="1" i="1" dirty="0">
                <a:latin typeface="Times New Roman" panose="02020603050405020304" pitchFamily="18" charset="0"/>
              </a:rPr>
              <a:t>, памперсами </a:t>
            </a:r>
            <a:endParaRPr lang="ru-RU" sz="1700" b="1" i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6211669"/>
            <a:ext cx="702367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Утримання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>
                <a:latin typeface="Times New Roman" panose="02020603050405020304" pitchFamily="18" charset="0"/>
              </a:rPr>
              <a:t>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матеріально-технічне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оснащення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лікувальних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закладів</a:t>
            </a:r>
            <a:r>
              <a:rPr lang="ru-RU" sz="1700" b="1" i="1" dirty="0"/>
              <a:t> </a:t>
            </a:r>
          </a:p>
        </p:txBody>
      </p:sp>
      <p:sp>
        <p:nvSpPr>
          <p:cNvPr id="45" name="Блок-схема: знак завершения 44"/>
          <p:cNvSpPr/>
          <p:nvPr/>
        </p:nvSpPr>
        <p:spPr bwMode="auto">
          <a:xfrm>
            <a:off x="6694537" y="4493172"/>
            <a:ext cx="2055325" cy="50449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1420,6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6" name="Блок-схема: знак завершения 45"/>
          <p:cNvSpPr/>
          <p:nvPr/>
        </p:nvSpPr>
        <p:spPr bwMode="auto">
          <a:xfrm>
            <a:off x="6696621" y="5644055"/>
            <a:ext cx="2092695" cy="401805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304,5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7" name="Блок-схема: знак завершения 46"/>
          <p:cNvSpPr/>
          <p:nvPr/>
        </p:nvSpPr>
        <p:spPr bwMode="auto">
          <a:xfrm>
            <a:off x="6716129" y="6211614"/>
            <a:ext cx="2033734" cy="437752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16040,2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sp>
        <p:nvSpPr>
          <p:cNvPr id="4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15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2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450429" cy="81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0" y="842502"/>
            <a:ext cx="9144000" cy="82140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ВСЬОГО   -  21039,4 тис.грн.,</a:t>
            </a:r>
          </a:p>
          <a:p>
            <a:pPr algn="ctr"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у тому </a:t>
            </a:r>
            <a:r>
              <a:rPr lang="ru-RU" sz="16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1600" b="1" dirty="0" smtClean="0">
                <a:latin typeface="Times New Roman"/>
                <a:cs typeface="Times New Roman"/>
              </a:rPr>
              <a:t> на виконання </a:t>
            </a:r>
            <a:r>
              <a:rPr lang="ru-RU" sz="16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600" b="1" dirty="0" smtClean="0">
                <a:latin typeface="Times New Roman"/>
                <a:cs typeface="Times New Roman"/>
              </a:rPr>
              <a:t> "</a:t>
            </a:r>
            <a:r>
              <a:rPr lang="ru-RU" sz="1600" b="1" dirty="0" err="1" smtClean="0">
                <a:latin typeface="Times New Roman"/>
                <a:cs typeface="Times New Roman"/>
              </a:rPr>
              <a:t>Здоров`я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павлоградців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b="1" dirty="0" smtClean="0">
                <a:latin typeface="Times New Roman"/>
                <a:cs typeface="Times New Roman"/>
              </a:rPr>
              <a:t>на 2020-2022 роки" - 18382,2 тис.грн. 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endParaRPr lang="ru-RU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0" descr="загружено (2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189" y="195713"/>
            <a:ext cx="1350909" cy="784760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1775309" y="241931"/>
            <a:ext cx="48244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Фізична культура і спорт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16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7" name="AutoShape 1"/>
          <p:cNvSpPr>
            <a:spLocks noChangeArrowheads="1"/>
          </p:cNvSpPr>
          <p:nvPr/>
        </p:nvSpPr>
        <p:spPr bwMode="auto">
          <a:xfrm>
            <a:off x="184299" y="1134759"/>
            <a:ext cx="8761581" cy="1567083"/>
          </a:xfrm>
          <a:prstGeom prst="flowChartTerminator">
            <a:avLst/>
          </a:prstGeom>
          <a:solidFill>
            <a:schemeClr val="accent3">
              <a:lumMod val="20000"/>
              <a:lumOff val="80000"/>
              <a:alpha val="74901"/>
            </a:schemeClr>
          </a:solidFill>
          <a:ln w="38100">
            <a:solidFill>
              <a:srgbClr val="800080"/>
            </a:solidFill>
            <a:miter lim="800000"/>
            <a:headEnd/>
            <a:tailEnd/>
          </a:ln>
        </p:spPr>
        <p:txBody>
          <a:bodyPr wrap="square" lIns="73152" tIns="59436" rIns="7315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800" b="1" dirty="0" err="1" smtClean="0">
                <a:latin typeface="Times New Roman"/>
                <a:cs typeface="Times New Roman"/>
              </a:rPr>
              <a:t>Утримання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спортивних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закладів</a:t>
            </a:r>
            <a:r>
              <a:rPr lang="ru-RU" sz="1800" b="1" dirty="0" smtClean="0">
                <a:latin typeface="Times New Roman"/>
                <a:cs typeface="Times New Roman"/>
              </a:rPr>
              <a:t>,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проведення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навчально-тренувальних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зборів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і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змагань</a:t>
            </a:r>
            <a:r>
              <a:rPr lang="ru-RU" sz="1800" b="1" dirty="0" smtClean="0">
                <a:latin typeface="Times New Roman"/>
                <a:cs typeface="Times New Roman"/>
              </a:rPr>
              <a:t>- 8820,3 тис. грн, у тому </a:t>
            </a:r>
            <a:r>
              <a:rPr lang="ru-RU" sz="18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1800" b="1" dirty="0" smtClean="0">
                <a:latin typeface="Times New Roman"/>
                <a:cs typeface="Times New Roman"/>
              </a:rPr>
              <a:t> на виконання </a:t>
            </a:r>
            <a:r>
              <a:rPr lang="ru-RU" sz="18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800" b="1" dirty="0" smtClean="0">
                <a:latin typeface="Times New Roman"/>
                <a:cs typeface="Times New Roman"/>
              </a:rPr>
              <a:t>  „</a:t>
            </a:r>
            <a:r>
              <a:rPr lang="ru-RU" sz="1800" b="1" dirty="0" err="1" smtClean="0">
                <a:latin typeface="Times New Roman"/>
                <a:cs typeface="Times New Roman"/>
              </a:rPr>
              <a:t>Реалізація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державної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політики</a:t>
            </a:r>
            <a:r>
              <a:rPr lang="ru-RU" sz="1800" b="1" dirty="0" smtClean="0">
                <a:latin typeface="Times New Roman"/>
                <a:cs typeface="Times New Roman"/>
              </a:rPr>
              <a:t> у </a:t>
            </a:r>
            <a:r>
              <a:rPr lang="ru-RU" sz="1800" b="1" dirty="0" err="1" smtClean="0">
                <a:latin typeface="Times New Roman"/>
                <a:cs typeface="Times New Roman"/>
              </a:rPr>
              <a:t>сфері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сім’ї</a:t>
            </a:r>
            <a:r>
              <a:rPr lang="ru-RU" sz="1800" b="1" dirty="0" smtClean="0">
                <a:latin typeface="Times New Roman"/>
                <a:cs typeface="Times New Roman"/>
              </a:rPr>
              <a:t>, </a:t>
            </a:r>
            <a:r>
              <a:rPr lang="ru-RU" sz="1800" b="1" dirty="0" err="1" smtClean="0">
                <a:latin typeface="Times New Roman"/>
                <a:cs typeface="Times New Roman"/>
              </a:rPr>
              <a:t>молоді</a:t>
            </a:r>
            <a:r>
              <a:rPr lang="ru-RU" sz="1800" b="1" dirty="0" smtClean="0">
                <a:latin typeface="Times New Roman"/>
                <a:cs typeface="Times New Roman"/>
              </a:rPr>
              <a:t> та спорту м. Павлоград на 2015-2021 роки” -73,6 тис.грн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32475" y="3061523"/>
            <a:ext cx="6199322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2200" b="1" dirty="0" err="1" smtClean="0"/>
              <a:t>Утримання</a:t>
            </a:r>
            <a:r>
              <a:rPr lang="ru-RU" altLang="ru-RU" sz="2200" b="1" dirty="0" smtClean="0"/>
              <a:t> </a:t>
            </a:r>
            <a:r>
              <a:rPr lang="ru-RU" altLang="ru-RU" sz="2200" b="1" dirty="0" err="1" smtClean="0"/>
              <a:t>спортивних</a:t>
            </a:r>
            <a:r>
              <a:rPr lang="ru-RU" altLang="ru-RU" sz="2200" b="1" dirty="0" smtClean="0"/>
              <a:t> </a:t>
            </a:r>
            <a:r>
              <a:rPr lang="ru-RU" altLang="ru-RU" sz="2200" b="1" dirty="0" err="1" smtClean="0"/>
              <a:t>закладів</a:t>
            </a:r>
            <a:r>
              <a:rPr lang="ru-RU" altLang="ru-RU" sz="2200" b="1" dirty="0" smtClean="0"/>
              <a:t> </a:t>
            </a:r>
            <a:r>
              <a:rPr lang="ru-RU" altLang="ru-RU" sz="2200" b="1" dirty="0" err="1" smtClean="0"/>
              <a:t>міста</a:t>
            </a:r>
            <a:r>
              <a:rPr lang="ru-RU" altLang="ru-RU" sz="2200" b="1" dirty="0" smtClean="0"/>
              <a:t> (ПНЗ "ДЮСШ", ФСК </a:t>
            </a:r>
            <a:r>
              <a:rPr lang="ru-RU" altLang="ru-RU" sz="2200" b="1" dirty="0" err="1" smtClean="0"/>
              <a:t>ім</a:t>
            </a:r>
            <a:r>
              <a:rPr lang="ru-RU" altLang="ru-RU" sz="2200" b="1" dirty="0" smtClean="0"/>
              <a:t>. </a:t>
            </a:r>
            <a:r>
              <a:rPr lang="ru-RU" altLang="ru-RU" sz="2200" b="1" dirty="0" err="1" smtClean="0"/>
              <a:t>В.М.Шкуренко</a:t>
            </a:r>
            <a:r>
              <a:rPr lang="ru-RU" altLang="ru-RU" sz="2200" b="1" dirty="0" smtClean="0"/>
              <a:t>)</a:t>
            </a:r>
          </a:p>
          <a:p>
            <a:pPr eaLnBrk="1" hangingPunct="1"/>
            <a:endParaRPr lang="uk-UA" altLang="ru-RU" sz="2200" b="1" dirty="0"/>
          </a:p>
          <a:p>
            <a:pPr eaLnBrk="1" hangingPunct="1"/>
            <a:r>
              <a:rPr lang="uk-UA" altLang="ru-RU" sz="2200" b="1" dirty="0" smtClean="0"/>
              <a:t>Проведення </a:t>
            </a:r>
            <a:r>
              <a:rPr lang="uk-UA" altLang="ru-RU" sz="2200" b="1" dirty="0"/>
              <a:t>навчально-тренувальних зборів і змагань</a:t>
            </a:r>
          </a:p>
          <a:p>
            <a:pPr eaLnBrk="1" hangingPunct="1"/>
            <a:endParaRPr lang="uk-UA" altLang="ru-RU" sz="2200" b="1" dirty="0"/>
          </a:p>
          <a:p>
            <a:pPr eaLnBrk="1" hangingPunct="1"/>
            <a:r>
              <a:rPr lang="ru-RU" altLang="ru-RU" sz="2200" b="1" dirty="0" smtClean="0"/>
              <a:t>Заходи </a:t>
            </a:r>
            <a:r>
              <a:rPr lang="ru-RU" altLang="ru-RU" sz="2200" b="1" dirty="0"/>
              <a:t>по </a:t>
            </a:r>
            <a:r>
              <a:rPr lang="ru-RU" altLang="ru-RU" sz="2200" b="1" dirty="0" err="1"/>
              <a:t>боротьбі</a:t>
            </a:r>
            <a:r>
              <a:rPr lang="ru-RU" altLang="ru-RU" sz="2200" b="1" dirty="0"/>
              <a:t> та </a:t>
            </a:r>
            <a:r>
              <a:rPr lang="ru-RU" altLang="ru-RU" sz="2200" b="1" dirty="0" err="1"/>
              <a:t>профілактиці</a:t>
            </a:r>
            <a:r>
              <a:rPr lang="ru-RU" altLang="ru-RU" sz="2200" b="1" dirty="0"/>
              <a:t> </a:t>
            </a:r>
            <a:r>
              <a:rPr lang="ru-RU" altLang="ru-RU" sz="2200" b="1" dirty="0" err="1"/>
              <a:t>розповсюдження</a:t>
            </a:r>
            <a:r>
              <a:rPr lang="ru-RU" altLang="ru-RU" sz="2200" b="1" dirty="0"/>
              <a:t> </a:t>
            </a:r>
            <a:r>
              <a:rPr lang="ru-RU" altLang="ru-RU" sz="2200" b="1" dirty="0" err="1"/>
              <a:t>коронавірусної</a:t>
            </a:r>
            <a:r>
              <a:rPr lang="ru-RU" altLang="ru-RU" sz="2200" b="1" dirty="0"/>
              <a:t> </a:t>
            </a:r>
            <a:r>
              <a:rPr lang="ru-RU" altLang="ru-RU" sz="2200" b="1" dirty="0" err="1"/>
              <a:t>хвороби</a:t>
            </a:r>
            <a:r>
              <a:rPr lang="ru-RU" altLang="ru-RU" sz="2200" b="1" dirty="0"/>
              <a:t> COVID-19 в </a:t>
            </a:r>
            <a:r>
              <a:rPr lang="ru-RU" altLang="ru-RU" sz="2200" b="1" dirty="0" err="1"/>
              <a:t>установах</a:t>
            </a:r>
            <a:r>
              <a:rPr lang="ru-RU" altLang="ru-RU" sz="2200" b="1" dirty="0"/>
              <a:t> спорту</a:t>
            </a:r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>
            <a:off x="6569242" y="3197795"/>
            <a:ext cx="2310122" cy="503225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2000" b="1" dirty="0" smtClean="0">
                <a:latin typeface="Times New Roman"/>
                <a:cs typeface="Times New Roman"/>
              </a:rPr>
              <a:t>8746,7</a:t>
            </a:r>
            <a:endParaRPr lang="ru-RU" sz="2000" b="1" dirty="0">
              <a:latin typeface="Times New Roman"/>
              <a:cs typeface="Times New Roman"/>
            </a:endParaRPr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6584482" y="4156801"/>
            <a:ext cx="2310122" cy="503225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2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67,2</a:t>
            </a:r>
            <a:endParaRPr lang="ru-RU" sz="22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6599722" y="5270435"/>
            <a:ext cx="2310122" cy="503225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6,4</a:t>
            </a:r>
            <a:endParaRPr lang="ru-RU" sz="22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58299" y="2593774"/>
            <a:ext cx="11271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</a:rPr>
              <a:t>тис.грн</a:t>
            </a:r>
            <a:endParaRPr lang="ru-RU" sz="1600" dirty="0"/>
          </a:p>
        </p:txBody>
      </p:sp>
      <p:pic>
        <p:nvPicPr>
          <p:cNvPr id="12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478281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713316" y="232475"/>
            <a:ext cx="5472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Соціальний захист населення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17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13" name="Рисунок 27" descr="D: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29" y="28925"/>
            <a:ext cx="1295308" cy="7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0" y="899161"/>
            <a:ext cx="9144000" cy="102107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20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всього</a:t>
            </a:r>
            <a:r>
              <a:rPr lang="ru-RU" sz="2000" b="1" dirty="0" smtClean="0">
                <a:latin typeface="Times New Roman"/>
                <a:cs typeface="Times New Roman"/>
              </a:rPr>
              <a:t>- 11695,9 тис.грн,  </a:t>
            </a:r>
          </a:p>
          <a:p>
            <a:pPr algn="ctr">
              <a:defRPr sz="1000"/>
            </a:pPr>
            <a:r>
              <a:rPr lang="ru-RU" sz="2000" b="1" dirty="0" smtClean="0">
                <a:latin typeface="Times New Roman"/>
                <a:cs typeface="Times New Roman"/>
              </a:rPr>
              <a:t>у тому </a:t>
            </a:r>
            <a:r>
              <a:rPr lang="ru-RU" sz="20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2000" b="1" dirty="0" smtClean="0">
                <a:latin typeface="Times New Roman"/>
                <a:cs typeface="Times New Roman"/>
              </a:rPr>
              <a:t> на </a:t>
            </a:r>
            <a:r>
              <a:rPr lang="ru-RU" sz="2000" b="1" dirty="0" err="1" smtClean="0">
                <a:latin typeface="Times New Roman"/>
                <a:cs typeface="Times New Roman"/>
              </a:rPr>
              <a:t>реалізацію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2000" b="1" dirty="0" smtClean="0">
                <a:latin typeface="Times New Roman"/>
                <a:cs typeface="Times New Roman"/>
              </a:rPr>
              <a:t> "</a:t>
            </a:r>
            <a:r>
              <a:rPr lang="ru-RU" sz="2000" b="1" dirty="0" err="1" smtClean="0">
                <a:latin typeface="Times New Roman"/>
                <a:cs typeface="Times New Roman"/>
              </a:rPr>
              <a:t>Соціальний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захист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окремих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категорій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населення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на</a:t>
            </a:r>
            <a:r>
              <a:rPr lang="ru-RU" sz="2000" b="1" dirty="0" smtClean="0">
                <a:latin typeface="Times New Roman"/>
                <a:cs typeface="Times New Roman"/>
              </a:rPr>
              <a:t> 2019-2021 роки"- 4989,1  тис.грн </a:t>
            </a:r>
            <a:r>
              <a:rPr lang="ru-RU" sz="20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ru-RU" sz="20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56249" y="1971374"/>
            <a:ext cx="2121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</a:rPr>
              <a:t>І </a:t>
            </a:r>
            <a:r>
              <a:rPr lang="ru-RU" sz="1600" b="1" dirty="0" err="1" smtClean="0">
                <a:latin typeface="Times New Roman" panose="02020603050405020304" pitchFamily="18" charset="0"/>
              </a:rPr>
              <a:t>півріччя</a:t>
            </a:r>
            <a:r>
              <a:rPr lang="ru-RU" sz="1600" b="1" dirty="0" smtClean="0">
                <a:latin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</a:rPr>
              <a:t>2021 року</a:t>
            </a:r>
            <a:r>
              <a:rPr lang="ru-RU" sz="160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05309" y="2261561"/>
            <a:ext cx="7938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тис.грн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2425432"/>
            <a:ext cx="6134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anose="02020603050405020304" pitchFamily="18" charset="0"/>
              </a:rPr>
              <a:t>Утримання</a:t>
            </a:r>
            <a:r>
              <a:rPr lang="ru-RU" sz="1600" b="1" dirty="0" smtClean="0"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</a:rPr>
              <a:t>Терцентру</a:t>
            </a:r>
            <a:r>
              <a:rPr lang="ru-RU" sz="1600" b="1" dirty="0"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</a:rPr>
              <a:t>надання</a:t>
            </a:r>
            <a:r>
              <a:rPr lang="ru-RU" sz="1600" b="1" dirty="0"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</a:rPr>
              <a:t>соціальних</a:t>
            </a:r>
            <a:r>
              <a:rPr lang="ru-RU" sz="1600" b="1" dirty="0"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</a:rPr>
              <a:t>послуг</a:t>
            </a:r>
            <a:r>
              <a:rPr lang="ru-RU" sz="1600" b="1" dirty="0">
                <a:latin typeface="Times New Roman" panose="02020603050405020304" pitchFamily="18" charset="0"/>
              </a:rPr>
              <a:t> та Центру </a:t>
            </a:r>
            <a:r>
              <a:rPr lang="ru-RU" sz="1600" b="1" dirty="0" err="1">
                <a:latin typeface="Times New Roman" panose="02020603050405020304" pitchFamily="18" charset="0"/>
              </a:rPr>
              <a:t>соціальних</a:t>
            </a:r>
            <a:r>
              <a:rPr lang="ru-RU" sz="1600" b="1" dirty="0">
                <a:latin typeface="Times New Roman" panose="02020603050405020304" pitchFamily="18" charset="0"/>
              </a:rPr>
              <a:t> служб для </a:t>
            </a:r>
            <a:r>
              <a:rPr lang="ru-RU" sz="1600" b="1" dirty="0" err="1">
                <a:latin typeface="Times New Roman" panose="02020603050405020304" pitchFamily="18" charset="0"/>
              </a:rPr>
              <a:t>сім'ї</a:t>
            </a:r>
            <a:r>
              <a:rPr lang="ru-RU" sz="1600" b="1" dirty="0"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latin typeface="Times New Roman" panose="02020603050405020304" pitchFamily="18" charset="0"/>
              </a:rPr>
              <a:t>дітей</a:t>
            </a:r>
            <a:r>
              <a:rPr lang="ru-RU" sz="1600" b="1" dirty="0">
                <a:latin typeface="Times New Roman" panose="02020603050405020304" pitchFamily="18" charset="0"/>
              </a:rPr>
              <a:t> та </a:t>
            </a:r>
            <a:r>
              <a:rPr lang="ru-RU" sz="1600" b="1" dirty="0" err="1">
                <a:latin typeface="Times New Roman" panose="02020603050405020304" pitchFamily="18" charset="0"/>
              </a:rPr>
              <a:t>молоді</a:t>
            </a:r>
            <a:r>
              <a:rPr lang="ru-RU" sz="1600" b="1" dirty="0">
                <a:latin typeface="Times New Roman" panose="02020603050405020304" pitchFamily="18" charset="0"/>
              </a:rPr>
              <a:t>, </a:t>
            </a:r>
            <a:r>
              <a:rPr lang="ru-RU" sz="1600" b="1" dirty="0" err="1">
                <a:latin typeface="Times New Roman" panose="02020603050405020304" pitchFamily="18" charset="0"/>
              </a:rPr>
              <a:t>соціальні</a:t>
            </a:r>
            <a:r>
              <a:rPr lang="ru-RU" sz="1600" b="1" dirty="0"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</a:rPr>
              <a:t>послуги</a:t>
            </a:r>
            <a:r>
              <a:rPr lang="ru-RU" sz="1600" b="1" dirty="0">
                <a:latin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</a:rPr>
              <a:t>населенню</a:t>
            </a:r>
            <a:r>
              <a:rPr lang="ru-RU" sz="1600" b="1" dirty="0"/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863" y="3492090"/>
            <a:ext cx="5871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ветеранам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проїзд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санаторно-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курортні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путівки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0760993"/>
              </p:ext>
            </p:extLst>
          </p:nvPr>
        </p:nvGraphicFramePr>
        <p:xfrm>
          <a:off x="106671" y="5356861"/>
          <a:ext cx="5795478" cy="497205"/>
        </p:xfrm>
        <a:graphic>
          <a:graphicData uri="http://schemas.openxmlformats.org/drawingml/2006/table">
            <a:tbl>
              <a:tblPr/>
              <a:tblGrid>
                <a:gridCol w="5795478">
                  <a:extLst>
                    <a:ext uri="{9D8B030D-6E8A-4147-A177-3AD203B41FA5}">
                      <a16:colId xmlns="" xmlns:a16="http://schemas.microsoft.com/office/drawing/2014/main" val="16596534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Надання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фінансової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підтримки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громадським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організаціям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Павлоградській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міській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раді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ветеранів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01261695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4557670"/>
              </p:ext>
            </p:extLst>
          </p:nvPr>
        </p:nvGraphicFramePr>
        <p:xfrm>
          <a:off x="106671" y="6217084"/>
          <a:ext cx="6070600" cy="497205"/>
        </p:xfrm>
        <a:graphic>
          <a:graphicData uri="http://schemas.openxmlformats.org/drawingml/2006/table">
            <a:tbl>
              <a:tblPr/>
              <a:tblGrid>
                <a:gridCol w="6070600">
                  <a:extLst>
                    <a:ext uri="{9D8B030D-6E8A-4147-A177-3AD203B41FA5}">
                      <a16:colId xmlns="" xmlns:a16="http://schemas.microsoft.com/office/drawing/2014/main" val="28933142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Оплата 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хостингу у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мережі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інтернет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програмне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забезпечення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АСОП)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38692541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3023358"/>
              </p:ext>
            </p:extLst>
          </p:nvPr>
        </p:nvGraphicFramePr>
        <p:xfrm>
          <a:off x="106671" y="4309104"/>
          <a:ext cx="6235215" cy="741045"/>
        </p:xfrm>
        <a:graphic>
          <a:graphicData uri="http://schemas.openxmlformats.org/drawingml/2006/table">
            <a:tbl>
              <a:tblPr/>
              <a:tblGrid>
                <a:gridCol w="6235215">
                  <a:extLst>
                    <a:ext uri="{9D8B030D-6E8A-4147-A177-3AD203B41FA5}">
                      <a16:colId xmlns="" xmlns:a16="http://schemas.microsoft.com/office/drawing/2014/main" val="21073841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Надання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матеріальної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допомоги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громадянам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міста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(на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поховання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учасникам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АТО,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внутрішньо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переміщеним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громадянам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на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встановлення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індивідуального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опалення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тощо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0865752"/>
                  </a:ext>
                </a:extLst>
              </a:tr>
            </a:tbl>
          </a:graphicData>
        </a:graphic>
      </p:graphicFrame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479582" y="2524107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6328,8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1" name="Блок-схема: знак завершения 30"/>
          <p:cNvSpPr>
            <a:spLocks noChangeArrowheads="1"/>
          </p:cNvSpPr>
          <p:nvPr/>
        </p:nvSpPr>
        <p:spPr bwMode="auto">
          <a:xfrm>
            <a:off x="6494822" y="3500912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2607,2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Блок-схема: знак завершения 31"/>
          <p:cNvSpPr>
            <a:spLocks noChangeArrowheads="1"/>
          </p:cNvSpPr>
          <p:nvPr/>
        </p:nvSpPr>
        <p:spPr bwMode="auto">
          <a:xfrm>
            <a:off x="6464342" y="4317906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2694,3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3" name="Блок-схема: знак завершения 32"/>
          <p:cNvSpPr>
            <a:spLocks noChangeArrowheads="1"/>
          </p:cNvSpPr>
          <p:nvPr/>
        </p:nvSpPr>
        <p:spPr bwMode="auto">
          <a:xfrm>
            <a:off x="6494821" y="5368931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38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4" name="Блок-схема: знак завершения 33"/>
          <p:cNvSpPr>
            <a:spLocks noChangeArrowheads="1"/>
          </p:cNvSpPr>
          <p:nvPr/>
        </p:nvSpPr>
        <p:spPr bwMode="auto">
          <a:xfrm>
            <a:off x="6479580" y="6187408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27,6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371601" cy="88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3263146" y="200763"/>
            <a:ext cx="2881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Культура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0" y="1040908"/>
            <a:ext cx="9101137" cy="100739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всього</a:t>
            </a:r>
            <a:r>
              <a:rPr lang="ru-RU" sz="1800" b="1" dirty="0" smtClean="0">
                <a:latin typeface="Times New Roman"/>
                <a:cs typeface="Times New Roman"/>
              </a:rPr>
              <a:t> - 12047,8 тис.грн. в т.ч. на заходи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800" b="1" dirty="0" smtClean="0">
                <a:latin typeface="Times New Roman"/>
                <a:cs typeface="Times New Roman"/>
              </a:rPr>
              <a:t> "</a:t>
            </a:r>
            <a:r>
              <a:rPr lang="ru-RU" sz="1800" b="1" dirty="0" err="1" smtClean="0">
                <a:latin typeface="Times New Roman"/>
                <a:cs typeface="Times New Roman"/>
              </a:rPr>
              <a:t>Розвиток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культури</a:t>
            </a:r>
            <a:r>
              <a:rPr lang="ru-RU" sz="1800" b="1" dirty="0" smtClean="0">
                <a:latin typeface="Times New Roman"/>
                <a:cs typeface="Times New Roman"/>
              </a:rPr>
              <a:t> та </a:t>
            </a:r>
            <a:r>
              <a:rPr lang="ru-RU" sz="1800" b="1" dirty="0" err="1" smtClean="0">
                <a:latin typeface="Times New Roman"/>
                <a:cs typeface="Times New Roman"/>
              </a:rPr>
              <a:t>збереження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об'єктів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культурної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спадщини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міста</a:t>
            </a:r>
            <a:r>
              <a:rPr lang="ru-RU" sz="1800" b="1" dirty="0" smtClean="0">
                <a:latin typeface="Times New Roman"/>
                <a:cs typeface="Times New Roman"/>
              </a:rPr>
              <a:t> Павлоград на 2020-2025 роки" - 1974,4 тис.грн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pic>
        <p:nvPicPr>
          <p:cNvPr id="11" name="Рисунок 13" descr="D:\загружен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439" y="0"/>
            <a:ext cx="1256271" cy="77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8675688" y="94341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18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7272336" y="2068558"/>
            <a:ext cx="2232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 i="1" dirty="0"/>
              <a:t>1 </a:t>
            </a:r>
            <a:r>
              <a:rPr lang="uk-UA" altLang="ru-RU" sz="1400" b="1" i="1" dirty="0" smtClean="0"/>
              <a:t>півріччя 2021 </a:t>
            </a:r>
            <a:r>
              <a:rPr lang="uk-UA" altLang="ru-RU" sz="1400" b="1" i="1" dirty="0"/>
              <a:t>року</a:t>
            </a:r>
            <a:endParaRPr lang="ru-RU" altLang="ru-RU" sz="1400" b="1" i="1" dirty="0"/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8423275" y="2317319"/>
            <a:ext cx="720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100" dirty="0" err="1">
                <a:cs typeface="Times New Roman" panose="02020603050405020304" pitchFamily="18" charset="0"/>
              </a:rPr>
              <a:t>тис.грн</a:t>
            </a:r>
            <a:r>
              <a:rPr lang="uk-UA" altLang="ru-RU" sz="1100" dirty="0">
                <a:cs typeface="Times New Roman" panose="02020603050405020304" pitchFamily="18" charset="0"/>
              </a:rPr>
              <a:t>.</a:t>
            </a:r>
            <a:endParaRPr lang="ru-RU" altLang="ru-RU" sz="1100" dirty="0"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3" y="2577788"/>
            <a:ext cx="4793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863" y="3130867"/>
            <a:ext cx="59859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ярмарок,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марафонів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2863" y="4254206"/>
            <a:ext cx="47959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театру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ім.Б.Є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Захави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863" y="4798360"/>
            <a:ext cx="57225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Укріплення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матеріально-технічної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863" y="5619513"/>
            <a:ext cx="572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профілактиці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в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6257949" y="2638879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10073,4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7" name="Блок-схема: знак завершения 26"/>
          <p:cNvSpPr>
            <a:spLocks noChangeArrowheads="1"/>
          </p:cNvSpPr>
          <p:nvPr/>
        </p:nvSpPr>
        <p:spPr bwMode="auto">
          <a:xfrm>
            <a:off x="6257949" y="3356322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202,5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8" name="Блок-схема: знак завершения 27"/>
          <p:cNvSpPr>
            <a:spLocks noChangeArrowheads="1"/>
          </p:cNvSpPr>
          <p:nvPr/>
        </p:nvSpPr>
        <p:spPr bwMode="auto">
          <a:xfrm>
            <a:off x="6257949" y="4201559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1635,5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9" name="Блок-схема: знак завершения 28"/>
          <p:cNvSpPr>
            <a:spLocks noChangeArrowheads="1"/>
          </p:cNvSpPr>
          <p:nvPr/>
        </p:nvSpPr>
        <p:spPr bwMode="auto">
          <a:xfrm>
            <a:off x="6257950" y="4946356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117,7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257950" y="5890365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18,7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10" name="Text Box 60"/>
          <p:cNvSpPr txBox="1">
            <a:spLocks noChangeArrowheads="1"/>
          </p:cNvSpPr>
          <p:nvPr/>
        </p:nvSpPr>
        <p:spPr bwMode="auto">
          <a:xfrm>
            <a:off x="8755080" y="0"/>
            <a:ext cx="388920" cy="40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1">
              <a:defRPr sz="1000"/>
            </a:pPr>
            <a:r>
              <a:rPr lang="ru-RU" sz="1400" b="0" i="0" strike="noStrike" dirty="0" smtClean="0">
                <a:solidFill>
                  <a:srgbClr val="000000"/>
                </a:solidFill>
                <a:latin typeface="Arial Cyr"/>
              </a:rPr>
              <a:t>  </a:t>
            </a:r>
            <a:r>
              <a:rPr lang="ru-RU" sz="1600" b="1" i="0" strike="noStrik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98120" y="834011"/>
            <a:ext cx="8763000" cy="5841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576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>
              <a:defRPr sz="1000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Проведено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зборів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 державного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заборгованості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плати.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напрямком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легалізацію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оформлено 47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доходи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30,5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 sz="1000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мінімізаторами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списку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мінімізаторів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47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бюджету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доходи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223,2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 sz="1000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Павлоградської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20.03.2018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року № 1107-35/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 «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пересувних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Павлоград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ярмарок,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святкових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урочистих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 рішення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Павлоградської міської ради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11.12.2019 року № 1112 «Про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культурного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благоустрою"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надходження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пайової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благоустрою за І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півріччя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року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956,2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тис. грн.</a:t>
            </a:r>
          </a:p>
          <a:p>
            <a:pPr algn="just">
              <a:defRPr sz="1000"/>
            </a:pP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КП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Павлоградводоканал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сплачено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бюджету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борг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5000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 sz="1000"/>
            </a:pP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півріччя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року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мобілізовано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погашення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податкового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боргу в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3590,3 тис.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тому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упереджувально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профілактичних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сплати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- 3105,7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перебувають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процедурах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банкрутства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- 235,7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сплати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рострочених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судовими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податкового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боргу - 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219,1 </a:t>
            </a:r>
            <a:r>
              <a:rPr lang="ru-RU" sz="1600" dirty="0" err="1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тис.грн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ДВС за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виконавчими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листами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податкового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боргу - 22,1 тис. грн,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стягнення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коштів з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рахунків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інкасовими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дорученнями</a:t>
            </a:r>
            <a:r>
              <a:rPr lang="ru-RU" sz="16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- 7,7 тис.грн</a:t>
            </a:r>
            <a:r>
              <a:rPr lang="ru-RU" sz="160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7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86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1001092" y="123416"/>
            <a:ext cx="7948448" cy="697994"/>
          </a:xfrm>
        </p:spPr>
        <p:txBody>
          <a:bodyPr/>
          <a:lstStyle/>
          <a:p>
            <a:pPr algn="ctr">
              <a:defRPr sz="1000"/>
            </a:pP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 І </a:t>
            </a:r>
            <a:r>
              <a:rPr lang="ru-RU" sz="1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півріччя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року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5"/>
          <p:cNvSpPr txBox="1">
            <a:spLocks/>
          </p:cNvSpPr>
          <p:nvPr/>
        </p:nvSpPr>
        <p:spPr bwMode="auto">
          <a:xfrm>
            <a:off x="1394847" y="57149"/>
            <a:ext cx="6983413" cy="70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бюджету на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житлово-комунальне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господарство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04250" y="57149"/>
            <a:ext cx="539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19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33311914"/>
              </p:ext>
            </p:extLst>
          </p:nvPr>
        </p:nvGraphicFramePr>
        <p:xfrm>
          <a:off x="182880" y="1019175"/>
          <a:ext cx="8763000" cy="5549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371600" y="164508"/>
            <a:ext cx="716121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Витрати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розвитку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20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266745" cy="86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Диаграмм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28975544"/>
              </p:ext>
            </p:extLst>
          </p:nvPr>
        </p:nvGraphicFramePr>
        <p:xfrm>
          <a:off x="1" y="0"/>
          <a:ext cx="9144000" cy="6777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5"/>
          <p:cNvSpPr txBox="1">
            <a:spLocks/>
          </p:cNvSpPr>
          <p:nvPr/>
        </p:nvSpPr>
        <p:spPr bwMode="auto">
          <a:xfrm>
            <a:off x="1259398" y="132556"/>
            <a:ext cx="70564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Використання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коштів бюджету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розвитку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,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охорони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навколишнього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середовища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та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цільового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за І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2021 року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98121" y="853444"/>
          <a:ext cx="8763000" cy="5824240"/>
        </p:xfrm>
        <a:graphic>
          <a:graphicData uri="http://schemas.openxmlformats.org/drawingml/2006/table">
            <a:tbl>
              <a:tblPr/>
              <a:tblGrid>
                <a:gridCol w="440084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93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355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123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694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0231"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300" b="0" i="0" u="none" strike="noStrike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300" b="0" i="0" u="none" strike="noStrike" dirty="0" smtClean="0">
                          <a:latin typeface="Times New Roman"/>
                        </a:rPr>
                        <a:t> 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0" i="0" u="none" strike="noStrike" dirty="0" smtClean="0">
                          <a:latin typeface="Times New Roman"/>
                        </a:rPr>
                        <a:t>тис.грн</a:t>
                      </a:r>
                      <a:endParaRPr lang="ru-RU" sz="1300" b="0" i="0" u="none" strike="noStrike" dirty="0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9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err="1">
                          <a:latin typeface="Times New Roman"/>
                        </a:rPr>
                        <a:t>Головний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розпорядник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бюджетних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коштів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План на І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півріччя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2021 року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Освоєно коштів за І півріччя 2021 року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Залишки кредитів на 01.07.2021 року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Відсоток виконання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023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Фонд охорони навколишнього природного середовища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37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latin typeface="Times New Roman"/>
                        </a:rPr>
                        <a:t>Управління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комунального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господарства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будівництва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713,0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657,6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023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Цільовий фонд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02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Виконавчий комітет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520,2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109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411,2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02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Служба у справах дітей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25,6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15,8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9,8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61,6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349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Відділ з питань сім'ї, молоді та спорту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246,6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128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118,3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89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latin typeface="Times New Roman"/>
                        </a:rPr>
                        <a:t>Управління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комунального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господарства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будівництва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586,7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299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287,5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51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0231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1379,1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552,3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826,8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40,1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023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latin typeface="Times New Roman"/>
                        </a:rPr>
                        <a:t>Бюджет розвитку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663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Виконавчий комітет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788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237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551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30,1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63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Відділ освіти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9889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343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9546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91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latin typeface="Times New Roman"/>
                        </a:rPr>
                        <a:t>Відділ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охорони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здоров`я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4461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142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4319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91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Відділ культури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284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122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162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91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Відділ з питань сім'ї, молоді та спорту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109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>
                          <a:latin typeface="Times New Roman"/>
                        </a:rPr>
                        <a:t>Управління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комунального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господарства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будівництва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22758,4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14853,7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7905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65,3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41090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err="1">
                          <a:latin typeface="Times New Roman"/>
                        </a:rPr>
                        <a:t>Боргові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зобов’язання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перед ПАТ АБ «УКРГАЗБАНК»</a:t>
                      </a:r>
                    </a:p>
                  </a:txBody>
                  <a:tcPr marL="5716" marR="5716" marT="57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11414,5</a:t>
                      </a:r>
                    </a:p>
                  </a:txBody>
                  <a:tcPr marL="5716" marR="5716" marT="571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11414,5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51106">
                <a:tc>
                  <a:txBody>
                    <a:bodyPr/>
                    <a:lstStyle/>
                    <a:p>
                      <a:pPr algn="l" fontAlgn="b"/>
                      <a:r>
                        <a:rPr lang="ru-RU" sz="13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49695,7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27112,8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22583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>
                          <a:latin typeface="Times New Roman"/>
                        </a:rPr>
                        <a:t>54,6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244600" y="174171"/>
            <a:ext cx="757428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Результати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споживання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послуг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водо-електропостачання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I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2021 року 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порівнянні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I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півріччям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2020 року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20755" y="67805"/>
            <a:ext cx="5232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0" y="0"/>
            <a:ext cx="126674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6240" y="1082038"/>
          <a:ext cx="8370389" cy="3550000"/>
        </p:xfrm>
        <a:graphic>
          <a:graphicData uri="http://schemas.openxmlformats.org/drawingml/2006/table">
            <a:tbl>
              <a:tblPr/>
              <a:tblGrid>
                <a:gridCol w="21838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01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18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205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80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629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0458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4925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8766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37101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latin typeface="Times New Roman"/>
                        </a:rPr>
                        <a:t>Назва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галузі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latin typeface="Times New Roman"/>
                        </a:rPr>
                        <a:t>Водопостачання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водовідведення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Електрична енергія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57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latin typeface="Times New Roman"/>
                        </a:rPr>
                        <a:t>зменшення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400" b="0" i="0" u="none" strike="noStrike" dirty="0" err="1">
                          <a:latin typeface="Times New Roman"/>
                        </a:rPr>
                        <a:t>збільшення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 smtClean="0">
                          <a:latin typeface="Times New Roman"/>
                        </a:rPr>
                        <a:t>споживання</a:t>
                      </a:r>
                      <a:endParaRPr lang="ru-RU" sz="1400" b="0" i="0" u="none" strike="noStrike" dirty="0" smtClean="0"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( +; -)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err="1">
                          <a:latin typeface="Times New Roman"/>
                        </a:rPr>
                        <a:t>зменшення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400" b="0" i="0" u="none" strike="noStrike" dirty="0" err="1">
                          <a:latin typeface="Times New Roman"/>
                        </a:rPr>
                        <a:t>збільшення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dirty="0" err="1">
                          <a:latin typeface="Times New Roman"/>
                        </a:rPr>
                        <a:t>споживання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 </a:t>
                      </a:r>
                      <a:endParaRPr lang="ru-RU" sz="1400" b="0" i="0" u="none" strike="noStrike" dirty="0" smtClean="0"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   </a:t>
                      </a:r>
                      <a:r>
                        <a:rPr lang="ru-RU" sz="1400" b="0" i="0" u="none" strike="noStrike" dirty="0">
                          <a:latin typeface="Times New Roman"/>
                        </a:rPr>
                        <a:t>( +; -)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55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в натуральних одиницях          (тис.м3)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в грошових одиницях               (тис. грн)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в натуральних одиницях                                                   (тис.кВт/год)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latin typeface="Times New Roman"/>
                        </a:rPr>
                        <a:t>в грошових одиницях (тис.грн)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459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Апарат управління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-0,17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-7,6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-19,5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7,2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-69,7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25,5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Освіта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-0,7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6,9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-31,7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313,1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-53,6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338,4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-186,5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1177,7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Охорона здоров'я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-2,9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-134,1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-44,2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71,0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-136,4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219,4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Соціальний захист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0,07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2,4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0,1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0,2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Культура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0,09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3,8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20,9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70,3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latin typeface="Times New Roman"/>
                        </a:rPr>
                        <a:t>Фізкультура і спорт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-0,11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-4,8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-13,8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7,9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-48,4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27,5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596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 err="1">
                          <a:latin typeface="Times New Roman"/>
                        </a:rPr>
                        <a:t>Всього</a:t>
                      </a:r>
                      <a:r>
                        <a:rPr lang="ru-RU" sz="1400" b="1" i="0" u="none" strike="noStrike" dirty="0">
                          <a:latin typeface="Times New Roman"/>
                        </a:rPr>
                        <a:t> по </a:t>
                      </a:r>
                      <a:r>
                        <a:rPr lang="ru-RU" sz="1400" b="1" i="0" u="none" strike="noStrike" dirty="0" err="1">
                          <a:latin typeface="Times New Roman"/>
                        </a:rPr>
                        <a:t>місту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-3,9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7,0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-178,2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319,3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-131,1</a:t>
                      </a:r>
                    </a:p>
                  </a:txBody>
                  <a:tcPr marL="5502" marR="5502" marT="550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445,5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latin typeface="Times New Roman"/>
                        </a:rPr>
                        <a:t>-441,1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latin typeface="Times New Roman"/>
                        </a:rPr>
                        <a:t>1520,8</a:t>
                      </a:r>
                    </a:p>
                  </a:txBody>
                  <a:tcPr marL="5502" marR="5502" marT="55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381000" y="4983479"/>
            <a:ext cx="8503920" cy="1475377"/>
          </a:xfrm>
          <a:prstGeom prst="roundRect">
            <a:avLst/>
          </a:prstGeom>
          <a:solidFill>
            <a:schemeClr val="accent5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водо-електропостачання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бюджетними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установами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півріччі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2021 року в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порівнянні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півріччям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2020 року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тривалим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карантинних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2020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установах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en-US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півріччя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2020 року-55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півріччя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2021 року-26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3113" y="1068388"/>
            <a:ext cx="7772400" cy="4021137"/>
          </a:xfrm>
          <a:prstGeom prst="rect">
            <a:avLst/>
          </a:prstGeom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  <a:defRPr/>
            </a:pPr>
            <a:r>
              <a:rPr lang="uk-UA" sz="4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ДЯКУЮ ЗА УВАГУ!</a:t>
            </a:r>
            <a:r>
              <a:rPr lang="ru-RU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>
              <a:solidFill>
                <a:srgbClr val="800000"/>
              </a:solidFill>
            </a:endParaRPr>
          </a:p>
        </p:txBody>
      </p:sp>
      <p:pic>
        <p:nvPicPr>
          <p:cNvPr id="4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1277009" y="236484"/>
            <a:ext cx="7677806" cy="63862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Виконання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дохідної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частини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міського бюджету за 1 </a:t>
            </a:r>
            <a:r>
              <a:rPr lang="ru-RU" sz="1600" b="1" i="1" kern="0" dirty="0" err="1" smtClean="0">
                <a:solidFill>
                  <a:schemeClr val="tx1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півріччя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2020 - 2021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років</a:t>
            </a: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Arial"/>
              <a:cs typeface="Times New Roman" pitchFamily="18" charset="0"/>
              <a:sym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i="0" strike="noStrik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31224012"/>
              </p:ext>
            </p:extLst>
          </p:nvPr>
        </p:nvGraphicFramePr>
        <p:xfrm>
          <a:off x="0" y="315532"/>
          <a:ext cx="9144000" cy="6542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17096" y="197069"/>
            <a:ext cx="8726904" cy="7126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Структура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доходів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загального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фонду міського бюджету </a:t>
            </a:r>
            <a:b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</a:b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за 1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півріччя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2021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року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i="0" strike="noStrik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2101194"/>
              </p:ext>
            </p:extLst>
          </p:nvPr>
        </p:nvGraphicFramePr>
        <p:xfrm>
          <a:off x="0" y="891196"/>
          <a:ext cx="9144000" cy="5966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459030" y="169776"/>
            <a:ext cx="7057157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Виконання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планових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показників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власних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за 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піврічча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0479514"/>
              </p:ext>
            </p:extLst>
          </p:nvPr>
        </p:nvGraphicFramePr>
        <p:xfrm>
          <a:off x="0" y="1"/>
          <a:ext cx="9144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 bwMode="auto">
          <a:xfrm>
            <a:off x="697424" y="83781"/>
            <a:ext cx="8446576" cy="73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власних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1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</a:t>
            </a: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37604306"/>
              </p:ext>
            </p:extLst>
          </p:nvPr>
        </p:nvGraphicFramePr>
        <p:xfrm>
          <a:off x="144463" y="821410"/>
          <a:ext cx="8860052" cy="6036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 bwMode="auto">
          <a:xfrm>
            <a:off x="907902" y="0"/>
            <a:ext cx="8127610" cy="73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Підприємства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,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які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збільшили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(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зменшили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надходження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податку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доходи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фізичних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осіб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в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міський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 за І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порівняно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  І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півріччям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2020 року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820150" y="57149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800" b="1" dirty="0"/>
              <a:t>6</a:t>
            </a:r>
            <a:endParaRPr lang="ru-RU" altLang="ru-RU" sz="1800" b="1" dirty="0"/>
          </a:p>
        </p:txBody>
      </p:sp>
      <p:pic>
        <p:nvPicPr>
          <p:cNvPr id="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127761" cy="85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964370"/>
              </p:ext>
            </p:extLst>
          </p:nvPr>
        </p:nvGraphicFramePr>
        <p:xfrm>
          <a:off x="228600" y="725223"/>
          <a:ext cx="8732520" cy="5934656"/>
        </p:xfrm>
        <a:graphic>
          <a:graphicData uri="http://schemas.openxmlformats.org/drawingml/2006/table">
            <a:tbl>
              <a:tblPr/>
              <a:tblGrid>
                <a:gridCol w="6838656">
                  <a:extLst>
                    <a:ext uri="{9D8B030D-6E8A-4147-A177-3AD203B41FA5}">
                      <a16:colId xmlns="" xmlns:a16="http://schemas.microsoft.com/office/drawing/2014/main" val="3457677079"/>
                    </a:ext>
                  </a:extLst>
                </a:gridCol>
                <a:gridCol w="976309">
                  <a:extLst>
                    <a:ext uri="{9D8B030D-6E8A-4147-A177-3AD203B41FA5}">
                      <a16:colId xmlns="" xmlns:a16="http://schemas.microsoft.com/office/drawing/2014/main" val="1725036094"/>
                    </a:ext>
                  </a:extLst>
                </a:gridCol>
                <a:gridCol w="917555">
                  <a:extLst>
                    <a:ext uri="{9D8B030D-6E8A-4147-A177-3AD203B41FA5}">
                      <a16:colId xmlns="" xmlns:a16="http://schemas.microsoft.com/office/drawing/2014/main" val="3334528709"/>
                    </a:ext>
                  </a:extLst>
                </a:gridCol>
              </a:tblGrid>
              <a:tr h="175008"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 грн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52924946"/>
                  </a:ext>
                </a:extLst>
              </a:tr>
              <a:tr h="3461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установи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 надходжень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Зменшення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надходжень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11086183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"ДТЕК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Павлоградвугілля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(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структурними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підрозділами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-3082,8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832577279"/>
                  </a:ext>
                </a:extLst>
              </a:tr>
              <a:tr h="3461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Конструкторське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бюро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Південне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b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М. К.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Янголя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-318,7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17750421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Дніпровський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трубний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завод" 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-300,4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18127101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Павлоградбуддеталь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-194,2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190619471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"Фабрика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будівельних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сумішей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Будмайстер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-167,5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77573641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Територіальне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судової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адміністрації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Дніпропетровській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області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-111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59990925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Сільпо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фуд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-87,5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347573793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Бетонярня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Будмайстер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-61,6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98594533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Дніпровський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механічний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-56,3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0516456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Відділ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ПМР (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структурними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підрозділами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5043,0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164203427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"НВО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Павлоградський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хімічний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2573,8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655332530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АТ"Дніпропетровськгаз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2352,2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608511583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Військова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3024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Національної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гвардії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України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1738,5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7421974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КНП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Павлоградська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лікарня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інтенсивного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"ПМР"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1343,5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962842498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КНП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Павлоградська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міська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лікарня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№ 1 "ПМР"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1291,5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414677639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ПАТ "ДТЕК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Дніпровські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електромережі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1208,6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68590839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Павлоградтеплоенерго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884,2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378523861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"Снек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Продакшен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536,1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165832194"/>
                  </a:ext>
                </a:extLst>
              </a:tr>
              <a:tr h="3461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Регіональна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філія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Придніпровська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залізниця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b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Укрзалізниця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503,1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278872658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КП "Обласний центр екстренної медичної допомоги та медицини катастроф" ДОР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463,4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791823592"/>
                  </a:ext>
                </a:extLst>
              </a:tr>
              <a:tr h="346112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Павлоградський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машинобудівний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 ДП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Виробниче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об'єднання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південний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машинобудівний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імені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О.М. Макарова</a:t>
                      </a:r>
                    </a:p>
                  </a:txBody>
                  <a:tcPr marL="3825" marR="3825" marT="38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908259253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КНП"Павлоградська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районна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центральна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лікарня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ДОР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439,8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42071805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"АРТ -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421,2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36440642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Пуско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налагоджувальне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</a:p>
                  </a:txBody>
                  <a:tcPr marL="3825" marR="3825" marT="38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408,5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604074649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"Омега"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367,7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61339364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воєнізований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гірничо-рятувальний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загін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358,0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205936237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"ДТЕК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Високовольтні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мережі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333,4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785415135"/>
                  </a:ext>
                </a:extLst>
              </a:tr>
              <a:tr h="1750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"АТБ -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269,2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97968849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266745" y="21310"/>
            <a:ext cx="7877256" cy="82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Структура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місцевих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податків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загального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фонду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міського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бюджету </a:t>
            </a:r>
            <a:b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</a:b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за 1 </a:t>
            </a:r>
            <a:r>
              <a:rPr lang="ru-RU" altLang="ru-RU" sz="1700" b="1" kern="0" dirty="0" err="1" smtClean="0">
                <a:solidFill>
                  <a:srgbClr val="000000"/>
                </a:solidFill>
                <a:latin typeface="Times New Roman"/>
              </a:rPr>
              <a:t>півріччя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7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5895137"/>
              </p:ext>
            </p:extLst>
          </p:nvPr>
        </p:nvGraphicFramePr>
        <p:xfrm>
          <a:off x="-2" y="762602"/>
          <a:ext cx="9144002" cy="6095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526942" y="83304"/>
            <a:ext cx="8493071" cy="78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спеціального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півріччя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8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623135210"/>
              </p:ext>
            </p:extLst>
          </p:nvPr>
        </p:nvGraphicFramePr>
        <p:xfrm>
          <a:off x="259080" y="243840"/>
          <a:ext cx="8616555" cy="630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4047</TotalTime>
  <Words>2907</Words>
  <Application>Microsoft Office PowerPoint</Application>
  <PresentationFormat>Экран (4:3)</PresentationFormat>
  <Paragraphs>689</Paragraphs>
  <Slides>24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Bookman Old Style</vt:lpstr>
      <vt:lpstr>Times New Roman</vt:lpstr>
      <vt:lpstr>Arial Cyr</vt:lpstr>
      <vt:lpstr>Calibri</vt:lpstr>
      <vt:lpstr>Simple Light</vt:lpstr>
      <vt:lpstr>1_Simple Light</vt:lpstr>
      <vt:lpstr>Фінансове управління Павлоградської міської ради</vt:lpstr>
      <vt:lpstr>Заходи щодо забезпечення виконання планових надходжень до бюджетів усіх рівнів за  І півріччя 2021 року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ПРОЄКТ МІСЬКОГО БЮДЖЕТУ НА 2021 РІК</dc:title>
  <dc:creator>user</dc:creator>
  <cp:lastModifiedBy>user</cp:lastModifiedBy>
  <cp:revision>333</cp:revision>
  <dcterms:modified xsi:type="dcterms:W3CDTF">2021-08-19T11:05:33Z</dcterms:modified>
</cp:coreProperties>
</file>