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charts/chart9.xml" ContentType="application/vnd.openxmlformats-officedocument.drawingml.chart+xml"/>
  <Override PartName="/ppt/notesSlides/notesSlide14.xml" ContentType="application/vnd.openxmlformats-officedocument.presentationml.notesSlide+xml"/>
  <Override PartName="/ppt/charts/chart11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drawings/drawing9.xml" ContentType="application/vnd.openxmlformats-officedocument.drawingml.chartshapes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drawings/drawing7.xml" ContentType="application/vnd.openxmlformats-officedocument.drawingml.chartshapes+xml"/>
  <Override PartName="/ppt/drawings/drawing11.xml" ContentType="application/vnd.openxmlformats-officedocument.drawingml.chartshap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rawings/drawing5.xml" ContentType="application/vnd.openxmlformats-officedocument.drawingml.chartshap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Override4.xml" ContentType="application/vnd.openxmlformats-officedocument.themeOverr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charts/chart10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drawings/drawing12.xml" ContentType="application/vnd.openxmlformats-officedocument.drawingml.chartshape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27"/>
  </p:notesMasterIdLst>
  <p:sldIdLst>
    <p:sldId id="256" r:id="rId3"/>
    <p:sldId id="270" r:id="rId4"/>
    <p:sldId id="271" r:id="rId5"/>
    <p:sldId id="273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74" r:id="rId14"/>
    <p:sldId id="282" r:id="rId15"/>
    <p:sldId id="283" r:id="rId16"/>
    <p:sldId id="288" r:id="rId17"/>
    <p:sldId id="284" r:id="rId18"/>
    <p:sldId id="285" r:id="rId19"/>
    <p:sldId id="298" r:id="rId20"/>
    <p:sldId id="286" r:id="rId21"/>
    <p:sldId id="287" r:id="rId22"/>
    <p:sldId id="289" r:id="rId23"/>
    <p:sldId id="290" r:id="rId24"/>
    <p:sldId id="291" r:id="rId25"/>
    <p:sldId id="297" r:id="rId26"/>
  </p:sldIdLst>
  <p:sldSz cx="9144000" cy="6858000" type="screen4x3"/>
  <p:notesSz cx="6888163" cy="10020300"/>
  <p:embeddedFontLst>
    <p:embeddedFont>
      <p:font typeface="Bookman Old Style" pitchFamily="18" charset="0"/>
      <p:regular r:id="rId28"/>
      <p:bold r:id="rId29"/>
      <p:italic r:id="rId30"/>
      <p:boldItalic r:id="rId31"/>
    </p:embeddedFont>
    <p:embeddedFont>
      <p:font typeface="Arial Cyr" pitchFamily="34" charset="0"/>
      <p:regular r:id="rId32"/>
      <p:bold r:id="rId33"/>
      <p:italic r:id="rId34"/>
      <p:boldItalic r:id="rId35"/>
    </p:embeddedFont>
    <p:embeddedFont>
      <p:font typeface="Calibri" pitchFamily="34" charset="0"/>
      <p:regular r:id="rId36"/>
      <p:bold r:id="rId37"/>
      <p:italic r:id="rId38"/>
      <p:boldItalic r:id="rId39"/>
    </p:embeddedFont>
  </p:embeddedFont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charset="0"/>
        <a:ea typeface="+mn-ea"/>
        <a:cs typeface="Arial" charset="0"/>
        <a:sym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2F5FA"/>
    <a:srgbClr val="94BCC8"/>
    <a:srgbClr val="000000"/>
    <a:srgbClr val="800000"/>
    <a:srgbClr val="76A8B8"/>
    <a:srgbClr val="58B2C4"/>
    <a:srgbClr val="24E6F0"/>
    <a:srgbClr val="00D4EA"/>
    <a:srgbClr val="91EEF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2B28DB7-FBBF-4EE1-9F7D-BA9471DBBB86}">
  <a:tblStyle styleId="{F2B28DB7-FBBF-4EE1-9F7D-BA9471DBBB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86207" autoAdjust="0"/>
  </p:normalViewPr>
  <p:slideViewPr>
    <p:cSldViewPr snapToGrid="0">
      <p:cViewPr>
        <p:scale>
          <a:sx n="66" d="100"/>
          <a:sy n="66" d="100"/>
        </p:scale>
        <p:origin x="-1626" y="30"/>
      </p:cViewPr>
      <p:guideLst>
        <p:guide orient="horz" pos="1620"/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9%20&#1084;&#1080;&#1089;\&#1057;&#1083;&#1072;&#1081;&#1076;&#1080;\2.xls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9%20&#1084;&#1080;&#1089;\&#1057;&#1083;&#1072;&#1081;&#1076;&#1080;\13.xls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\\Lelak\d\&#1056;&#1040;&#1041;&#1054;&#1063;&#1045;&#1045;\&#1041;&#1070;&#1044;&#1046;&#1045;&#1058;%202021\&#1047;&#1074;&#1110;&#1090;%20&#1079;&#1072;%209%20&#1084;&#1110;&#1089;\&#1057;&#1083;&#1072;&#1081;&#1076;&#1080;\19.xls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\\Lelak\d\&#1056;&#1040;&#1041;&#1054;&#1063;&#1045;&#1045;\&#1041;&#1070;&#1044;&#1046;&#1045;&#1058;%202021\&#1047;&#1074;&#1110;&#1090;%20&#1079;&#1072;%209%20&#1084;&#1110;&#1089;\&#1057;&#1083;&#1072;&#1081;&#1076;&#1080;\20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_Microsoft_Office_Excel_2007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9%20&#1084;&#1080;&#1089;\&#1057;&#1083;&#1072;&#1081;&#1076;&#1080;\4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G:\&#1085;&#1072;%20&#1089;&#1077;&#1089;&#1080;&#1102;%2019.08\5.xls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______Microsoft_Office_Excel_20072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9%20&#1084;&#1080;&#1089;\&#1057;&#1083;&#1072;&#1081;&#1076;&#1080;\8.xls" TargetMode="External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9%20&#1084;&#1080;&#1089;\&#1057;&#1083;&#1072;&#1081;&#1076;&#1080;\9.xls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9%20&#1084;&#1080;&#1089;\&#1057;&#1083;&#1072;&#1081;&#1076;&#1080;\11.xls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\\Bondarchuk\d\&#1052;&#1086;&#1080;%20&#1076;&#1086;&#1082;&#1091;&#1084;&#1077;&#1085;&#1090;&#1099;\&#1047;&#1042;&#1030;&#1058;&#1048;\&#1054;&#1058;&#1063;&#1045;&#1058;&#1048;%202021\9%20&#1084;&#1080;&#1089;\&#1057;&#1083;&#1072;&#1081;&#1076;&#1080;\1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otX val="29"/>
      <c:hPercent val="62"/>
      <c:rotY val="17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CFFCC"/>
        </a:solidFill>
        <a:ln w="12700">
          <a:solidFill>
            <a:srgbClr val="CCFFCC"/>
          </a:solidFill>
          <a:prstDash val="solid"/>
        </a:ln>
      </c:spPr>
    </c:sideWall>
    <c:backWall>
      <c:spPr>
        <a:solidFill>
          <a:srgbClr val="CCFFCC"/>
        </a:solidFill>
        <a:ln w="12700">
          <a:solidFill>
            <a:srgbClr val="CCFFCC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5.7971014492753624E-2"/>
          <c:y val="0.15217391304347827"/>
          <c:w val="0.92339544513457594"/>
          <c:h val="0.73447204968944102"/>
        </c:manualLayout>
      </c:layout>
      <c:bar3DChart>
        <c:barDir val="col"/>
        <c:grouping val="clustered"/>
        <c:ser>
          <c:idx val="0"/>
          <c:order val="0"/>
          <c:tx>
            <c:strRef>
              <c:f>'[2.xls]Лист2'!$B$8</c:f>
              <c:strCache>
                <c:ptCount val="1"/>
                <c:pt idx="0">
                  <c:v>9 місяців 2020 року</c:v>
                </c:pt>
              </c:strCache>
            </c:strRef>
          </c:tx>
          <c:spPr>
            <a:gradFill rotWithShape="0">
              <a:gsLst>
                <a:gs pos="0">
                  <a:srgbClr val="9999FF"/>
                </a:gs>
                <a:gs pos="100000">
                  <a:srgbClr val="9999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-6.6289539894469904E-3"/>
                  <c:y val="0.12681648489590988"/>
                </c:manualLayout>
              </c:layout>
              <c:showVal val="1"/>
            </c:dLbl>
            <c:dLbl>
              <c:idx val="1"/>
              <c:layout>
                <c:manualLayout>
                  <c:x val="2.273270189052461E-2"/>
                  <c:y val="-3.8320209973753292E-3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'[2.xls]Лист2'!$A$9:$A$10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'[2.xls]Лист2'!$B$9:$B$10</c:f>
              <c:numCache>
                <c:formatCode>#,##0.0</c:formatCode>
                <c:ptCount val="2"/>
                <c:pt idx="0">
                  <c:v>549.79999999999995</c:v>
                </c:pt>
                <c:pt idx="1">
                  <c:v>10.8</c:v>
                </c:pt>
              </c:numCache>
            </c:numRef>
          </c:val>
        </c:ser>
        <c:ser>
          <c:idx val="1"/>
          <c:order val="1"/>
          <c:tx>
            <c:strRef>
              <c:f>'[2.xls]Лист2'!$C$8</c:f>
              <c:strCache>
                <c:ptCount val="1"/>
                <c:pt idx="0">
                  <c:v>9 місяців 2021 року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spPr>
              <a:gradFill rotWithShape="0">
                <a:gsLst>
                  <a:gs pos="0">
                    <a:srgbClr val="FF8080"/>
                  </a:gs>
                  <a:gs pos="100000">
                    <a:srgbClr val="FF808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1"/>
            <c:spPr>
              <a:gradFill rotWithShape="0">
                <a:gsLst>
                  <a:gs pos="0">
                    <a:srgbClr val="FF8080"/>
                  </a:gs>
                  <a:gs pos="100000">
                    <a:srgbClr val="FF808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5.498225765257714E-4"/>
                  <c:y val="0.15557490096346654"/>
                </c:manualLayout>
              </c:layout>
              <c:showVal val="1"/>
            </c:dLbl>
            <c:dLbl>
              <c:idx val="1"/>
              <c:layout>
                <c:manualLayout>
                  <c:x val="1.6389473054998542E-2"/>
                  <c:y val="-1.1601212891866801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'[2.xls]Лист2'!$A$9:$A$10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'[2.xls]Лист2'!$C$9:$C$10</c:f>
              <c:numCache>
                <c:formatCode>#,##0.0</c:formatCode>
                <c:ptCount val="2"/>
                <c:pt idx="0">
                  <c:v>617.9</c:v>
                </c:pt>
                <c:pt idx="1">
                  <c:v>33.800000000000004</c:v>
                </c:pt>
              </c:numCache>
            </c:numRef>
          </c:val>
        </c:ser>
        <c:dLbls>
          <c:showVal val="1"/>
        </c:dLbls>
        <c:shape val="box"/>
        <c:axId val="78196736"/>
        <c:axId val="78198272"/>
        <c:axId val="0"/>
      </c:bar3DChart>
      <c:catAx>
        <c:axId val="78196736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78198272"/>
        <c:crosses val="autoZero"/>
        <c:auto val="1"/>
        <c:lblAlgn val="ctr"/>
        <c:lblOffset val="100"/>
        <c:tickLblSkip val="1"/>
        <c:tickMarkSkip val="1"/>
      </c:catAx>
      <c:valAx>
        <c:axId val="78198272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#,##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7819673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1212443786811234"/>
          <c:y val="0.9301242236024847"/>
          <c:w val="0.34886128364389257"/>
          <c:h val="3.881987577639754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20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0"/>
    </c:view3D>
    <c:plotArea>
      <c:layout>
        <c:manualLayout>
          <c:layoutTarget val="inner"/>
          <c:xMode val="edge"/>
          <c:yMode val="edge"/>
          <c:x val="0.28971962616822428"/>
          <c:y val="0.34555712270803934"/>
          <c:w val="0.52149532710280377"/>
          <c:h val="0.31170662905500723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11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4.3405107071896411E-2"/>
                  <c:y val="6.1935593734845154E-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Val val="1"/>
              <c:showCatName val="1"/>
              <c:showPercent val="1"/>
              <c:separator>
</c:separator>
            </c:dLbl>
            <c:dLbl>
              <c:idx val="1"/>
              <c:layout>
                <c:manualLayout>
                  <c:x val="-4.4762283219270546E-2"/>
                  <c:y val="8.9150294859122944E-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Val val="1"/>
              <c:showCatName val="1"/>
              <c:showPercent val="1"/>
              <c:separator>
</c:separator>
            </c:dLbl>
            <c:dLbl>
              <c:idx val="2"/>
              <c:layout>
                <c:manualLayout>
                  <c:x val="-8.9142100228125659E-2"/>
                  <c:y val="-0.10824028519707254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Медикаменти та продукти харчування
9215,2
1,7%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3"/>
              <c:layout>
                <c:manualLayout>
                  <c:x val="-3.4471410699830785E-2"/>
                  <c:y val="-0.27505939754709785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Val val="1"/>
              <c:showCatName val="1"/>
              <c:showPercent val="1"/>
              <c:separator>
</c:separator>
            </c:dLbl>
            <c:dLbl>
              <c:idx val="4"/>
              <c:layout>
                <c:manualLayout>
                  <c:x val="0.15944827924546837"/>
                  <c:y val="-0.20735589292523204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Val val="1"/>
              <c:showCatName val="1"/>
              <c:showPercent val="1"/>
              <c:separator>
</c:separator>
            </c:dLbl>
            <c:dLbl>
              <c:idx val="5"/>
              <c:layout>
                <c:manualLayout>
                  <c:x val="0.16272396791522564"/>
                  <c:y val="-0.11002254478415872"/>
                </c:manualLayout>
              </c:layout>
              <c:numFmt formatCode="0.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Times New Roman"/>
                      <a:ea typeface="Times New Roman"/>
                      <a:cs typeface="Times New Roman"/>
                    </a:defRPr>
                  </a:pPr>
                  <a:endParaRPr lang="ru-RU"/>
                </a:p>
              </c:txPr>
              <c:dLblPos val="bestFit"/>
              <c:showVal val="1"/>
              <c:showCatName val="1"/>
              <c:showPercent val="1"/>
              <c:separator>
</c:separator>
            </c:dLbl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</c:dLbls>
          <c:cat>
            <c:strRef>
              <c:f>Лист1!$A$3:$A$8</c:f>
              <c:strCache>
                <c:ptCount val="6"/>
                <c:pt idx="0">
                  <c:v>Заробітна плата з нарахуваннями</c:v>
                </c:pt>
                <c:pt idx="1">
                  <c:v>Соціальні виплати населенню</c:v>
                </c:pt>
                <c:pt idx="2">
                  <c:v>Медикаменти та продукти харчування</c:v>
                </c:pt>
                <c:pt idx="3">
                  <c:v>Енергоносії</c:v>
                </c:pt>
                <c:pt idx="4">
                  <c:v>Трансферти підприємствам</c:v>
                </c:pt>
                <c:pt idx="5">
                  <c:v>Інші витрати</c:v>
                </c:pt>
              </c:strCache>
            </c:strRef>
          </c:cat>
          <c:val>
            <c:numRef>
              <c:f>Лист1!$B$3:$B$8</c:f>
              <c:numCache>
                <c:formatCode>0.0</c:formatCode>
                <c:ptCount val="6"/>
                <c:pt idx="0">
                  <c:v>376639.2</c:v>
                </c:pt>
                <c:pt idx="1">
                  <c:v>15541.1</c:v>
                </c:pt>
                <c:pt idx="2">
                  <c:v>9215.2000000000007</c:v>
                </c:pt>
                <c:pt idx="3">
                  <c:v>30059.3</c:v>
                </c:pt>
                <c:pt idx="4">
                  <c:v>85858.6</c:v>
                </c:pt>
                <c:pt idx="5">
                  <c:v>47479.6</c:v>
                </c:pt>
              </c:numCache>
            </c:numRef>
          </c:val>
        </c:ser>
        <c:dLbls>
          <c:showVal val="1"/>
          <c:showCatName val="1"/>
          <c:showPercent val="1"/>
          <c:separator>
</c:separator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28078358208955245"/>
          <c:y val="0.38888888888888945"/>
          <c:w val="0.47481343283582106"/>
          <c:h val="0.30330330330330346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8.2812903984016945E-2"/>
                  <c:y val="-0.18885152869404837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 Благоустрій 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кладовищ  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3153,2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5,8%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1"/>
              <c:layout>
                <c:manualLayout>
                  <c:x val="6.4060389469023801E-2"/>
                  <c:y val="-0.1123208700708819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2"/>
              <c:layout>
                <c:manualLayout>
                  <c:x val="5.3289556156226769E-2"/>
                  <c:y val="1.7378953756906512E-2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Утримання притулку для  бездоглядних тварин 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1302,1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2,4%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3"/>
              <c:layout>
                <c:manualLayout>
                  <c:x val="-0.30969289137087169"/>
                  <c:y val="4.1478146070064462E-2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Утримання доріг, малих архітектурних форм та інше 
34476
63,3%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4"/>
              <c:layout>
                <c:manualLayout>
                  <c:x val="-6.6584086122505881E-2"/>
                  <c:y val="9.0903861568202224E-2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5"/>
              <c:layout>
                <c:manualLayout>
                  <c:x val="-5.5661928559023334E-2"/>
                  <c:y val="-0.13483678312666011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Послуги з садіння та догляду за декоративними насадженнями 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4926,4</a:t>
                    </a:r>
                  </a:p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rPr>
                      <a:t>9%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6"/>
              <c:layout>
                <c:manualLayout>
                  <c:x val="-5.1852842088768697E-2"/>
                  <c:y val="-0.2227583489000812"/>
                </c:manualLayout>
              </c:layout>
              <c:tx>
                <c:rich>
                  <a:bodyPr/>
                  <a:lstStyle/>
                  <a:p>
                    <a:pPr>
                      <a:defRPr sz="1125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Зовнішнє освітлення
3837,5
7%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7"/>
              <c:layout>
                <c:manualLayout>
                  <c:x val="-1.9434618247345926E-2"/>
                  <c:y val="-0.18051027405358114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Оплата природного газу "Вічний вогонь"
81,7
0,2%</a:t>
                    </a:r>
                  </a:p>
                </c:rich>
              </c:tx>
              <c:dLblPos val="bestFit"/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</c:dLbls>
          <c:cat>
            <c:strRef>
              <c:f>Лист1!$A$3:$A$10</c:f>
              <c:strCache>
                <c:ptCount val="8"/>
                <c:pt idx="0">
                  <c:v>Благоустрій кладовищ</c:v>
                </c:pt>
                <c:pt idx="1">
                  <c:v>Поточний ремонт мереж зовнішнього освітлення, кабельних ліній </c:v>
                </c:pt>
                <c:pt idx="2">
                  <c:v>Утримання притулку для  бездоглядних тварин</c:v>
                </c:pt>
                <c:pt idx="3">
                  <c:v>Утримання доріг та малих архітектурних форм та інше </c:v>
                </c:pt>
                <c:pt idx="4">
                  <c:v>Послуги з видалення рідких та твердих відходів </c:v>
                </c:pt>
                <c:pt idx="5">
                  <c:v>Послуги з садіння та догляду за декоративними насадженнями </c:v>
                </c:pt>
                <c:pt idx="6">
                  <c:v>Зовнішнє освітлення</c:v>
                </c:pt>
                <c:pt idx="7">
                  <c:v>Оплата природного газу "Вічний вогонь"</c:v>
                </c:pt>
              </c:strCache>
            </c:strRef>
          </c:cat>
          <c:val>
            <c:numRef>
              <c:f>Лист1!$B$3:$B$10</c:f>
              <c:numCache>
                <c:formatCode>#,##0.0</c:formatCode>
                <c:ptCount val="8"/>
                <c:pt idx="0">
                  <c:v>3153.2</c:v>
                </c:pt>
                <c:pt idx="1">
                  <c:v>5141.1000000000004</c:v>
                </c:pt>
                <c:pt idx="2">
                  <c:v>1302.0999999999999</c:v>
                </c:pt>
                <c:pt idx="3">
                  <c:v>34476</c:v>
                </c:pt>
                <c:pt idx="4">
                  <c:v>1581.7</c:v>
                </c:pt>
                <c:pt idx="5">
                  <c:v>4926.4000000000005</c:v>
                </c:pt>
                <c:pt idx="6">
                  <c:v>3837.5</c:v>
                </c:pt>
                <c:pt idx="7">
                  <c:v>81.7</c:v>
                </c:pt>
              </c:numCache>
            </c:numRef>
          </c:val>
        </c:ser>
        <c:dLbls>
          <c:showVal val="1"/>
          <c:showCatName val="1"/>
          <c:showPercent val="1"/>
          <c:separator>
</c:separator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6350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48737137511693196"/>
          <c:y val="0.40825035561877665"/>
          <c:w val="0.50327408793264705"/>
          <c:h val="0.30298719772404004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9"/>
          <c:dPt>
            <c:idx val="0"/>
            <c:explosion val="2"/>
          </c:dPt>
          <c:dPt>
            <c:idx val="1"/>
            <c:explosion val="0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explosion val="7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explosion val="4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explosion val="8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7.5622605997779771E-2"/>
                  <c:y val="-0.20856836077308524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Соціально-культурна сфера
7662,3
19,9%</a:t>
                    </a:r>
                  </a:p>
                </c:rich>
              </c:tx>
              <c:dLblPos val="bestFit"/>
            </c:dLbl>
            <c:dLbl>
              <c:idx val="1"/>
              <c:layout>
                <c:manualLayout>
                  <c:x val="-1.1472934451948905E-3"/>
                  <c:y val="0.12590390639292429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2"/>
              <c:layout>
                <c:manualLayout>
                  <c:x val="-6.4333679524858339E-3"/>
                  <c:y val="0.19446929731223159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3"/>
              <c:layout>
                <c:manualLayout>
                  <c:x val="4.6416746926241856E-3"/>
                  <c:y val="-0.10262198759246004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4"/>
              <c:layout>
                <c:manualLayout>
                  <c:x val="3.1096897201575355E-2"/>
                  <c:y val="-0.16635170603674537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</c:dLbls>
          <c:cat>
            <c:strRef>
              <c:f>Лист1!$A$2:$A$6</c:f>
              <c:strCache>
                <c:ptCount val="5"/>
                <c:pt idx="0">
                  <c:v>Соціально-культурна сфера</c:v>
                </c:pt>
                <c:pt idx="1">
                  <c:v>ЖКГ</c:v>
                </c:pt>
                <c:pt idx="2">
                  <c:v>Фінансова підтримка комунальних підприємств</c:v>
                </c:pt>
                <c:pt idx="3">
                  <c:v>Громадський порядок </c:v>
                </c:pt>
                <c:pt idx="4">
                  <c:v>Утримання доріг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7662.3</c:v>
                </c:pt>
                <c:pt idx="1">
                  <c:v>9045.1</c:v>
                </c:pt>
                <c:pt idx="2">
                  <c:v>16442</c:v>
                </c:pt>
                <c:pt idx="3">
                  <c:v>116</c:v>
                </c:pt>
                <c:pt idx="4">
                  <c:v>5097</c:v>
                </c:pt>
              </c:numCache>
            </c:numRef>
          </c:val>
        </c:ser>
        <c:dLbls>
          <c:showVal val="1"/>
          <c:showCatName val="1"/>
          <c:showPercent val="1"/>
          <c:separator>
</c:separator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19875130072840791"/>
          <c:y val="0.2991452991452993"/>
          <c:w val="0.59209157127991652"/>
          <c:h val="0.3863247863247885"/>
        </c:manualLayout>
      </c:layout>
      <c:pie3DChart>
        <c:varyColors val="1"/>
        <c:ser>
          <c:idx val="0"/>
          <c:order val="0"/>
          <c:explosion val="10"/>
          <c:dLbls>
            <c:dLbl>
              <c:idx val="0"/>
              <c:layout>
                <c:manualLayout>
                  <c:x val="4.4342519685039473E-2"/>
                  <c:y val="0.11377263271929161"/>
                </c:manualLayout>
              </c:layout>
              <c:tx>
                <c:rich>
                  <a:bodyPr/>
                  <a:lstStyle/>
                  <a:p>
                    <a:pPr>
                      <a:defRPr sz="1400" b="1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400" b="0" i="0" baseline="0" dirty="0" err="1" smtClean="0"/>
                      <a:t>Власні</a:t>
                    </a:r>
                    <a:r>
                      <a:rPr lang="ru-RU" sz="1400" b="0" i="0" baseline="0" dirty="0" smtClean="0"/>
                      <a:t> доходи 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smtClean="0"/>
                      <a:t>432,3 </a:t>
                    </a:r>
                    <a:r>
                      <a:rPr lang="ru-RU" sz="1400" b="0" i="0" baseline="0" dirty="0" err="1" smtClean="0"/>
                      <a:t>млн</a:t>
                    </a:r>
                    <a:r>
                      <a:rPr lang="ru-RU" sz="1400" b="0" i="0" baseline="0" dirty="0" smtClean="0"/>
                      <a:t> грн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або</a:t>
                    </a:r>
                    <a:r>
                      <a:rPr lang="ru-RU" sz="1400" b="0" i="0" baseline="0" dirty="0" smtClean="0"/>
                      <a:t> 70%</a:t>
                    </a:r>
                    <a:endParaRPr lang="ru-RU" sz="1400" dirty="0"/>
                  </a:p>
                </c:rich>
              </c:tx>
              <c:spPr>
                <a:noFill/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155-47BC-BED5-8C2FFAACBCF4}"/>
                </c:ext>
              </c:extLst>
            </c:dLbl>
            <c:dLbl>
              <c:idx val="1"/>
              <c:layout>
                <c:manualLayout>
                  <c:x val="4.6836464527656524E-2"/>
                  <c:y val="0.21415534690635696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400" b="0" i="0" baseline="0" dirty="0" err="1" smtClean="0"/>
                      <a:t>Дотації</a:t>
                    </a: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з</a:t>
                    </a: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з</a:t>
                    </a:r>
                    <a:r>
                      <a:rPr lang="ru-RU" sz="1400" b="0" i="0" baseline="0" dirty="0" smtClean="0"/>
                      <a:t> державного та </a:t>
                    </a:r>
                    <a:r>
                      <a:rPr lang="ru-RU" sz="1400" b="0" i="0" baseline="0" dirty="0" err="1" smtClean="0"/>
                      <a:t>інших</a:t>
                    </a: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бюджетів</a:t>
                    </a:r>
                    <a:r>
                      <a:rPr lang="ru-RU" sz="1400" b="0" i="0" baseline="0" dirty="0" smtClean="0"/>
                      <a:t> 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smtClean="0"/>
                      <a:t>10,8 </a:t>
                    </a:r>
                    <a:r>
                      <a:rPr lang="ru-RU" sz="1400" b="0" i="0" baseline="0" dirty="0" err="1" smtClean="0"/>
                      <a:t>млн</a:t>
                    </a:r>
                    <a:r>
                      <a:rPr lang="ru-RU" sz="1400" b="0" i="0" baseline="0" dirty="0" smtClean="0"/>
                      <a:t> грн 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err="1" smtClean="0"/>
                      <a:t>або</a:t>
                    </a:r>
                    <a:r>
                      <a:rPr lang="ru-RU" sz="1400" b="0" i="0" baseline="0" dirty="0" smtClean="0"/>
                      <a:t> 1,7%</a:t>
                    </a:r>
                    <a:endParaRPr lang="ru-RU" sz="1400" dirty="0" smtClean="0"/>
                  </a:p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endParaRPr lang="ru-RU" dirty="0"/>
                  </a:p>
                </c:rich>
              </c:tx>
              <c:spPr>
                <a:noFill/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155-47BC-BED5-8C2FFAACBCF4}"/>
                </c:ext>
              </c:extLst>
            </c:dLbl>
            <c:dLbl>
              <c:idx val="2"/>
              <c:layout>
                <c:manualLayout>
                  <c:x val="2.937162489408407E-2"/>
                  <c:y val="-0.16553758609340921"/>
                </c:manualLayout>
              </c:layout>
              <c:tx>
                <c:rich>
                  <a:bodyPr/>
                  <a:lstStyle/>
                  <a:p>
                    <a:pPr marL="0" marR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400" b="1" i="0" u="none" strike="noStrike" kern="1200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1400" b="0" i="0" baseline="0" dirty="0" err="1" smtClean="0"/>
                      <a:t>Субвенції</a:t>
                    </a: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з</a:t>
                    </a:r>
                    <a:r>
                      <a:rPr lang="ru-RU" sz="1400" b="0" i="0" baseline="0" dirty="0" smtClean="0"/>
                      <a:t> державного та </a:t>
                    </a:r>
                    <a:r>
                      <a:rPr lang="ru-RU" sz="1400" b="0" i="0" baseline="0" dirty="0" err="1" smtClean="0"/>
                      <a:t>інших</a:t>
                    </a:r>
                    <a:r>
                      <a:rPr lang="ru-RU" sz="1400" b="0" i="0" baseline="0" dirty="0" smtClean="0"/>
                      <a:t> </a:t>
                    </a:r>
                    <a:r>
                      <a:rPr lang="ru-RU" sz="1400" b="0" i="0" baseline="0" dirty="0" err="1" smtClean="0"/>
                      <a:t>бюджетів</a:t>
                    </a:r>
                    <a:r>
                      <a:rPr lang="ru-RU" sz="1400" b="0" i="0" baseline="0" dirty="0" smtClean="0"/>
                      <a:t> 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smtClean="0"/>
                      <a:t>174,8 </a:t>
                    </a:r>
                    <a:r>
                      <a:rPr lang="ru-RU" sz="1400" b="0" i="0" baseline="0" dirty="0" err="1" smtClean="0"/>
                      <a:t>млн</a:t>
                    </a:r>
                    <a:r>
                      <a:rPr lang="ru-RU" sz="1400" b="0" i="0" baseline="0" dirty="0" smtClean="0"/>
                      <a:t> грн </a:t>
                    </a:r>
                    <a:br>
                      <a:rPr lang="ru-RU" sz="1400" b="0" i="0" baseline="0" dirty="0" smtClean="0"/>
                    </a:br>
                    <a:r>
                      <a:rPr lang="ru-RU" sz="1400" b="0" i="0" baseline="0" dirty="0" err="1" smtClean="0"/>
                      <a:t>або</a:t>
                    </a:r>
                    <a:r>
                      <a:rPr lang="ru-RU" sz="1400" b="0" i="0" baseline="0" dirty="0" smtClean="0"/>
                      <a:t> 28,3%</a:t>
                    </a:r>
                    <a:endParaRPr lang="ru-RU" dirty="0"/>
                  </a:p>
                </c:rich>
              </c:tx>
              <c:spPr>
                <a:solidFill>
                  <a:srgbClr val="FFFFFF"/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155-47BC-BED5-8C2FFAACBCF4}"/>
                </c:ext>
              </c:extLst>
            </c:dLbl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доходи</c:v>
                </c:pt>
                <c:pt idx="1">
                  <c:v>Дотації з з державного та інших бюджетів</c:v>
                </c:pt>
                <c:pt idx="2">
                  <c:v>Субвенції з державного та інших бюджетів</c:v>
                </c:pt>
              </c:strCache>
            </c:strRef>
          </c:cat>
          <c:val>
            <c:numRef>
              <c:f>Лист1!$B$8:$B$10</c:f>
              <c:numCache>
                <c:formatCode>#\ ##0.0</c:formatCode>
                <c:ptCount val="3"/>
                <c:pt idx="0">
                  <c:v>288.39999999999969</c:v>
                </c:pt>
                <c:pt idx="1">
                  <c:v>7.2</c:v>
                </c:pt>
                <c:pt idx="2">
                  <c:v>133.69999999999999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155-47BC-BED5-8C2FFAACBCF4}"/>
            </c:ext>
          </c:extLst>
        </c:ser>
        <c:ser>
          <c:idx val="1"/>
          <c:order val="1"/>
          <c:dLbls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доходи</c:v>
                </c:pt>
                <c:pt idx="1">
                  <c:v>Дотації з з державного та інших бюджетів</c:v>
                </c:pt>
                <c:pt idx="2">
                  <c:v>Субвенції з державного та інших бюджетів</c:v>
                </c:pt>
              </c:strCache>
            </c:strRef>
          </c:cat>
          <c:val>
            <c:numRef>
              <c:f>Лист1!$C$8:$C$10</c:f>
              <c:numCache>
                <c:formatCode>0.0</c:formatCode>
                <c:ptCount val="3"/>
                <c:pt idx="0">
                  <c:v>67.179128814348758</c:v>
                </c:pt>
                <c:pt idx="1">
                  <c:v>1.6771488469601681</c:v>
                </c:pt>
                <c:pt idx="2">
                  <c:v>31.143722338690889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B155-47BC-BED5-8C2FFAACBCF4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642121406335838"/>
          <c:y val="8.3109714533836213E-2"/>
          <c:w val="0.81357878593664146"/>
          <c:h val="0.83407015762480274"/>
        </c:manualLayout>
      </c:layout>
      <c:barChart>
        <c:barDir val="bar"/>
        <c:grouping val="clustered"/>
        <c:ser>
          <c:idx val="0"/>
          <c:order val="0"/>
          <c:tx>
            <c:strRef>
              <c:f>Лист1!$B$6</c:f>
              <c:strCache>
                <c:ptCount val="1"/>
                <c:pt idx="0">
                  <c:v>план </c:v>
                </c:pt>
              </c:strCache>
            </c:strRef>
          </c:tx>
          <c:dLbls>
            <c:dLbl>
              <c:idx val="6"/>
              <c:layout>
                <c:manualLayout>
                  <c:x val="7.7891471870985543E-3"/>
                  <c:y val="-3.7386718169662779E-3"/>
                </c:manualLayout>
              </c:layout>
              <c:dLblPos val="outEnd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</c:dLbls>
          <c:cat>
            <c:strRef>
              <c:f>Лист1!$A$7:$A$15</c:f>
              <c:strCache>
                <c:ptCount val="9"/>
                <c:pt idx="0">
                  <c:v>Інші надходження</c:v>
                </c:pt>
                <c:pt idx="1">
                  <c:v>Адміністративні
збори та платежі</c:v>
                </c:pt>
                <c:pt idx="2">
                  <c:v>Податок на прибуток
підприємств
комунальної власності</c:v>
                </c:pt>
                <c:pt idx="3">
                  <c:v>Податок на нерухоме 
майно, відмінне від 
земельної ділянки</c:v>
                </c:pt>
                <c:pt idx="4">
                  <c:v>Акцизний податок</c:v>
                </c:pt>
                <c:pt idx="5">
                  <c:v>Плата за землю</c:v>
                </c:pt>
                <c:pt idx="6">
                  <c:v>Єдиний податок</c:v>
                </c:pt>
                <c:pt idx="7">
                  <c:v>Податок на доходи
фізичних осіб</c:v>
                </c:pt>
                <c:pt idx="8">
                  <c:v>ВСЬОГО:</c:v>
                </c:pt>
              </c:strCache>
            </c:strRef>
          </c:cat>
          <c:val>
            <c:numRef>
              <c:f>Лист1!$B$7:$B$15</c:f>
              <c:numCache>
                <c:formatCode>#,##0.0</c:formatCode>
                <c:ptCount val="9"/>
                <c:pt idx="0">
                  <c:v>2.0000000000000284</c:v>
                </c:pt>
                <c:pt idx="1">
                  <c:v>4.4000000000000004</c:v>
                </c:pt>
                <c:pt idx="2">
                  <c:v>5.4</c:v>
                </c:pt>
                <c:pt idx="3">
                  <c:v>12.2</c:v>
                </c:pt>
                <c:pt idx="4">
                  <c:v>32.300000000000011</c:v>
                </c:pt>
                <c:pt idx="5">
                  <c:v>52.8</c:v>
                </c:pt>
                <c:pt idx="6">
                  <c:v>54.5</c:v>
                </c:pt>
                <c:pt idx="7">
                  <c:v>273.89999999999992</c:v>
                </c:pt>
                <c:pt idx="8">
                  <c:v>437.5</c:v>
                </c:pt>
              </c:numCache>
            </c:numRef>
          </c:val>
        </c:ser>
        <c:ser>
          <c:idx val="1"/>
          <c:order val="1"/>
          <c:tx>
            <c:strRef>
              <c:f>Лист1!$C$6</c:f>
              <c:strCache>
                <c:ptCount val="1"/>
                <c:pt idx="0">
                  <c:v>факт</c:v>
                </c:pt>
              </c:strCache>
            </c:strRef>
          </c:tx>
          <c:dLbls>
            <c:dLbl>
              <c:idx val="6"/>
              <c:layout>
                <c:manualLayout>
                  <c:x val="6.8151241135702024E-3"/>
                  <c:y val="-6.2194938556290012E-3"/>
                </c:manualLayout>
              </c:layout>
              <c:dLblPos val="outEnd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</c:dLbls>
          <c:cat>
            <c:strRef>
              <c:f>Лист1!$A$7:$A$15</c:f>
              <c:strCache>
                <c:ptCount val="9"/>
                <c:pt idx="0">
                  <c:v>Інші надходження</c:v>
                </c:pt>
                <c:pt idx="1">
                  <c:v>Адміністративні
збори та платежі</c:v>
                </c:pt>
                <c:pt idx="2">
                  <c:v>Податок на прибуток
підприємств
комунальної власності</c:v>
                </c:pt>
                <c:pt idx="3">
                  <c:v>Податок на нерухоме 
майно, відмінне від 
земельної ділянки</c:v>
                </c:pt>
                <c:pt idx="4">
                  <c:v>Акцизний податок</c:v>
                </c:pt>
                <c:pt idx="5">
                  <c:v>Плата за землю</c:v>
                </c:pt>
                <c:pt idx="6">
                  <c:v>Єдиний податок</c:v>
                </c:pt>
                <c:pt idx="7">
                  <c:v>Податок на доходи
фізичних осіб</c:v>
                </c:pt>
                <c:pt idx="8">
                  <c:v>ВСЬОГО:</c:v>
                </c:pt>
              </c:strCache>
            </c:strRef>
          </c:cat>
          <c:val>
            <c:numRef>
              <c:f>Лист1!$C$7:$C$15</c:f>
              <c:numCache>
                <c:formatCode>#,##0.0</c:formatCode>
                <c:ptCount val="9"/>
                <c:pt idx="0">
                  <c:v>4.1999999999999948</c:v>
                </c:pt>
                <c:pt idx="1">
                  <c:v>4.8</c:v>
                </c:pt>
                <c:pt idx="2">
                  <c:v>5.4</c:v>
                </c:pt>
                <c:pt idx="3">
                  <c:v>11.8</c:v>
                </c:pt>
                <c:pt idx="4">
                  <c:v>30.4</c:v>
                </c:pt>
                <c:pt idx="5">
                  <c:v>51.7</c:v>
                </c:pt>
                <c:pt idx="6">
                  <c:v>54.7</c:v>
                </c:pt>
                <c:pt idx="7">
                  <c:v>269.3</c:v>
                </c:pt>
                <c:pt idx="8">
                  <c:v>432.3</c:v>
                </c:pt>
              </c:numCache>
            </c:numRef>
          </c:val>
        </c:ser>
        <c:dLbls>
          <c:showVal val="1"/>
        </c:dLbls>
        <c:overlap val="-25"/>
        <c:axId val="81191680"/>
        <c:axId val="81193216"/>
      </c:barChart>
      <c:catAx>
        <c:axId val="81191680"/>
        <c:scaling>
          <c:orientation val="minMax"/>
        </c:scaling>
        <c:axPos val="l"/>
        <c:numFmt formatCode="General" sourceLinked="1"/>
        <c:majorTickMark val="none"/>
        <c:tickLblPos val="nextTo"/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81193216"/>
        <c:crosses val="autoZero"/>
        <c:auto val="1"/>
        <c:lblAlgn val="ctr"/>
        <c:lblOffset val="100"/>
      </c:catAx>
      <c:valAx>
        <c:axId val="81193216"/>
        <c:scaling>
          <c:orientation val="minMax"/>
        </c:scaling>
        <c:delete val="1"/>
        <c:axPos val="b"/>
        <c:numFmt formatCode="#,##0.0" sourceLinked="1"/>
        <c:tickLblPos val="none"/>
        <c:crossAx val="81191680"/>
        <c:crosses val="autoZero"/>
        <c:crossBetween val="between"/>
      </c:valAx>
      <c:spPr>
        <a:solidFill>
          <a:srgbClr val="99CC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38045407638497764"/>
          <c:y val="0.9487810527707301"/>
          <c:w val="0.26876113652883699"/>
          <c:h val="4.3902465166768975E-2"/>
        </c:manualLayout>
      </c:layout>
      <c:overlay val="1"/>
      <c:txPr>
        <a:bodyPr/>
        <a:lstStyle/>
        <a:p>
          <a:pPr>
            <a:defRPr sz="1100" b="0" i="0" u="none" strike="noStrike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ru-RU"/>
        </a:p>
      </c:txPr>
    </c:legend>
    <c:plotVisOnly val="1"/>
    <c:dispBlanksAs val="gap"/>
  </c:chart>
  <c:spPr>
    <a:ln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ru-RU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view3D>
      <c:perspective val="30"/>
    </c:view3D>
    <c:plotArea>
      <c:layout>
        <c:manualLayout>
          <c:layoutTarget val="inner"/>
          <c:xMode val="edge"/>
          <c:yMode val="edge"/>
          <c:x val="4.4444492669805422E-2"/>
          <c:y val="0.42496493688639558"/>
          <c:w val="0.76111193697041923"/>
          <c:h val="0.38148667601683189"/>
        </c:manualLayout>
      </c:layout>
      <c:pie3DChart>
        <c:varyColors val="1"/>
        <c:ser>
          <c:idx val="0"/>
          <c:order val="0"/>
          <c:explosion val="25"/>
          <c:dLbls>
            <c:spPr>
              <a:noFill/>
              <a:ln w="25400">
                <a:noFill/>
              </a:ln>
            </c:spPr>
            <c:showVal val="1"/>
            <c:showCatName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пртбуток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Лист1!$B$8:$B$14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57E-4D4B-873C-47E6C96022E8}"/>
            </c:ext>
          </c:extLst>
        </c:ser>
        <c:ser>
          <c:idx val="2"/>
          <c:order val="1"/>
          <c:explosion val="14"/>
          <c:dLbls>
            <c:dLbl>
              <c:idx val="0"/>
              <c:layout>
                <c:manualLayout>
                  <c:x val="-0.40472026125627553"/>
                  <c:y val="-4.9703048744416833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Інші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надходження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9,0 </a:t>
                    </a:r>
                    <a:r>
                      <a:rPr lang="ru-RU" dirty="0" err="1" smtClean="0"/>
                      <a:t>млн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грн </a:t>
                    </a:r>
                    <a:r>
                      <a:rPr lang="ru-RU" dirty="0"/>
                      <a:t>
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2,1 %</a:t>
                    </a:r>
                    <a:endParaRPr lang="ru-RU" dirty="0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0.20563558769181037"/>
                      <c:h val="0.137953205615839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157E-4D4B-873C-47E6C96022E8}"/>
                </c:ext>
              </c:extLst>
            </c:dLbl>
            <c:dLbl>
              <c:idx val="1"/>
              <c:layout>
                <c:manualLayout>
                  <c:x val="-0.26560502268463526"/>
                  <c:y val="-0.16521002897078257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Податок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прибуток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підприємств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комунальної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власності</a:t>
                    </a:r>
                    <a:r>
                      <a:rPr lang="ru-RU" dirty="0"/>
                      <a:t>  
5,4 </a:t>
                    </a:r>
                    <a:r>
                      <a:rPr lang="ru-RU" dirty="0" smtClean="0"/>
                      <a:t>млн </a:t>
                    </a:r>
                    <a:r>
                      <a:rPr lang="ru-RU" dirty="0"/>
                      <a:t>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1,2 %</a:t>
                    </a:r>
                    <a:endParaRPr lang="ru-RU" dirty="0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57E-4D4B-873C-47E6C96022E8}"/>
                </c:ext>
              </c:extLst>
            </c:dLbl>
            <c:dLbl>
              <c:idx val="2"/>
              <c:layout>
                <c:manualLayout>
                  <c:x val="-3.7405944313876503E-3"/>
                  <c:y val="-0.17479696524610441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Податок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нерухоме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майно</a:t>
                    </a:r>
                    <a:r>
                      <a:rPr lang="ru-RU" dirty="0"/>
                      <a:t>, 
</a:t>
                    </a:r>
                    <a:r>
                      <a:rPr lang="ru-RU" dirty="0" err="1"/>
                      <a:t>відмінне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від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земельної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ділянки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11,8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err="1" smtClean="0"/>
                      <a:t>млн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2,7%</a:t>
                    </a:r>
                    <a:endParaRPr lang="ru-RU" dirty="0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157E-4D4B-873C-47E6C96022E8}"/>
                </c:ext>
              </c:extLst>
            </c:dLbl>
            <c:dLbl>
              <c:idx val="3"/>
              <c:layout>
                <c:manualLayout>
                  <c:x val="0.20438407256750304"/>
                  <c:y val="-0.16005433402171154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Акцизний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податок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30,4 </a:t>
                    </a:r>
                    <a:r>
                      <a:rPr lang="ru-RU" dirty="0" err="1" smtClean="0"/>
                      <a:t>млн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7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%</a:t>
                    </a:r>
                    <a:endParaRPr lang="ru-RU" dirty="0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57E-4D4B-873C-47E6C96022E8}"/>
                </c:ext>
              </c:extLst>
            </c:dLbl>
            <c:dLbl>
              <c:idx val="4"/>
              <c:layout>
                <c:manualLayout>
                  <c:x val="9.3688395700653737E-2"/>
                  <c:y val="-2.7943589800223052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Єдиний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податок</a:t>
                    </a:r>
                    <a:r>
                      <a:rPr lang="ru-RU" dirty="0"/>
                      <a:t> 
</a:t>
                    </a:r>
                    <a:r>
                      <a:rPr lang="ru-RU" dirty="0" smtClean="0"/>
                      <a:t>54,7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12,7%</a:t>
                    </a:r>
                    <a:endParaRPr lang="ru-RU" dirty="0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157E-4D4B-873C-47E6C96022E8}"/>
                </c:ext>
              </c:extLst>
            </c:dLbl>
            <c:dLbl>
              <c:idx val="5"/>
              <c:layout>
                <c:manualLayout>
                  <c:x val="-1.7691308792188203E-2"/>
                  <c:y val="0.18766971099159591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/>
                      <a:t>Плата за землю 
</a:t>
                    </a:r>
                    <a:r>
                      <a:rPr lang="ru-RU" dirty="0" smtClean="0"/>
                      <a:t>51,7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12 %</a:t>
                    </a:r>
                    <a:endParaRPr lang="ru-RU" dirty="0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157E-4D4B-873C-47E6C96022E8}"/>
                </c:ext>
              </c:extLst>
            </c:dLbl>
            <c:dLbl>
              <c:idx val="6"/>
              <c:layout>
                <c:manualLayout>
                  <c:x val="5.2222278887021516E-2"/>
                  <c:y val="0.20873761747523531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Податок</a:t>
                    </a:r>
                    <a:r>
                      <a:rPr lang="ru-RU" dirty="0"/>
                      <a:t> на доходи
</a:t>
                    </a:r>
                    <a:r>
                      <a:rPr lang="ru-RU" dirty="0" err="1"/>
                      <a:t>фізичних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осіб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269,3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62,3%</a:t>
                    </a:r>
                    <a:endParaRPr lang="ru-RU" dirty="0"/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157E-4D4B-873C-47E6C96022E8}"/>
                </c:ext>
              </c:extLst>
            </c:dLbl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пртбуток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Лист1!$C$8:$C$14</c:f>
              <c:numCache>
                <c:formatCode>#\ ##0.0</c:formatCode>
                <c:ptCount val="7"/>
                <c:pt idx="0">
                  <c:v>5.5</c:v>
                </c:pt>
                <c:pt idx="1">
                  <c:v>5.4</c:v>
                </c:pt>
                <c:pt idx="2">
                  <c:v>7.3</c:v>
                </c:pt>
                <c:pt idx="3">
                  <c:v>21</c:v>
                </c:pt>
                <c:pt idx="4">
                  <c:v>35.5</c:v>
                </c:pt>
                <c:pt idx="5">
                  <c:v>33.5</c:v>
                </c:pt>
                <c:pt idx="6">
                  <c:v>180.3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157E-4D4B-873C-47E6C96022E8}"/>
            </c:ext>
          </c:extLst>
        </c:ser>
        <c:ser>
          <c:idx val="3"/>
          <c:order val="2"/>
          <c:explosion val="25"/>
          <c:dLbls>
            <c:dLbl>
              <c:idx val="0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Плата за надання інших 
адміністративних послуг                   1034,2 тис грн або 1%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57E-4D4B-873C-47E6C96022E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Інші надходження                        1269,9   тис грн або  1,3%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57E-4D4B-873C-47E6C96022E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Податок на нерухоме майно, 
відмінне від земельної ділянки 1360,5 тис. грн або 1,4%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57E-4D4B-873C-47E6C96022E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Акцизний податок                         6657,4 тис. грн або 6,7%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57E-4D4B-873C-47E6C96022E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Єдиний податок                           13438,4 тис грн або 13,6%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157E-4D4B-873C-47E6C96022E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Плата за землю 14458,4 тис грн або  14,6%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157E-4D4B-873C-47E6C96022E8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Податок на доходи
фізичних осіб 60750,9 тис грн або 61,4%</a:t>
                    </a:r>
                  </a:p>
                </c:rich>
              </c:tx>
              <c:numFmt formatCode="0" sourceLinked="0"/>
              <c:spPr>
                <a:noFill/>
                <a:ln w="25400">
                  <a:noFill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57E-4D4B-873C-47E6C96022E8}"/>
                </c:ext>
              </c:extLst>
            </c:dLbl>
            <c:numFmt formatCode="0" sourceLinked="0"/>
            <c:spPr>
              <a:noFill/>
              <a:ln w="25400">
                <a:noFill/>
              </a:ln>
            </c:spPr>
            <c:showVal val="1"/>
            <c:showCatName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пртбуток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Лист1!$D$8:$D$14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157E-4D4B-873C-47E6C96022E8}"/>
            </c:ext>
          </c:extLst>
        </c:ser>
        <c:ser>
          <c:idx val="4"/>
          <c:order val="3"/>
          <c:explosion val="25"/>
          <c:dLbls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Лист1!$A$8:$A$14</c:f>
              <c:strCache>
                <c:ptCount val="7"/>
                <c:pt idx="0">
                  <c:v>Інші надходження</c:v>
                </c:pt>
                <c:pt idx="1">
                  <c:v>Податок на пртбуток підприємств комунальної власності</c:v>
                </c:pt>
                <c:pt idx="2">
                  <c:v>Податок на нерухоме майно, 
відмінне від земельної ділянки</c:v>
                </c:pt>
                <c:pt idx="3">
                  <c:v>Акцизний податок</c:v>
                </c:pt>
                <c:pt idx="4">
                  <c:v>Єдиний податок</c:v>
                </c:pt>
                <c:pt idx="5">
                  <c:v>Плата за землю</c:v>
                </c:pt>
                <c:pt idx="6">
                  <c:v>Податок на доходи
фізичних осіб</c:v>
                </c:pt>
              </c:strCache>
            </c:strRef>
          </c:cat>
          <c:val>
            <c:numRef>
              <c:f>Лист1!$E$8:$E$14</c:f>
              <c:numCache>
                <c:formatCode>0.0</c:formatCode>
                <c:ptCount val="7"/>
                <c:pt idx="0">
                  <c:v>1.9064124783362275</c:v>
                </c:pt>
                <c:pt idx="1">
                  <c:v>1.8717504332755641</c:v>
                </c:pt>
                <c:pt idx="2">
                  <c:v>2.5303292894280762</c:v>
                </c:pt>
                <c:pt idx="3">
                  <c:v>7.2790294627383165</c:v>
                </c:pt>
                <c:pt idx="4">
                  <c:v>12.305025996533796</c:v>
                </c:pt>
                <c:pt idx="5">
                  <c:v>11.611785095320624</c:v>
                </c:pt>
                <c:pt idx="6">
                  <c:v>62.495667244367425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157E-4D4B-873C-47E6C96022E8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externalData r:id="rId2"/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2594537815126059"/>
          <c:y val="0.34361851332398408"/>
          <c:w val="0.5588235294117645"/>
          <c:h val="0.29593267882188018"/>
        </c:manualLayout>
      </c:layout>
      <c:pie3DChart>
        <c:varyColors val="1"/>
        <c:ser>
          <c:idx val="0"/>
          <c:order val="0"/>
          <c:explosion val="14"/>
          <c:dLbls>
            <c:dLbl>
              <c:idx val="0"/>
              <c:layout>
                <c:manualLayout>
                  <c:x val="-1.7594812424581812E-2"/>
                  <c:y val="-0.13789635031155476"/>
                </c:manualLayout>
              </c:layout>
              <c:tx>
                <c:rich>
                  <a:bodyPr/>
                  <a:lstStyle/>
                  <a:p>
                    <a:pPr>
                      <a:defRPr sz="16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/>
                      <a:t>Плата за землю </a:t>
                    </a:r>
                    <a:r>
                      <a:rPr lang="ru-RU" dirty="0" smtClean="0"/>
                      <a:t>51,7 </a:t>
                    </a:r>
                    <a:r>
                      <a:rPr lang="ru-RU" dirty="0" err="1" smtClean="0"/>
                      <a:t>млн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43,6%</a:t>
                    </a:r>
                    <a:endParaRPr lang="ru-RU" dirty="0"/>
                  </a:p>
                </c:rich>
              </c:tx>
              <c:spPr>
                <a:solidFill>
                  <a:srgbClr val="FFFFFF">
                    <a:lumMod val="95000"/>
                    <a:alpha val="35000"/>
                  </a:srgbClr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427-43BE-B4A9-CC2A10AF61D7}"/>
                </c:ext>
              </c:extLst>
            </c:dLbl>
            <c:dLbl>
              <c:idx val="1"/>
              <c:layout>
                <c:manualLayout>
                  <c:x val="0.14642719048010031"/>
                  <c:y val="2.6983260799767692E-2"/>
                </c:manualLayout>
              </c:layout>
              <c:tx>
                <c:rich>
                  <a:bodyPr/>
                  <a:lstStyle/>
                  <a:p>
                    <a:pPr>
                      <a:defRPr sz="16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Податок</a:t>
                    </a:r>
                    <a:r>
                      <a:rPr lang="ru-RU" dirty="0"/>
                      <a:t> на </a:t>
                    </a:r>
                    <a:r>
                      <a:rPr lang="ru-RU" dirty="0" err="1"/>
                      <a:t>нерухоме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майно</a:t>
                    </a:r>
                    <a:r>
                      <a:rPr lang="ru-RU" dirty="0"/>
                      <a:t>, </a:t>
                    </a:r>
                    <a:r>
                      <a:rPr lang="ru-RU" dirty="0" err="1"/>
                      <a:t>відмінне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від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земельної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ділянки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11,8 </a:t>
                    </a:r>
                    <a:r>
                      <a:rPr lang="ru-RU" dirty="0" err="1"/>
                      <a:t>млн</a:t>
                    </a:r>
                    <a:r>
                      <a:rPr lang="ru-RU" dirty="0"/>
                      <a:t> 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10%</a:t>
                    </a:r>
                    <a:endParaRPr lang="ru-RU" dirty="0"/>
                  </a:p>
                </c:rich>
              </c:tx>
              <c:spPr>
                <a:solidFill>
                  <a:srgbClr val="FFFFFF">
                    <a:lumMod val="95000"/>
                    <a:alpha val="35000"/>
                  </a:srgbClr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427-43BE-B4A9-CC2A10AF61D7}"/>
                </c:ext>
              </c:extLst>
            </c:dLbl>
            <c:dLbl>
              <c:idx val="2"/>
              <c:layout>
                <c:manualLayout>
                  <c:x val="-2.1037998209720143E-2"/>
                  <c:y val="-0.15822865157378221"/>
                </c:manualLayout>
              </c:layout>
              <c:tx>
                <c:rich>
                  <a:bodyPr/>
                  <a:lstStyle/>
                  <a:p>
                    <a:pPr>
                      <a:defRPr sz="16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Єдиний</a:t>
                    </a:r>
                    <a:r>
                      <a:rPr lang="ru-RU" dirty="0"/>
                      <a:t> </a:t>
                    </a:r>
                    <a:r>
                      <a:rPr lang="ru-RU" dirty="0" err="1" smtClean="0"/>
                      <a:t>податок</a:t>
                    </a:r>
                    <a:r>
                      <a:rPr lang="ru-RU" dirty="0" smtClean="0"/>
                      <a:t> 54,7 </a:t>
                    </a:r>
                    <a:r>
                      <a:rPr lang="ru-RU" dirty="0" err="1" smtClean="0"/>
                      <a:t>млн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грн</a:t>
                    </a:r>
                    <a:r>
                      <a:rPr lang="ru-RU" dirty="0"/>
                      <a:t>
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46,2%</a:t>
                    </a:r>
                    <a:endParaRPr lang="ru-RU" dirty="0"/>
                  </a:p>
                </c:rich>
              </c:tx>
              <c:spPr>
                <a:solidFill>
                  <a:srgbClr val="FFFFFF">
                    <a:lumMod val="95000"/>
                    <a:alpha val="35000"/>
                  </a:srgbClr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427-43BE-B4A9-CC2A10AF61D7}"/>
                </c:ext>
              </c:extLst>
            </c:dLbl>
            <c:dLbl>
              <c:idx val="3"/>
              <c:layout>
                <c:manualLayout>
                  <c:x val="0.13327152713464668"/>
                  <c:y val="-7.8145087864544882E-2"/>
                </c:manualLayout>
              </c:layout>
              <c:tx>
                <c:rich>
                  <a:bodyPr/>
                  <a:lstStyle/>
                  <a:p>
                    <a:pPr>
                      <a:defRPr sz="16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dirty="0" err="1"/>
                      <a:t>Туристичний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збір</a:t>
                    </a:r>
                    <a:r>
                      <a:rPr lang="ru-RU" dirty="0"/>
                      <a:t>, </a:t>
                    </a:r>
                    <a:r>
                      <a:rPr lang="ru-RU" dirty="0" err="1"/>
                      <a:t>збір</a:t>
                    </a:r>
                    <a:r>
                      <a:rPr lang="ru-RU" dirty="0"/>
                      <a:t> за парковку,  </a:t>
                    </a:r>
                    <a:r>
                      <a:rPr lang="ru-RU" dirty="0" err="1"/>
                      <a:t>транспортний</a:t>
                    </a:r>
                    <a:r>
                      <a:rPr lang="ru-RU" dirty="0"/>
                      <a:t> </a:t>
                    </a:r>
                    <a:r>
                      <a:rPr lang="ru-RU" dirty="0" err="1"/>
                      <a:t>податок</a:t>
                    </a:r>
                    <a:r>
                      <a:rPr lang="ru-RU" dirty="0"/>
                      <a:t> </a:t>
                    </a:r>
                    <a:r>
                      <a:rPr lang="ru-RU" dirty="0" smtClean="0"/>
                      <a:t>0,3 </a:t>
                    </a:r>
                    <a:r>
                      <a:rPr lang="ru-RU" dirty="0" err="1" smtClean="0"/>
                      <a:t>млн</a:t>
                    </a:r>
                    <a:r>
                      <a:rPr lang="ru-RU" baseline="0" dirty="0" smtClean="0"/>
                      <a:t> </a:t>
                    </a:r>
                    <a:r>
                      <a:rPr lang="ru-RU" dirty="0" smtClean="0"/>
                      <a:t>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0,3%</a:t>
                    </a:r>
                  </a:p>
                </c:rich>
              </c:tx>
              <c:spPr>
                <a:solidFill>
                  <a:srgbClr val="FFFFFF">
                    <a:lumMod val="95000"/>
                    <a:alpha val="35000"/>
                  </a:srgbClr>
                </a:solidFill>
                <a:ln w="3175">
                  <a:solidFill>
                    <a:srgbClr val="000000"/>
                  </a:solidFill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427-43BE-B4A9-CC2A10AF61D7}"/>
                </c:ext>
              </c:extLst>
            </c:dLbl>
            <c:numFmt formatCode="0%" sourceLinked="0"/>
            <c:spPr>
              <a:solidFill>
                <a:srgbClr val="FFFFFF">
                  <a:lumMod val="95000"/>
                  <a:alpha val="35000"/>
                </a:srgbClr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Лист1!$B$11:$B$14</c:f>
              <c:strCache>
                <c:ptCount val="4"/>
                <c:pt idx="0">
                  <c:v>Плата за землю</c:v>
                </c:pt>
                <c:pt idx="1">
                  <c:v>Податок на нерухоме майно, відмінне від земельної ділянки</c:v>
                </c:pt>
                <c:pt idx="2">
                  <c:v>Єдиний податок</c:v>
                </c:pt>
                <c:pt idx="3">
                  <c:v>Туристичний збір, збір за парковку,  транспортний податок</c:v>
                </c:pt>
              </c:strCache>
            </c:strRef>
          </c:cat>
          <c:val>
            <c:numRef>
              <c:f>Лист1!$C$11:$C$14</c:f>
              <c:numCache>
                <c:formatCode>#\ ##0.0</c:formatCode>
                <c:ptCount val="4"/>
                <c:pt idx="0">
                  <c:v>33.5</c:v>
                </c:pt>
                <c:pt idx="1">
                  <c:v>7.3</c:v>
                </c:pt>
                <c:pt idx="2">
                  <c:v>35.5</c:v>
                </c:pt>
                <c:pt idx="3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427-43BE-B4A9-CC2A10AF61D7}"/>
            </c:ext>
          </c:extLst>
        </c:ser>
        <c:ser>
          <c:idx val="1"/>
          <c:order val="1"/>
          <c:dLbls>
            <c:numFmt formatCode="0%" sourceLinked="0"/>
            <c:spPr>
              <a:solidFill>
                <a:srgbClr val="FFFFFF"/>
              </a:solidFill>
              <a:ln w="3175">
                <a:solidFill>
                  <a:srgbClr val="000000"/>
                </a:solidFill>
                <a:prstDash val="solid"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Лист1!$B$11:$B$14</c:f>
              <c:strCache>
                <c:ptCount val="4"/>
                <c:pt idx="0">
                  <c:v>Плата за землю</c:v>
                </c:pt>
                <c:pt idx="1">
                  <c:v>Податок на нерухоме майно, відмінне від земельної ділянки</c:v>
                </c:pt>
                <c:pt idx="2">
                  <c:v>Єдиний податок</c:v>
                </c:pt>
                <c:pt idx="3">
                  <c:v>Туристичний збір, збір за парковку,  транспортний податок</c:v>
                </c:pt>
              </c:strCache>
            </c:strRef>
          </c:cat>
          <c:val>
            <c:numRef>
              <c:f>Лист1!$D$11:$D$14</c:f>
              <c:numCache>
                <c:formatCode>#\ ##0.0</c:formatCode>
                <c:ptCount val="4"/>
                <c:pt idx="0">
                  <c:v>43.790849673202445</c:v>
                </c:pt>
                <c:pt idx="1">
                  <c:v>9.5424836601307188</c:v>
                </c:pt>
                <c:pt idx="2">
                  <c:v>46.405228758169933</c:v>
                </c:pt>
                <c:pt idx="3">
                  <c:v>0.26143790849673121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6427-43BE-B4A9-CC2A10AF61D7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  <a:scene3d>
      <a:camera prst="orthographicFront"/>
      <a:lightRig rig="threePt" dir="t"/>
    </a:scene3d>
    <a:sp3d>
      <a:bevelT/>
    </a:sp3d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2"/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30"/>
    </c:view3D>
    <c:plotArea>
      <c:layout>
        <c:manualLayout>
          <c:layoutTarget val="inner"/>
          <c:xMode val="edge"/>
          <c:yMode val="edge"/>
          <c:x val="4.6729019349748699E-2"/>
          <c:y val="0.39697028434286918"/>
          <c:w val="0.63655308580879844"/>
          <c:h val="0.36818236295922591"/>
        </c:manualLayout>
      </c:layout>
      <c:pie3DChart>
        <c:varyColors val="1"/>
        <c:ser>
          <c:idx val="0"/>
          <c:order val="0"/>
          <c:explosion val="5"/>
          <c:dLbls>
            <c:dLbl>
              <c:idx val="0"/>
              <c:layout>
                <c:manualLayout>
                  <c:x val="0.17951359641091366"/>
                  <c:y val="-0.1351567326915715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С</a:t>
                    </a:r>
                    <a:r>
                      <a:rPr lang="ru-RU"/>
                      <a:t>убвенція на забезпечення будівництва, реконструкції, ремонту і утримання автомобільних доріг загального користування місцевого значення, вулиць та доріг комунальної власності у населених пунктах
 9,8 млн грн або 29%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1"/>
              <c:layout>
                <c:manualLayout>
                  <c:x val="7.6898692265413432E-2"/>
                  <c:y val="8.3663937344624795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 dirty="0" err="1">
                        <a:latin typeface="Times New Roman" pitchFamily="18" charset="0"/>
                        <a:cs typeface="Times New Roman" pitchFamily="18" charset="0"/>
                      </a:rPr>
                      <a:t>Ц</a:t>
                    </a:r>
                    <a:r>
                      <a:rPr lang="ru-RU" dirty="0" err="1"/>
                      <a:t>ільовий</a:t>
                    </a:r>
                    <a:r>
                      <a:rPr lang="ru-RU" dirty="0"/>
                      <a:t> фонд 
2,2 </a:t>
                    </a:r>
                    <a:r>
                      <a:rPr lang="ru-RU" dirty="0" err="1" smtClean="0"/>
                      <a:t>млн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грн </a:t>
                    </a:r>
                    <a:r>
                      <a:rPr lang="ru-RU" dirty="0" err="1"/>
                      <a:t>або</a:t>
                    </a:r>
                    <a:r>
                      <a:rPr lang="ru-RU" dirty="0"/>
                      <a:t> 6,5%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2"/>
              <c:layout>
                <c:manualLayout>
                  <c:x val="5.8231138071227297E-2"/>
                  <c:y val="0.17659789051579863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Б</a:t>
                    </a:r>
                    <a:r>
                      <a:rPr lang="ru-RU"/>
                      <a:t>юджет розвитку 
 1,2 млн грн або 3,6%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3"/>
              <c:layout>
                <c:manualLayout>
                  <c:x val="1.4537917131032918E-2"/>
                  <c:y val="0.24633794379989518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r>
                      <a:rPr lang="ru-RU"/>
                      <a:t>ласні надходження бюджетних установ
 20,0 млн грн або 59,2%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4"/>
              <c:layout>
                <c:manualLayout>
                  <c:x val="-0.10065258361527257"/>
                  <c:y val="-9.1797657069544153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defRPr>
                    </a:pPr>
                    <a:r>
                      <a:rPr lang="ru-RU">
                        <a:latin typeface="Times New Roman" pitchFamily="18" charset="0"/>
                        <a:cs typeface="Times New Roman" pitchFamily="18" charset="0"/>
                      </a:rPr>
                      <a:t>Н</a:t>
                    </a:r>
                    <a:r>
                      <a:rPr lang="ru-RU"/>
                      <a:t>адходження в фонд охорони навколишнього природного середовища 
0,6 млн грн або 1,8%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</c:dLbls>
          <c:cat>
            <c:strRef>
              <c:f>Лист1!$A$6:$A$10</c:f>
              <c:strCache>
                <c:ptCount val="5"/>
                <c:pt idx="0">
                  <c:v>Субвенція забезпечення будівництва, реконструкції, ремонту і утримання автомобільних доріг загального користування місцевого значення, вулиць та доріг комунальної власності у населених пунктах</c:v>
                </c:pt>
                <c:pt idx="1">
                  <c:v>Цільовий фонд</c:v>
                </c:pt>
                <c:pt idx="2">
                  <c:v>Бюджет розвитку </c:v>
                </c:pt>
                <c:pt idx="3">
                  <c:v>Власні надходження бюджетних установ</c:v>
                </c:pt>
                <c:pt idx="4">
                  <c:v>Надходження в фонд охорони навколишнього природного середовища</c:v>
                </c:pt>
              </c:strCache>
            </c:strRef>
          </c:cat>
          <c:val>
            <c:numRef>
              <c:f>Лист1!$B$6:$B$10</c:f>
              <c:numCache>
                <c:formatCode>0.0</c:formatCode>
                <c:ptCount val="5"/>
                <c:pt idx="0">
                  <c:v>9.8000000000000007</c:v>
                </c:pt>
                <c:pt idx="1">
                  <c:v>2.2000000000000002</c:v>
                </c:pt>
                <c:pt idx="2">
                  <c:v>1.2</c:v>
                </c:pt>
                <c:pt idx="3">
                  <c:v>20</c:v>
                </c:pt>
                <c:pt idx="4">
                  <c:v>0.60000000000000009</c:v>
                </c:pt>
              </c:numCache>
            </c:numRef>
          </c:val>
        </c:ser>
        <c:ser>
          <c:idx val="1"/>
          <c:order val="1"/>
          <c:explosion val="25"/>
          <c:dLbls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  <c:showCatName val="1"/>
            <c:showPercent val="1"/>
            <c:showLeaderLines val="1"/>
          </c:dLbls>
          <c:cat>
            <c:strRef>
              <c:f>Лист1!$A$6:$A$10</c:f>
              <c:strCache>
                <c:ptCount val="5"/>
                <c:pt idx="0">
                  <c:v>Субвенція забезпечення будівництва, реконструкції, ремонту і утримання автомобільних доріг загального користування місцевого значення, вулиць та доріг комунальної власності у населених пунктах</c:v>
                </c:pt>
                <c:pt idx="1">
                  <c:v>Цільовий фонд</c:v>
                </c:pt>
                <c:pt idx="2">
                  <c:v>Бюджет розвитку </c:v>
                </c:pt>
                <c:pt idx="3">
                  <c:v>Власні надходження бюджетних установ</c:v>
                </c:pt>
                <c:pt idx="4">
                  <c:v>Надходження в фонд охорони навколишнього природного середовища</c:v>
                </c:pt>
              </c:strCache>
            </c:strRef>
          </c:cat>
          <c:val>
            <c:numRef>
              <c:f>Лист1!$C$6:$C$10</c:f>
              <c:numCache>
                <c:formatCode>0.0</c:formatCode>
                <c:ptCount val="5"/>
                <c:pt idx="0">
                  <c:v>28.994082840236686</c:v>
                </c:pt>
                <c:pt idx="1">
                  <c:v>6.5088757396449708</c:v>
                </c:pt>
                <c:pt idx="2">
                  <c:v>3.5502958579881647</c:v>
                </c:pt>
                <c:pt idx="3">
                  <c:v>59.171597633136081</c:v>
                </c:pt>
                <c:pt idx="4">
                  <c:v>1.7751479289940828</c:v>
                </c:pt>
              </c:numCache>
            </c:numRef>
          </c:val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/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hPercent val="55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6.2124248496993967E-2"/>
          <c:y val="0.12044374009508721"/>
          <c:w val="0.9138276553106216"/>
          <c:h val="0.81458003169572113"/>
        </c:manualLayout>
      </c:layout>
      <c:bar3DChart>
        <c:barDir val="col"/>
        <c:grouping val="clustered"/>
        <c:ser>
          <c:idx val="0"/>
          <c:order val="0"/>
          <c:tx>
            <c:strRef>
              <c:f>'[9.xls]Лист1'!$B$8</c:f>
              <c:strCache>
                <c:ptCount val="1"/>
                <c:pt idx="0">
                  <c:v>на 01.01.2021 року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-1.1290823116048361E-3"/>
                  <c:y val="0.28458281858983192"/>
                </c:manualLayout>
              </c:layout>
              <c:showVal val="1"/>
            </c:dLbl>
            <c:dLbl>
              <c:idx val="1"/>
              <c:layout>
                <c:manualLayout>
                  <c:x val="2.2144025583978587E-4"/>
                  <c:y val="0.2575492801910062"/>
                </c:manualLayout>
              </c:layout>
              <c:showVal val="1"/>
            </c:dLbl>
            <c:dLbl>
              <c:idx val="2"/>
              <c:layout>
                <c:manualLayout>
                  <c:x val="3.1249901377558361E-3"/>
                  <c:y val="9.7162609032032596E-2"/>
                </c:manualLayout>
              </c:layout>
              <c:showVal val="1"/>
            </c:dLbl>
            <c:dLbl>
              <c:idx val="3"/>
              <c:layout>
                <c:manualLayout>
                  <c:x val="1.2869318301504448E-2"/>
                  <c:y val="-2.0830169071505665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'[9.xls]Лист1'!$A$9:$A$12</c:f>
              <c:strCache>
                <c:ptCount val="4"/>
                <c:pt idx="0">
                  <c:v>Всього недоїмки</c:v>
                </c:pt>
                <c:pt idx="1">
                  <c:v>державний бюджет</c:v>
                </c:pt>
                <c:pt idx="2">
                  <c:v>міський бюджет</c:v>
                </c:pt>
                <c:pt idx="3">
                  <c:v>обласний бюджет</c:v>
                </c:pt>
              </c:strCache>
            </c:strRef>
          </c:cat>
          <c:val>
            <c:numRef>
              <c:f>'[9.xls]Лист1'!$B$9:$B$12</c:f>
              <c:numCache>
                <c:formatCode>General</c:formatCode>
                <c:ptCount val="4"/>
                <c:pt idx="0" formatCode="0.0">
                  <c:v>133.30000000000001</c:v>
                </c:pt>
                <c:pt idx="1">
                  <c:v>102.5</c:v>
                </c:pt>
                <c:pt idx="2">
                  <c:v>28.9</c:v>
                </c:pt>
                <c:pt idx="3" formatCode="0.0">
                  <c:v>1.9000000000000001</c:v>
                </c:pt>
              </c:numCache>
            </c:numRef>
          </c:val>
        </c:ser>
        <c:ser>
          <c:idx val="1"/>
          <c:order val="1"/>
          <c:tx>
            <c:strRef>
              <c:f>'[9.xls]Лист1'!$C$8</c:f>
              <c:strCache>
                <c:ptCount val="1"/>
                <c:pt idx="0">
                  <c:v>на 01.10.2021 року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-8.8639220698614378E-4"/>
                  <c:y val="0.31118110236220498"/>
                </c:manualLayout>
              </c:layout>
              <c:showVal val="1"/>
            </c:dLbl>
            <c:dLbl>
              <c:idx val="1"/>
              <c:layout>
                <c:manualLayout>
                  <c:x val="2.4681383764905461E-3"/>
                  <c:y val="0.26759524314611205"/>
                </c:manualLayout>
              </c:layout>
              <c:showVal val="1"/>
            </c:dLbl>
            <c:dLbl>
              <c:idx val="2"/>
              <c:layout>
                <c:manualLayout>
                  <c:x val="3.3676802423745289E-3"/>
                  <c:y val="8.6310027411391266E-2"/>
                </c:manualLayout>
              </c:layout>
              <c:showVal val="1"/>
            </c:dLbl>
            <c:dLbl>
              <c:idx val="3"/>
              <c:layout>
                <c:manualLayout>
                  <c:x val="1.3776262517747179E-2"/>
                  <c:y val="-2.4637275670490458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'[9.xls]Лист1'!$A$9:$A$12</c:f>
              <c:strCache>
                <c:ptCount val="4"/>
                <c:pt idx="0">
                  <c:v>Всього недоїмки</c:v>
                </c:pt>
                <c:pt idx="1">
                  <c:v>державний бюджет</c:v>
                </c:pt>
                <c:pt idx="2">
                  <c:v>міський бюджет</c:v>
                </c:pt>
                <c:pt idx="3">
                  <c:v>обласний бюджет</c:v>
                </c:pt>
              </c:strCache>
            </c:strRef>
          </c:cat>
          <c:val>
            <c:numRef>
              <c:f>'[9.xls]Лист1'!$C$9:$C$12</c:f>
              <c:numCache>
                <c:formatCode>General</c:formatCode>
                <c:ptCount val="4"/>
                <c:pt idx="0" formatCode="0.0">
                  <c:v>149.30000000000001</c:v>
                </c:pt>
                <c:pt idx="1">
                  <c:v>120.4</c:v>
                </c:pt>
                <c:pt idx="2">
                  <c:v>26.9</c:v>
                </c:pt>
                <c:pt idx="3" formatCode="0.0">
                  <c:v>2</c:v>
                </c:pt>
              </c:numCache>
            </c:numRef>
          </c:val>
        </c:ser>
        <c:shape val="box"/>
        <c:axId val="91208704"/>
        <c:axId val="91230976"/>
        <c:axId val="0"/>
      </c:bar3DChart>
      <c:catAx>
        <c:axId val="91208704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1230976"/>
        <c:crosses val="autoZero"/>
        <c:auto val="1"/>
        <c:lblAlgn val="ctr"/>
        <c:lblOffset val="100"/>
        <c:tickLblSkip val="1"/>
        <c:tickMarkSkip val="1"/>
      </c:catAx>
      <c:valAx>
        <c:axId val="91230976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.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120870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955911823647297"/>
          <c:y val="0.21236133122028533"/>
          <c:w val="0.14529058116232485"/>
          <c:h val="6.6561014263074481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10"/>
      <c:hPercent val="60"/>
      <c:rotY val="29"/>
      <c:depthPercent val="100"/>
      <c:rAngAx val="1"/>
    </c:view3D>
    <c:floor>
      <c:spPr>
        <a:gradFill rotWithShape="0">
          <a:gsLst>
            <a:gs pos="0">
              <a:srgbClr val="CCCCFF"/>
            </a:gs>
            <a:gs pos="100000">
              <a:srgbClr val="CCCCFF">
                <a:gamma/>
                <a:tint val="54510"/>
                <a:invGamma/>
              </a:srgbClr>
            </a:gs>
          </a:gsLst>
          <a:path path="rect">
            <a:fillToRect l="50000" t="50000" r="50000" b="50000"/>
          </a:path>
        </a:gradFill>
        <a:ln w="3175">
          <a:solidFill>
            <a:srgbClr val="000000"/>
          </a:solidFill>
          <a:prstDash val="solid"/>
        </a:ln>
      </c:spPr>
    </c:floor>
    <c:sideWall>
      <c:spPr>
        <a:gradFill rotWithShape="0">
          <a:gsLst>
            <a:gs pos="0">
              <a:srgbClr val="CCCCFF"/>
            </a:gs>
            <a:gs pos="100000">
              <a:srgbClr val="FFFFFF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sideWall>
    <c:backWall>
      <c:spPr>
        <a:gradFill rotWithShape="0">
          <a:gsLst>
            <a:gs pos="0">
              <a:srgbClr val="CCCCFF"/>
            </a:gs>
            <a:gs pos="100000">
              <a:srgbClr val="FFFFFF"/>
            </a:gs>
          </a:gsLst>
          <a:lin ang="5400000" scaled="1"/>
        </a:gra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2.9585665496632196E-3"/>
          <c:y val="0.20290013277874022"/>
          <c:w val="0.99704143345033691"/>
          <c:h val="0.7540205426319697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 рік</c:v>
                </c:pt>
              </c:strCache>
            </c:strRef>
          </c:tx>
          <c:spPr>
            <a:pattFill prst="smGrid">
              <a:fgClr>
                <a:srgbClr val="00FFFF"/>
              </a:fgClr>
              <a:bgClr>
                <a:srgbClr val="00CCFF"/>
              </a:bgClr>
            </a:patt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3.1315524811734996E-2"/>
                  <c:y val="-3.2784981004250341E-2"/>
                </c:manualLayout>
              </c:layout>
              <c:showVal val="1"/>
            </c:dLbl>
            <c:dLbl>
              <c:idx val="1"/>
              <c:layout>
                <c:manualLayout>
                  <c:x val="3.2330953957858059E-2"/>
                  <c:y val="-3.6325602546612185E-2"/>
                </c:manualLayout>
              </c:layout>
              <c:numFmt formatCode="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25" b="1" i="0" u="none" strike="noStrike" baseline="0">
                      <a:solidFill>
                        <a:srgbClr val="000000"/>
                      </a:solidFill>
                      <a:latin typeface="Arial Cyr"/>
                      <a:ea typeface="Arial Cyr"/>
                      <a:cs typeface="Arial Cyr"/>
                    </a:defRPr>
                  </a:pPr>
                  <a:endParaRPr lang="ru-RU"/>
                </a:p>
              </c:txPr>
              <c:showVal val="1"/>
            </c:dLbl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Лист1!$B$2:$B$3</c:f>
              <c:numCache>
                <c:formatCode>0</c:formatCode>
                <c:ptCount val="2"/>
                <c:pt idx="0" formatCode="0.0">
                  <c:v>475942.7</c:v>
                </c:pt>
                <c:pt idx="1">
                  <c:v>61124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 рік</c:v>
                </c:pt>
              </c:strCache>
            </c:strRef>
          </c:tx>
          <c:spPr>
            <a:pattFill prst="wdDnDiag">
              <a:fgClr>
                <a:srgbClr val="FF8080"/>
              </a:fgClr>
              <a:bgClr>
                <a:srgbClr val="993366"/>
              </a:bgClr>
            </a:patt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2.4272279049230971E-2"/>
                  <c:y val="-2.9832887532987431E-2"/>
                </c:manualLayout>
              </c:layout>
              <c:showVal val="1"/>
            </c:dLbl>
            <c:dLbl>
              <c:idx val="1"/>
              <c:layout>
                <c:manualLayout>
                  <c:x val="3.5107022837098649E-2"/>
                  <c:y val="-4.6387441678930733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125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 formatCode="General">
                  <c:v>564793</c:v>
                </c:pt>
                <c:pt idx="1">
                  <c:v>59580.4</c:v>
                </c:pt>
              </c:numCache>
            </c:numRef>
          </c:val>
        </c:ser>
        <c:dLbls>
          <c:showVal val="1"/>
        </c:dLbls>
        <c:shape val="cone"/>
        <c:axId val="93575808"/>
        <c:axId val="93581696"/>
        <c:axId val="0"/>
      </c:bar3DChart>
      <c:catAx>
        <c:axId val="93575808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2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93581696"/>
        <c:crosses val="autoZero"/>
        <c:auto val="1"/>
        <c:lblAlgn val="ctr"/>
        <c:lblOffset val="100"/>
        <c:tickLblSkip val="1"/>
        <c:tickMarkSkip val="1"/>
      </c:catAx>
      <c:valAx>
        <c:axId val="93581696"/>
        <c:scaling>
          <c:orientation val="minMax"/>
        </c:scaling>
        <c:delete val="1"/>
        <c:axPos val="l"/>
        <c:numFmt formatCode="0.0" sourceLinked="1"/>
        <c:tickLblPos val="none"/>
        <c:crossAx val="935758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36727368830657364"/>
          <c:y val="0.96316509830667474"/>
          <c:w val="0.15046728971962636"/>
          <c:h val="3.274215552523875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35" b="0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0.26284584980237152"/>
          <c:y val="0.44379562043795623"/>
          <c:w val="0.47430830039525723"/>
          <c:h val="0.27883211678832115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25"/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6600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5"/>
            <c:spPr>
              <a:solidFill>
                <a:srgbClr val="FF8080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6"/>
            <c:spPr>
              <a:solidFill>
                <a:srgbClr val="0066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7"/>
            <c:spPr>
              <a:solidFill>
                <a:srgbClr val="CCCC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8.9252331600842366E-2"/>
                  <c:y val="-5.8563212445159774E-2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1"/>
              <c:layout>
                <c:manualLayout>
                  <c:x val="0.1768069258141152"/>
                  <c:y val="0.20617138916029656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2"/>
              <c:layout>
                <c:manualLayout>
                  <c:x val="-2.7925679250567992E-2"/>
                  <c:y val="0.16692315650324741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3"/>
              <c:layout>
                <c:manualLayout>
                  <c:x val="-6.8369487410911617E-2"/>
                  <c:y val="6.5766538306799335E-2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4"/>
              <c:layout>
                <c:manualLayout>
                  <c:x val="-0.12779486062265932"/>
                  <c:y val="-5.7228423089449573E-2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5"/>
              <c:layout>
                <c:manualLayout>
                  <c:x val="-5.2924486217878902E-2"/>
                  <c:y val="-0.24355836542330028"/>
                </c:manualLayout>
              </c:layout>
              <c:dLblPos val="bestFit"/>
              <c:showVal val="1"/>
              <c:showCatName val="1"/>
              <c:showPercent val="1"/>
              <c:separator>
</c:separator>
            </c:dLbl>
            <c:dLbl>
              <c:idx val="6"/>
              <c:layout>
                <c:manualLayout>
                  <c:x val="0.10223314971004123"/>
                  <c:y val="-0.21399681974059825"/>
                </c:manualLayout>
              </c:layout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Керівництво і управління
53060
9,4%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dLbl>
              <c:idx val="7"/>
              <c:layout>
                <c:manualLayout>
                  <c:x val="0.23292303383025742"/>
                  <c:y val="-0.15560618426346348"/>
                </c:manualLayout>
              </c:layout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/>
                      <a:t>Інші видатки
9683,1
1,7%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</c:dLbl>
            <c:numFmt formatCode="0.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ru-RU"/>
              </a:p>
            </c:txPr>
            <c:showVal val="1"/>
            <c:showCatName val="1"/>
            <c:showPercent val="1"/>
            <c:separator>
</c:separator>
            <c:showLeaderLines val="1"/>
          </c:dLbls>
          <c:cat>
            <c:strRef>
              <c:f>Лист1!$A$3:$A$10</c:f>
              <c:strCache>
                <c:ptCount val="8"/>
                <c:pt idx="0">
                  <c:v>Установи освіти</c:v>
                </c:pt>
                <c:pt idx="1">
                  <c:v>Заклади охорони здоров'я</c:v>
                </c:pt>
                <c:pt idx="2">
                  <c:v>Соціальний захист населення</c:v>
                </c:pt>
                <c:pt idx="3">
                  <c:v>Житлово-комунальне та дорожнє господарство</c:v>
                </c:pt>
                <c:pt idx="4">
                  <c:v>Культура</c:v>
                </c:pt>
                <c:pt idx="5">
                  <c:v>Фізкультура і спорт</c:v>
                </c:pt>
                <c:pt idx="6">
                  <c:v>Керівництво і управління</c:v>
                </c:pt>
                <c:pt idx="7">
                  <c:v>Інші видатки</c:v>
                </c:pt>
              </c:strCache>
            </c:strRef>
          </c:cat>
          <c:val>
            <c:numRef>
              <c:f>Лист1!$B$3:$B$10</c:f>
              <c:numCache>
                <c:formatCode>0.0</c:formatCode>
                <c:ptCount val="8"/>
                <c:pt idx="0">
                  <c:v>349759.73000000004</c:v>
                </c:pt>
                <c:pt idx="1">
                  <c:v>29493.129999999997</c:v>
                </c:pt>
                <c:pt idx="2">
                  <c:v>20129.73</c:v>
                </c:pt>
                <c:pt idx="3" formatCode="General">
                  <c:v>71675.399999999994</c:v>
                </c:pt>
                <c:pt idx="4">
                  <c:v>17993.8</c:v>
                </c:pt>
                <c:pt idx="5">
                  <c:v>12998.2</c:v>
                </c:pt>
                <c:pt idx="6" formatCode="General">
                  <c:v>53060</c:v>
                </c:pt>
                <c:pt idx="7" formatCode="General">
                  <c:v>9683</c:v>
                </c:pt>
              </c:numCache>
            </c:numRef>
          </c:val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05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0.77825</cdr:x>
      <cdr:y>0.1185</cdr:y>
    </cdr:from>
    <cdr:to>
      <cdr:x>0.874</cdr:x>
      <cdr:y>0.1615</cdr:y>
    </cdr:to>
    <cdr:sp macro="" textlink="">
      <cdr:nvSpPr>
        <cdr:cNvPr id="1657" name="Text Box 8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160795" y="726891"/>
          <a:ext cx="881010" cy="26376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0" tIns="27432" rIns="36576" bIns="0" anchor="t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ru-RU" sz="1200" b="0" i="0" u="none" strike="noStrike" baseline="0" dirty="0" err="1" smtClean="0">
              <a:solidFill>
                <a:srgbClr val="000000"/>
              </a:solidFill>
              <a:latin typeface="Arial Cyr"/>
              <a:cs typeface="Arial Cyr"/>
            </a:rPr>
            <a:t>млн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 грн</a:t>
          </a:r>
          <a:endParaRPr lang="ru-RU" sz="1200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0.29946</cdr:x>
      <cdr:y>0.2383</cdr:y>
    </cdr:from>
    <cdr:to>
      <cdr:x>0.43546</cdr:x>
      <cdr:y>0.2983</cdr:y>
    </cdr:to>
    <cdr:sp macro="" textlink="">
      <cdr:nvSpPr>
        <cdr:cNvPr id="1645" name="AutoShape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-161948">
          <a:off x="2673066" y="1418521"/>
          <a:ext cx="1213975" cy="357161"/>
        </a:xfrm>
        <a:prstGeom xmlns:a="http://schemas.openxmlformats.org/drawingml/2006/main" prst="curvedDownArrow">
          <a:avLst>
            <a:gd name="adj1" fmla="val 76136"/>
            <a:gd name="adj2" fmla="val 152304"/>
            <a:gd name="adj3" fmla="val 34102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0.63195</cdr:x>
      <cdr:y>0.65424</cdr:y>
    </cdr:from>
    <cdr:to>
      <cdr:x>0.75945</cdr:x>
      <cdr:y>0.71124</cdr:y>
    </cdr:to>
    <cdr:sp macro="" textlink="">
      <cdr:nvSpPr>
        <cdr:cNvPr id="1646" name="AutoShape 1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40959" y="4013143"/>
          <a:ext cx="1138102" cy="349644"/>
        </a:xfrm>
        <a:prstGeom xmlns:a="http://schemas.openxmlformats.org/drawingml/2006/main" prst="curvedDownArrow">
          <a:avLst>
            <a:gd name="adj1" fmla="val 74381"/>
            <a:gd name="adj2" fmla="val 148155"/>
            <a:gd name="adj3" fmla="val 32352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0.32892</cdr:x>
      <cdr:y>0.19187</cdr:y>
    </cdr:from>
    <cdr:to>
      <cdr:x>0.41492</cdr:x>
      <cdr:y>0.23012</cdr:y>
    </cdr:to>
    <cdr:sp macro="" textlink="">
      <cdr:nvSpPr>
        <cdr:cNvPr id="1660" name="Text Box 1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36034" y="1142139"/>
          <a:ext cx="767661" cy="2276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>
              <a:solidFill>
                <a:srgbClr val="000000"/>
              </a:solidFill>
              <a:latin typeface="Arial Cyr"/>
              <a:cs typeface="Arial Cyr"/>
            </a:rPr>
            <a:t>+ 68,1</a:t>
          </a:r>
        </a:p>
      </cdr:txBody>
    </cdr:sp>
  </cdr:relSizeAnchor>
  <cdr:relSizeAnchor xmlns:cdr="http://schemas.openxmlformats.org/drawingml/2006/chartDrawing">
    <cdr:from>
      <cdr:x>0.667</cdr:x>
      <cdr:y>0.60675</cdr:y>
    </cdr:from>
    <cdr:to>
      <cdr:x>0.74825</cdr:x>
      <cdr:y>0.65725</cdr:y>
    </cdr:to>
    <cdr:sp macro="" textlink="">
      <cdr:nvSpPr>
        <cdr:cNvPr id="1661" name="Text Box 1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137167" y="3721865"/>
          <a:ext cx="747593" cy="30977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>
              <a:solidFill>
                <a:srgbClr val="000000"/>
              </a:solidFill>
              <a:latin typeface="Arial Cyr"/>
              <a:cs typeface="Arial Cyr"/>
            </a:rPr>
            <a:t> +23</a:t>
          </a:r>
        </a:p>
      </cdr:txBody>
    </cdr:sp>
  </cdr:relSizeAnchor>
  <cdr:relSizeAnchor xmlns:cdr="http://schemas.openxmlformats.org/drawingml/2006/chartDrawing">
    <cdr:from>
      <cdr:x>0.56757</cdr:x>
      <cdr:y>0.15641</cdr:y>
    </cdr:from>
    <cdr:to>
      <cdr:x>0.85482</cdr:x>
      <cdr:y>0.37691</cdr:y>
    </cdr:to>
    <cdr:sp macro="" textlink="">
      <cdr:nvSpPr>
        <cdr:cNvPr id="1662" name="Rectangle 1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66319" y="931086"/>
          <a:ext cx="2564076" cy="131256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45720" tIns="32004" rIns="4572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Всього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доходів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9 місяців 2020 року - 560,6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9 місяців 2021 року - 651,7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збільшення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доходів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+91,1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Arial"/>
              <a:cs typeface="Arial"/>
            </a:rPr>
            <a:t>млн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грн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або</a:t>
          </a:r>
          <a:r>
            <a:rPr lang="ru-RU" sz="14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16,3%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0.45675</cdr:x>
      <cdr:y>0.39575</cdr:y>
    </cdr:from>
    <cdr:to>
      <cdr:x>0.661</cdr:x>
      <cdr:y>0.50875</cdr:y>
    </cdr:to>
    <cdr:sp macro="" textlink="">
      <cdr:nvSpPr>
        <cdr:cNvPr id="3082" name="Oval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655082" y="2672589"/>
          <a:ext cx="2081665" cy="76311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73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7432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3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3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564793 тис.грн</a:t>
          </a:r>
        </a:p>
      </cdr:txBody>
    </cdr:sp>
  </cdr:relSizeAnchor>
  <cdr:relSizeAnchor xmlns:cdr="http://schemas.openxmlformats.org/drawingml/2006/chartDrawing">
    <cdr:from>
      <cdr:x>0.03025</cdr:x>
      <cdr:y>0.013</cdr:y>
    </cdr:from>
    <cdr:to>
      <cdr:x>0.11025</cdr:x>
      <cdr:y>0.097</cdr:y>
    </cdr:to>
    <cdr:sp macro="" textlink="">
      <cdr:nvSpPr>
        <cdr:cNvPr id="307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08300" y="87792"/>
          <a:ext cx="815340" cy="56727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0.89878</cdr:x>
      <cdr:y>0.03104</cdr:y>
    </cdr:from>
    <cdr:to>
      <cdr:x>0.98353</cdr:x>
      <cdr:y>0.08254</cdr:y>
    </cdr:to>
    <cdr:sp macro="" textlink="">
      <cdr:nvSpPr>
        <cdr:cNvPr id="3084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853192" y="177982"/>
          <a:ext cx="740513" cy="29525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27432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тис.грн</a:t>
          </a:r>
        </a:p>
      </cdr:txBody>
    </cdr:sp>
  </cdr:relSizeAnchor>
  <cdr:relSizeAnchor xmlns:cdr="http://schemas.openxmlformats.org/drawingml/2006/chartDrawing">
    <cdr:from>
      <cdr:x>0.3237</cdr:x>
      <cdr:y>0.78015</cdr:y>
    </cdr:from>
    <cdr:to>
      <cdr:x>0.63367</cdr:x>
      <cdr:y>0.95468</cdr:y>
    </cdr:to>
    <cdr:sp macro="" textlink="">
      <cdr:nvSpPr>
        <cdr:cNvPr id="3085" name="Rectangle 1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28367" y="4472695"/>
          <a:ext cx="2708372" cy="100064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19050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Соціально-захищені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видатки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</a:t>
          </a:r>
        </a:p>
        <a:p xmlns:a="http://schemas.openxmlformats.org/drawingml/2006/main">
          <a:pPr algn="l" rtl="0">
            <a:defRPr sz="1000"/>
          </a:pP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76,5 % </a:t>
          </a: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431454,8 тис.грн,</a:t>
          </a:r>
        </a:p>
        <a:p xmlns:a="http://schemas.openxmlformats.org/drawingml/2006/main">
          <a:pPr algn="l" rtl="0">
            <a:defRPr sz="1000"/>
          </a:pP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інші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видатки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</a:t>
          </a:r>
          <a:r>
            <a:rPr lang="ru-RU" sz="14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23,5 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% </a:t>
          </a:r>
          <a:r>
            <a:rPr lang="ru-RU" sz="14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4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133338,2 </a:t>
          </a:r>
          <a:r>
            <a:rPr lang="ru-RU" sz="14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тис.</a:t>
          </a:r>
          <a:r>
            <a:rPr lang="ru-RU" sz="1400" b="0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endParaRPr lang="ru-RU" sz="1400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0.90169</cdr:x>
      <cdr:y>0.02468</cdr:y>
    </cdr:from>
    <cdr:to>
      <cdr:x>0.96594</cdr:x>
      <cdr:y>0.08218</cdr:y>
    </cdr:to>
    <cdr:sp macro="" textlink="">
      <cdr:nvSpPr>
        <cdr:cNvPr id="3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760829" y="147520"/>
          <a:ext cx="552998" cy="3436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7432" rIns="27432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тис.грн.</a:t>
          </a:r>
        </a:p>
      </cdr:txBody>
    </cdr:sp>
  </cdr:relSizeAnchor>
  <cdr:relSizeAnchor xmlns:cdr="http://schemas.openxmlformats.org/drawingml/2006/chartDrawing">
    <cdr:from>
      <cdr:x>0.42369</cdr:x>
      <cdr:y>0.45616</cdr:y>
    </cdr:from>
    <cdr:to>
      <cdr:x>0.62543</cdr:x>
      <cdr:y>0.55318</cdr:y>
    </cdr:to>
    <cdr:sp macro="" textlink="">
      <cdr:nvSpPr>
        <cdr:cNvPr id="4" name="Oval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79049" y="2752790"/>
          <a:ext cx="1704151" cy="585497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88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7432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54499,7 тис.грн.</a:t>
          </a:r>
        </a:p>
      </cdr:txBody>
    </cdr:sp>
  </cdr:relSizeAnchor>
  <cdr:relSizeAnchor xmlns:cdr="http://schemas.openxmlformats.org/drawingml/2006/chartDrawing">
    <cdr:from>
      <cdr:x>0.6701</cdr:x>
      <cdr:y>0.74733</cdr:y>
    </cdr:from>
    <cdr:to>
      <cdr:x>0.96342</cdr:x>
      <cdr:y>0.92597</cdr:y>
    </cdr:to>
    <cdr:sp macro="" textlink="">
      <cdr:nvSpPr>
        <cdr:cNvPr id="5" name="AutoShape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60571" y="4509943"/>
          <a:ext cx="2477771" cy="1078057"/>
        </a:xfrm>
        <a:prstGeom xmlns:a="http://schemas.openxmlformats.org/drawingml/2006/main" prst="foldedCorner">
          <a:avLst>
            <a:gd name="adj" fmla="val 12500"/>
          </a:avLst>
        </a:prstGeom>
        <a:solidFill xmlns:a="http://schemas.openxmlformats.org/drawingml/2006/main">
          <a:srgbClr val="FFFFFF">
            <a:alpha val="31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Видатки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ЖКГ  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9 місяців 2020 року - 46273,6</a:t>
          </a:r>
        </a:p>
        <a:p xmlns:a="http://schemas.openxmlformats.org/drawingml/2006/main">
          <a:pPr algn="l" rtl="0">
            <a:defRPr sz="1000"/>
          </a:pPr>
          <a:r>
            <a:rPr lang="ru-RU" sz="1125" b="0" i="0" u="sng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9 місяців   2021 року - 54499,7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                                    +8226,1</a:t>
          </a:r>
        </a:p>
        <a:p xmlns:a="http://schemas.openxmlformats.org/drawingml/2006/main">
          <a:pPr algn="l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                  </a:t>
          </a:r>
          <a:r>
            <a:rPr lang="ru-RU" sz="112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12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          + 15%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0.0395</cdr:x>
      <cdr:y>0.089</cdr:y>
    </cdr:from>
    <cdr:to>
      <cdr:x>0.46</cdr:x>
      <cdr:y>0.9555</cdr:y>
    </cdr:to>
    <cdr:sp macro="" textlink="">
      <cdr:nvSpPr>
        <cdr:cNvPr id="3073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02950" y="596798"/>
          <a:ext cx="4289637" cy="58104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0.01295</cdr:x>
      <cdr:y>0.03194</cdr:y>
    </cdr:from>
    <cdr:to>
      <cdr:x>0.39073</cdr:x>
      <cdr:y>0.97543</cdr:y>
    </cdr:to>
    <cdr:sp macro="" textlink="">
      <cdr:nvSpPr>
        <cdr:cNvPr id="3226" name="Rectangl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13528" y="188685"/>
          <a:ext cx="3311845" cy="557348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0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Фінансова</a:t>
          </a:r>
          <a:r>
            <a:rPr lang="ru-RU" sz="105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підтримка</a:t>
          </a:r>
          <a:r>
            <a:rPr lang="ru-RU" sz="105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комунальних</a:t>
          </a:r>
          <a:r>
            <a:rPr lang="ru-RU" sz="105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підприємств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- 16442тис.грн. (КП «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Павлоградводоканал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» - 14 225 тис.грн, КП «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Павлограджитлосервіс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» -  1 793,5 тис.грн, КП «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Стадіон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Прометей» - 336,3 тис.грн, КП «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Затишне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місто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» - 61,7 тис.грн, КП «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Агенція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Ритуал» - 15 тис.грн., КП «Управління ринками» - 10,5 тис.грн.);</a:t>
          </a:r>
        </a:p>
        <a:p xmlns:a="http://schemas.openxmlformats.org/drawingml/2006/main">
          <a:pPr algn="l" rtl="0">
            <a:defRPr sz="1000"/>
          </a:pP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Утримання</a:t>
          </a:r>
          <a:r>
            <a:rPr lang="ru-RU" sz="105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</a:t>
          </a: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автомобільних</a:t>
          </a:r>
          <a:r>
            <a:rPr lang="ru-RU" sz="105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доріг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– 5097тис.грн.  (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капітальний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ремонт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і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реконструкція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доріг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–   – 3958,1 тис.грн, 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будівництво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(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реконструкція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)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світлофорних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об'єктів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– 1138,9 тис.грн);</a:t>
          </a:r>
        </a:p>
        <a:p xmlns:a="http://schemas.openxmlformats.org/drawingml/2006/main">
          <a:pPr algn="l" rtl="0">
            <a:defRPr sz="1000"/>
          </a:pP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Житлово-комунальне</a:t>
          </a:r>
          <a:r>
            <a:rPr lang="ru-RU" sz="105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господарство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- 9045,1 тис.грн. (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експертна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оцінка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технічного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стану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ліфтів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- 80,5 тис.грн,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придбання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обладнання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та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саджанців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дерев  для благоустрою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міста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-839,5,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капітальний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ремонт: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внутрішньобудинкових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електричних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мереж – 70,9 тис.грн,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будинків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сімейного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типу – 159,6 тис.грн, трубопроводу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водопостачання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по просп.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Шахтобудівників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– 50 тис.грн,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ганків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житлового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будинку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– 28 тис.грн; 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реконструкція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мереж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зовнішнього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освітлення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частини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вул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. Попова – 496,7 тис.грн,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капітальний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ремонт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пішохідної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доріжки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на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території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парку  </a:t>
          </a:r>
          <a:r>
            <a:rPr lang="ru-RU" sz="1050" b="0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ім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.  Комарова   –   535,6    тис.грн,  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капітальний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 ремонт </a:t>
          </a:r>
          <a:r>
            <a:rPr lang="ru-RU" sz="105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площі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Соборна</a:t>
          </a:r>
          <a:r>
            <a:rPr lang="ru-RU" sz="105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– 6784,3 тис.грн);</a:t>
          </a:r>
        </a:p>
        <a:p xmlns:a="http://schemas.openxmlformats.org/drawingml/2006/main">
          <a:pPr algn="l" rtl="0">
            <a:defRPr sz="1000"/>
          </a:pP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Соціально</a:t>
          </a:r>
          <a:r>
            <a:rPr lang="ru-RU" sz="105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 культурна сфера 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-7662,3 тис.грн. (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придбання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обладнання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,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матеріалів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,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проведення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ремонтів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,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них: </a:t>
          </a:r>
          <a:r>
            <a:rPr lang="ru-RU" sz="1050" b="0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держуправління</a:t>
          </a:r>
          <a:r>
            <a:rPr lang="ru-RU" sz="105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- 1427,1 тис.грн.,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освіта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- 5510,9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тис.грн.,охорона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здоров"я - 142 тис.грн., культура 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і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мистецтво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- 245,3 тис.грн.,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фізична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культура та спорт - 337, тис.грн.);</a:t>
          </a:r>
        </a:p>
        <a:p xmlns:a="http://schemas.openxmlformats.org/drawingml/2006/main">
          <a:pPr algn="l" rtl="0">
            <a:defRPr sz="1000"/>
          </a:pP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Громадський</a:t>
          </a:r>
          <a:r>
            <a:rPr lang="ru-RU" sz="105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порядок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- 116 тис.грн.(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придбання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камер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відео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спостереження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).</a:t>
          </a:r>
        </a:p>
        <a:p xmlns:a="http://schemas.openxmlformats.org/drawingml/2006/main">
          <a:pPr algn="l" rtl="0">
            <a:defRPr sz="1000"/>
          </a:pP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Виконані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боргові</a:t>
          </a:r>
          <a:r>
            <a:rPr lang="ru-RU" sz="105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05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зобов’язання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перед ПАТ АБ «УКРГАЗБАНК» в </a:t>
          </a:r>
          <a:r>
            <a:rPr lang="ru-RU" sz="105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сумі</a:t>
          </a:r>
          <a:r>
            <a:rPr lang="ru-RU" sz="105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11414,5 тис.грн</a:t>
          </a:r>
          <a:r>
            <a:rPr lang="ru-RU" sz="1050" b="0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.</a:t>
          </a:r>
          <a:endParaRPr lang="ru-RU" sz="1050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0.66225</cdr:x>
      <cdr:y>0.46525</cdr:y>
    </cdr:from>
    <cdr:to>
      <cdr:x>0.8135</cdr:x>
      <cdr:y>0.56825</cdr:y>
    </cdr:to>
    <cdr:sp macro="" textlink="">
      <cdr:nvSpPr>
        <cdr:cNvPr id="3292" name="Oval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805716" y="2748378"/>
          <a:ext cx="1325938" cy="608453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850" b="0" i="0" u="none" strike="noStrike" baseline="0">
              <a:solidFill>
                <a:srgbClr val="000000"/>
              </a:solidFill>
              <a:latin typeface="Times New Roman"/>
              <a:cs typeface="Times New Roman"/>
            </a:rPr>
            <a:t>Бюджет розвитку: </a:t>
          </a:r>
        </a:p>
        <a:p xmlns:a="http://schemas.openxmlformats.org/drawingml/2006/main">
          <a:pPr algn="ctr" rtl="0">
            <a:defRPr sz="1000"/>
          </a:pPr>
          <a:r>
            <a:rPr lang="ru-RU" sz="850" b="0" i="0" u="none" strike="noStrike" baseline="0">
              <a:solidFill>
                <a:srgbClr val="000000"/>
              </a:solidFill>
              <a:latin typeface="Times New Roman"/>
              <a:cs typeface="Times New Roman"/>
            </a:rPr>
            <a:t>49776,9 тис.грн.</a:t>
          </a:r>
        </a:p>
        <a:p xmlns:a="http://schemas.openxmlformats.org/drawingml/2006/main">
          <a:pPr algn="ctr" rtl="0">
            <a:defRPr sz="1000"/>
          </a:pPr>
          <a:endParaRPr lang="ru-RU" sz="850" b="0" i="0" u="none" strike="noStrike" baseline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0.89735</cdr:x>
      <cdr:y>0.01318</cdr:y>
    </cdr:from>
    <cdr:to>
      <cdr:x>0.99544</cdr:x>
      <cdr:y>0.06114</cdr:y>
    </cdr:to>
    <cdr:sp macro="" textlink="">
      <cdr:nvSpPr>
        <cdr:cNvPr id="3079" name="Text Box 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866744" y="76404"/>
          <a:ext cx="859927" cy="2780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тис.грн.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0.39125</cdr:x>
      <cdr:y>0.38354</cdr:y>
    </cdr:from>
    <cdr:to>
      <cdr:x>0.64</cdr:x>
      <cdr:y>0.51871</cdr:y>
    </cdr:to>
    <cdr:sp macro="" textlink="">
      <cdr:nvSpPr>
        <cdr:cNvPr id="1039" name="Oval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77590" y="2288525"/>
          <a:ext cx="2274570" cy="806533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80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00" b="1" i="0" u="none" strike="noStrike" baseline="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Всього</a:t>
          </a:r>
          <a:r>
            <a:rPr lang="ru-RU" sz="1100" b="1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100" b="1" i="0" u="none" strike="noStrike" baseline="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надійшло</a:t>
          </a:r>
          <a:r>
            <a:rPr lang="ru-RU" sz="1100" b="1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</a:p>
        <a:p xmlns:a="http://schemas.openxmlformats.org/drawingml/2006/main">
          <a:pPr algn="ctr" rtl="0">
            <a:defRPr sz="1000"/>
          </a:pPr>
          <a:r>
            <a: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617,9 </a:t>
          </a:r>
          <a:r>
            <a:rPr lang="ru-RU" b="1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 </a:t>
          </a:r>
          <a:endParaRPr lang="ru-RU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0.57549</cdr:x>
      <cdr:y>0.61825</cdr:y>
    </cdr:from>
    <cdr:to>
      <cdr:x>0.95937</cdr:x>
      <cdr:y>0.83918</cdr:y>
    </cdr:to>
    <cdr:sp macro="" textlink="">
      <cdr:nvSpPr>
        <cdr:cNvPr id="129025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28394" y="3710496"/>
          <a:ext cx="3354190" cy="132596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Фактичні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надходження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                 </a:t>
          </a: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9 місяців 2020 року - 372,9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грн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. </a:t>
          </a: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9 місяців 2021 року - 432,3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грн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.</a:t>
          </a: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збільшення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на 59,4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грн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.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на 15,9%</a:t>
          </a:r>
        </a:p>
      </cdr:txBody>
    </cdr:sp>
  </cdr:relSizeAnchor>
  <cdr:relSizeAnchor xmlns:cdr="http://schemas.openxmlformats.org/drawingml/2006/chartDrawing">
    <cdr:from>
      <cdr:x>0.81964</cdr:x>
      <cdr:y>0.04732</cdr:y>
    </cdr:from>
    <cdr:to>
      <cdr:x>0.91032</cdr:x>
      <cdr:y>0.06429</cdr:y>
    </cdr:to>
    <cdr:sp macro="" textlink="">
      <cdr:nvSpPr>
        <cdr:cNvPr id="47106" name="Text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713170" y="574018"/>
          <a:ext cx="762609" cy="17699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t" upright="1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0.68816</cdr:x>
      <cdr:y>0.19965</cdr:y>
    </cdr:from>
    <cdr:to>
      <cdr:x>0.86213</cdr:x>
      <cdr:y>0.23942</cdr:y>
    </cdr:to>
    <cdr:sp macro="" textlink="">
      <cdr:nvSpPr>
        <cdr:cNvPr id="119812" name="Прямоугольник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12896" y="1198226"/>
          <a:ext cx="1520017" cy="238689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-4,6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98,3%</a:t>
          </a:r>
        </a:p>
      </cdr:txBody>
    </cdr:sp>
  </cdr:relSizeAnchor>
  <cdr:relSizeAnchor xmlns:cdr="http://schemas.openxmlformats.org/drawingml/2006/chartDrawing">
    <cdr:from>
      <cdr:x>0.26658</cdr:x>
      <cdr:y>0.74726</cdr:y>
    </cdr:from>
    <cdr:to>
      <cdr:x>0.43854</cdr:x>
      <cdr:y>0.78597</cdr:y>
    </cdr:to>
    <cdr:sp macro="" textlink="">
      <cdr:nvSpPr>
        <cdr:cNvPr id="119813" name="Прямоугольник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flipV="1">
          <a:off x="2329305" y="4484778"/>
          <a:ext cx="1502466" cy="23236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+0,4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109,1% </a:t>
          </a:r>
        </a:p>
      </cdr:txBody>
    </cdr:sp>
  </cdr:relSizeAnchor>
  <cdr:relSizeAnchor xmlns:cdr="http://schemas.openxmlformats.org/drawingml/2006/chartDrawing">
    <cdr:from>
      <cdr:x>0.32792</cdr:x>
      <cdr:y>0.38696</cdr:y>
    </cdr:from>
    <cdr:to>
      <cdr:x>0.49336</cdr:x>
      <cdr:y>0.42322</cdr:y>
    </cdr:to>
    <cdr:sp macro="" textlink="">
      <cdr:nvSpPr>
        <cdr:cNvPr id="119814" name="Прямоугольник 8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65209" y="2322379"/>
          <a:ext cx="1445534" cy="21762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-1,1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97,9% </a:t>
          </a:r>
        </a:p>
      </cdr:txBody>
    </cdr:sp>
  </cdr:relSizeAnchor>
  <cdr:relSizeAnchor xmlns:cdr="http://schemas.openxmlformats.org/drawingml/2006/chartDrawing">
    <cdr:from>
      <cdr:x>0.33424</cdr:x>
      <cdr:y>0.28896</cdr:y>
    </cdr:from>
    <cdr:to>
      <cdr:x>0.49834</cdr:x>
      <cdr:y>0.32406</cdr:y>
    </cdr:to>
    <cdr:sp macro="" textlink="">
      <cdr:nvSpPr>
        <cdr:cNvPr id="119815" name="Прямоугольник 9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20499" y="1734213"/>
          <a:ext cx="1433788" cy="21070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+0,2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100,4% </a:t>
          </a:r>
        </a:p>
      </cdr:txBody>
    </cdr:sp>
  </cdr:relSizeAnchor>
  <cdr:relSizeAnchor xmlns:cdr="http://schemas.openxmlformats.org/drawingml/2006/chartDrawing">
    <cdr:from>
      <cdr:x>0.29261</cdr:x>
      <cdr:y>0.47746</cdr:y>
    </cdr:from>
    <cdr:to>
      <cdr:x>0.45515</cdr:x>
      <cdr:y>0.51028</cdr:y>
    </cdr:to>
    <cdr:sp macro="" textlink="">
      <cdr:nvSpPr>
        <cdr:cNvPr id="119816" name="Прямоугольник 10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56695" y="2865560"/>
          <a:ext cx="1420219" cy="196956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-1,9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94,1% </a:t>
          </a:r>
        </a:p>
      </cdr:txBody>
    </cdr:sp>
  </cdr:relSizeAnchor>
  <cdr:relSizeAnchor xmlns:cdr="http://schemas.openxmlformats.org/drawingml/2006/chartDrawing">
    <cdr:from>
      <cdr:x>0.29096</cdr:x>
      <cdr:y>0.56751</cdr:y>
    </cdr:from>
    <cdr:to>
      <cdr:x>0.42691</cdr:x>
      <cdr:y>0.59976</cdr:y>
    </cdr:to>
    <cdr:sp macro="" textlink="">
      <cdr:nvSpPr>
        <cdr:cNvPr id="119817" name="Прямоугольник 1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42320" y="3405989"/>
          <a:ext cx="1187852" cy="193555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-0,4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96,7%</a:t>
          </a:r>
        </a:p>
      </cdr:txBody>
    </cdr:sp>
  </cdr:relSizeAnchor>
  <cdr:relSizeAnchor xmlns:cdr="http://schemas.openxmlformats.org/drawingml/2006/chartDrawing">
    <cdr:from>
      <cdr:x>0.25598</cdr:x>
      <cdr:y>0.84314</cdr:y>
    </cdr:from>
    <cdr:to>
      <cdr:x>0.41362</cdr:x>
      <cdr:y>0.87545</cdr:y>
    </cdr:to>
    <cdr:sp macro="" textlink="">
      <cdr:nvSpPr>
        <cdr:cNvPr id="119818" name="Прямоугольник 1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36651" y="4907268"/>
          <a:ext cx="1377395" cy="18805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+2,2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в 2,1 рази </a:t>
          </a:r>
        </a:p>
      </cdr:txBody>
    </cdr:sp>
  </cdr:relSizeAnchor>
  <cdr:relSizeAnchor xmlns:cdr="http://schemas.openxmlformats.org/drawingml/2006/chartDrawing">
    <cdr:from>
      <cdr:x>0.00446</cdr:x>
      <cdr:y>0.00681</cdr:y>
    </cdr:from>
    <cdr:to>
      <cdr:x>0.03617</cdr:x>
      <cdr:y>0.04786</cdr:y>
    </cdr:to>
    <cdr:sp macro="" textlink="">
      <cdr:nvSpPr>
        <cdr:cNvPr id="47119" name="Text Box 1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800" y="50800"/>
          <a:ext cx="683171" cy="4347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0.28827</cdr:x>
      <cdr:y>0.65737</cdr:y>
    </cdr:from>
    <cdr:to>
      <cdr:x>0.35042</cdr:x>
      <cdr:y>0.69408</cdr:y>
    </cdr:to>
    <cdr:sp macro="" textlink="">
      <cdr:nvSpPr>
        <cdr:cNvPr id="119820" name="Rectangle 1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518757" y="3945328"/>
          <a:ext cx="543042" cy="220273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27432" tIns="27432" rIns="0" bIns="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100%</a:t>
          </a:r>
        </a:p>
      </cdr:txBody>
    </cdr:sp>
  </cdr:relSizeAnchor>
  <cdr:relSizeAnchor xmlns:cdr="http://schemas.openxmlformats.org/drawingml/2006/chartDrawing">
    <cdr:from>
      <cdr:x>0.71262</cdr:x>
      <cdr:y>0.10445</cdr:y>
    </cdr:from>
    <cdr:to>
      <cdr:x>0.84053</cdr:x>
      <cdr:y>0.14214</cdr:y>
    </cdr:to>
    <cdr:sp macro="" textlink="">
      <cdr:nvSpPr>
        <cdr:cNvPr id="119821" name="Прямоугольник 1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226585" y="607906"/>
          <a:ext cx="1117644" cy="219409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18288" tIns="0" rIns="0" bIns="0" anchor="ctr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-5,2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Calibri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Calibri"/>
            </a:rPr>
            <a:t> 98,8%</a:t>
          </a:r>
        </a:p>
      </cdr:txBody>
    </cdr:sp>
  </cdr:relSizeAnchor>
  <cdr:relSizeAnchor xmlns:cdr="http://schemas.openxmlformats.org/drawingml/2006/chartDrawing">
    <cdr:from>
      <cdr:x>0.92293</cdr:x>
      <cdr:y>0.04542</cdr:y>
    </cdr:from>
    <cdr:to>
      <cdr:x>0.9836</cdr:x>
      <cdr:y>0.08948</cdr:y>
    </cdr:to>
    <cdr:sp macro="" textlink="">
      <cdr:nvSpPr>
        <cdr:cNvPr id="119822" name="Text Box 1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064193" y="272591"/>
          <a:ext cx="530110" cy="2644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algn="ctr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32004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грн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0.0815</cdr:x>
      <cdr:y>0</cdr:y>
    </cdr:from>
    <cdr:to>
      <cdr:x>0.11213</cdr:x>
      <cdr:y>0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5780" y="-15240"/>
          <a:ext cx="730758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0.19127</cdr:x>
      <cdr:y>0.02564</cdr:y>
    </cdr:from>
    <cdr:to>
      <cdr:x>0.67787</cdr:x>
      <cdr:y>0.11298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303020" y="137160"/>
          <a:ext cx="5166360" cy="4267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0.25561</cdr:x>
      <cdr:y>0.46651</cdr:y>
    </cdr:from>
    <cdr:to>
      <cdr:x>0.51412</cdr:x>
      <cdr:y>0.58596</cdr:y>
    </cdr:to>
    <cdr:sp macro="" textlink="">
      <cdr:nvSpPr>
        <cdr:cNvPr id="194564" name="Oval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264717" y="2816157"/>
          <a:ext cx="2290412" cy="721073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71000"/>
          </a:srgbClr>
        </a:solidFill>
        <a:ln xmlns:a="http://schemas.openxmlformats.org/drawingml/2006/main" w="9525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7432" rIns="0" bIns="0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smtClean="0">
              <a:solidFill>
                <a:srgbClr val="000000"/>
              </a:solidFill>
              <a:latin typeface="Calibri"/>
            </a:rPr>
            <a:t>ВСЬОГО </a:t>
          </a:r>
        </a:p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smtClean="0">
              <a:solidFill>
                <a:srgbClr val="000000"/>
              </a:solidFill>
              <a:latin typeface="Calibri"/>
            </a:rPr>
            <a:t>432,3 млн грн</a:t>
          </a:r>
          <a:endParaRPr lang="ru-RU" sz="13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  <cdr:relSizeAnchor xmlns:cdr="http://schemas.openxmlformats.org/drawingml/2006/chartDrawing">
    <cdr:from>
      <cdr:x>0.96975</cdr:x>
      <cdr:y>0</cdr:y>
    </cdr:from>
    <cdr:to>
      <cdr:x>0.96481</cdr:x>
      <cdr:y>0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8105775" y="47625"/>
          <a:ext cx="304800" cy="5429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500" dirty="0"/>
        </a:p>
      </cdr:txBody>
    </cdr:sp>
  </cdr:relSizeAnchor>
  <cdr:relSizeAnchor xmlns:cdr="http://schemas.openxmlformats.org/drawingml/2006/chartDrawing">
    <cdr:from>
      <cdr:x>0.31607</cdr:x>
      <cdr:y>0.8258</cdr:y>
    </cdr:from>
    <cdr:to>
      <cdr:x>0.71562</cdr:x>
      <cdr:y>0.94737</cdr:y>
    </cdr:to>
    <cdr:sp macro="" textlink="">
      <cdr:nvSpPr>
        <cdr:cNvPr id="8" name="Прямоугольник 7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00397" y="4985029"/>
          <a:ext cx="3540033" cy="73385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lumMod val="95000"/>
            <a:alpha val="88000"/>
          </a:schemeClr>
        </a:solidFill>
        <a:ln xmlns:a="http://schemas.openxmlformats.org/drawingml/2006/main" w="9525" cap="sq" algn="ctr">
          <a:solidFill>
            <a:schemeClr val="accent5">
              <a:lumMod val="60000"/>
              <a:lumOff val="40000"/>
              <a:alpha val="77000"/>
            </a:schemeClr>
          </a:solidFill>
          <a:round/>
          <a:headEnd/>
          <a:tailEnd/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wrap="square" lIns="18288" tIns="0" rIns="0" bIns="0" anchor="t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 місяців 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2020 року – 372,9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</a:t>
          </a:r>
          <a:r>
            <a:rPr lang="ru-RU" sz="1400" b="1" i="0" u="none" strike="noStrik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грн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9 місяців 2021 року – 432,3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</a:t>
          </a:r>
          <a:r>
            <a:rPr lang="ru-RU" sz="1400" b="1" i="0" u="none" strike="noStrike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грн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+ 59,4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грн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15,9 %</a:t>
          </a:r>
          <a:endParaRPr lang="ru-RU" sz="1300" b="1" i="0" u="none" strike="noStrike" baseline="0" dirty="0" smtClean="0">
            <a:solidFill>
              <a:srgbClr val="00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 xmlns:a="http://schemas.openxmlformats.org/drawingml/2006/main">
          <a:pPr algn="ctr" rtl="0">
            <a:defRPr sz="1000"/>
          </a:pPr>
          <a:endParaRPr lang="ru-RU" sz="1300" b="1" i="0" u="none" strike="noStrike" baseline="0" dirty="0">
            <a:solidFill>
              <a:srgbClr val="000000"/>
            </a:solidFill>
            <a:latin typeface="Calibri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0.40858</cdr:x>
      <cdr:y>0.38714</cdr:y>
    </cdr:from>
    <cdr:to>
      <cdr:x>0.67042</cdr:x>
      <cdr:y>0.50375</cdr:y>
    </cdr:to>
    <cdr:sp macro="" textlink="">
      <cdr:nvSpPr>
        <cdr:cNvPr id="5254" name="Овал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736087" y="2359778"/>
          <a:ext cx="2394265" cy="71078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59000"/>
          </a:srgbClr>
        </a:solidFill>
        <a:ln xmlns:a="http://schemas.openxmlformats.org/drawingml/2006/main" w="12700" algn="ctr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32004" anchor="t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Всього</a:t>
          </a:r>
          <a:r>
            <a:rPr lang="ru-RU" sz="13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: </a:t>
          </a:r>
        </a:p>
        <a:p xmlns:a="http://schemas.openxmlformats.org/drawingml/2006/main">
          <a:pPr algn="ctr" rtl="0">
            <a:defRPr sz="1000"/>
          </a:pPr>
          <a:r>
            <a:rPr lang="ru-RU" sz="1300" b="1" dirty="0" smtClean="0">
              <a:solidFill>
                <a:srgbClr val="000000"/>
              </a:solidFill>
              <a:latin typeface="Arial"/>
              <a:cs typeface="Arial"/>
            </a:rPr>
            <a:t>118,5</a:t>
          </a:r>
          <a:r>
            <a:rPr lang="ru-RU" sz="1300" b="1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ru-RU" sz="1300" b="1" i="0" u="none" strike="noStrike" baseline="0" dirty="0" err="1" smtClean="0">
              <a:solidFill>
                <a:srgbClr val="000000"/>
              </a:solidFill>
              <a:latin typeface="Arial"/>
              <a:cs typeface="Arial"/>
            </a:rPr>
            <a:t>млн</a:t>
          </a:r>
          <a:r>
            <a:rPr lang="ru-RU" sz="1300" b="1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грн</a:t>
          </a:r>
          <a:endParaRPr lang="ru-RU" sz="13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0.06533</cdr:x>
      <cdr:y>0.6931</cdr:y>
    </cdr:from>
    <cdr:to>
      <cdr:x>0.45558</cdr:x>
      <cdr:y>0.86499</cdr:y>
    </cdr:to>
    <cdr:sp macro="" textlink="">
      <cdr:nvSpPr>
        <cdr:cNvPr id="5256" name="Прямоугольник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7378" y="4224720"/>
          <a:ext cx="3568446" cy="104771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  <a:alpha val="83000"/>
          </a:schemeClr>
        </a:solidFill>
        <a:ln xmlns:a="http://schemas.openxmlformats.org/drawingml/2006/main" w="25400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27432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9 місяців 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2020 року - 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108,5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endParaRPr lang="ru-RU" sz="16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9 місяців 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2021 року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– </a:t>
          </a:r>
          <a:r>
            <a:rPr lang="ru-RU" sz="1600" b="1" dirty="0" smtClean="0">
              <a:solidFill>
                <a:srgbClr val="000000"/>
              </a:solidFill>
              <a:latin typeface="Times New Roman"/>
              <a:cs typeface="Times New Roman"/>
            </a:rPr>
            <a:t>118,5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</a:p>
        <a:p xmlns:a="http://schemas.openxmlformats.org/drawingml/2006/main">
          <a:pPr algn="ctr" rtl="0">
            <a:defRPr sz="1000"/>
          </a:pP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+10,5 </a:t>
          </a:r>
          <a:r>
            <a:rPr lang="ru-RU" sz="16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6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 </a:t>
          </a:r>
          <a:r>
            <a:rPr lang="ru-RU" sz="16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6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6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9,2%</a:t>
          </a:r>
          <a:endParaRPr lang="ru-RU" sz="12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  <a:p xmlns:a="http://schemas.openxmlformats.org/drawingml/2006/main">
          <a:pPr algn="ctr" rtl="0">
            <a:defRPr sz="1000"/>
          </a:pPr>
          <a:endParaRPr lang="ru-RU" sz="12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0.22931</cdr:x>
      <cdr:y>0.43882</cdr:y>
    </cdr:from>
    <cdr:to>
      <cdr:x>0.497</cdr:x>
      <cdr:y>0.55479</cdr:y>
    </cdr:to>
    <cdr:sp macro="" textlink="">
      <cdr:nvSpPr>
        <cdr:cNvPr id="184323" name="Овал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03591" y="2554047"/>
          <a:ext cx="2338967" cy="674971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69000"/>
          </a:srgbClr>
        </a:solidFill>
        <a:ln xmlns:a="http://schemas.openxmlformats.org/drawingml/2006/main" w="25400" algn="ctr">
          <a:solidFill>
            <a:srgbClr val="8064A2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endParaRPr lang="ru-RU" sz="1400" b="1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33,8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</a:p>
      </cdr:txBody>
    </cdr:sp>
  </cdr:relSizeAnchor>
  <cdr:relSizeAnchor xmlns:cdr="http://schemas.openxmlformats.org/drawingml/2006/chartDrawing">
    <cdr:from>
      <cdr:x>0.88575</cdr:x>
      <cdr:y>0</cdr:y>
    </cdr:from>
    <cdr:to>
      <cdr:x>0.88624</cdr:x>
      <cdr:y>0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183880" y="350520"/>
          <a:ext cx="845820" cy="3124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0.27189</cdr:x>
      <cdr:y>0.7994</cdr:y>
    </cdr:from>
    <cdr:to>
      <cdr:x>0.62024</cdr:x>
      <cdr:y>0.99244</cdr:y>
    </cdr:to>
    <cdr:sp macro="" textlink="">
      <cdr:nvSpPr>
        <cdr:cNvPr id="184325" name="Прямоугольник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99706" y="5036223"/>
          <a:ext cx="3198571" cy="1215352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25400" algn="ctr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надійшло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9 місяців 2020 року - 10,8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;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9 місяців 2021 року - 33,8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грн; </a:t>
          </a:r>
        </a:p>
        <a:p xmlns:a="http://schemas.openxmlformats.org/drawingml/2006/main">
          <a:pPr algn="ctr" rtl="0">
            <a:defRPr sz="1000"/>
          </a:pP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+23 </a:t>
          </a:r>
          <a:r>
            <a:rPr lang="ru-RU" sz="1400" b="1" i="0" u="none" strike="noStrike" baseline="0" dirty="0" err="1" smtClean="0">
              <a:solidFill>
                <a:srgbClr val="000000"/>
              </a:solidFill>
              <a:latin typeface="Times New Roman"/>
              <a:cs typeface="Times New Roman"/>
            </a:rPr>
            <a:t>млн</a:t>
          </a:r>
          <a:r>
            <a:rPr lang="ru-RU" sz="1400" b="1" i="0" u="none" strike="noStrike" dirty="0" smtClean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400" b="1" i="0" u="none" strike="noStrike" baseline="0" dirty="0" smtClean="0">
              <a:solidFill>
                <a:srgbClr val="000000"/>
              </a:solidFill>
              <a:latin typeface="Times New Roman"/>
              <a:cs typeface="Times New Roman"/>
            </a:rPr>
            <a:t>грн </a:t>
          </a:r>
          <a:r>
            <a:rPr lang="ru-RU" sz="14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в 3 рази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0.33222</cdr:x>
      <cdr:y>0.18904</cdr:y>
    </cdr:from>
    <cdr:to>
      <cdr:x>0.59098</cdr:x>
      <cdr:y>0.3045</cdr:y>
    </cdr:to>
    <cdr:sp macro="" textlink="">
      <cdr:nvSpPr>
        <cdr:cNvPr id="1374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88342" y="1082674"/>
          <a:ext cx="2249715" cy="661272"/>
        </a:xfrm>
        <a:prstGeom xmlns:a="http://schemas.openxmlformats.org/drawingml/2006/main" prst="wedgeRoundRectCallout">
          <a:avLst>
            <a:gd name="adj1" fmla="val -33509"/>
            <a:gd name="adj2" fmla="val 96037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заборгованість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в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державний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бюджет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збільшилась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17,9 </a:t>
          </a:r>
          <a:r>
            <a:rPr lang="ru-RU" sz="1200" b="0" i="0" u="none" strike="noStrike" baseline="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b="0" i="0" u="none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грн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або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17,5%</a:t>
          </a:r>
        </a:p>
      </cdr:txBody>
    </cdr:sp>
  </cdr:relSizeAnchor>
  <cdr:relSizeAnchor xmlns:cdr="http://schemas.openxmlformats.org/drawingml/2006/chartDrawing">
    <cdr:from>
      <cdr:x>0.77129</cdr:x>
      <cdr:y>0.65788</cdr:y>
    </cdr:from>
    <cdr:to>
      <cdr:x>0.96661</cdr:x>
      <cdr:y>0.77445</cdr:y>
    </cdr:to>
    <cdr:sp macro="" textlink="">
      <cdr:nvSpPr>
        <cdr:cNvPr id="1393" name="AutoShape 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705600" y="3767817"/>
          <a:ext cx="1698171" cy="667657"/>
        </a:xfrm>
        <a:prstGeom xmlns:a="http://schemas.openxmlformats.org/drawingml/2006/main" prst="wedgeRoundRectCallout">
          <a:avLst>
            <a:gd name="adj1" fmla="val -11431"/>
            <a:gd name="adj2" fmla="val 100602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заборгованість</a:t>
          </a:r>
          <a:r>
            <a:rPr lang="ru-RU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в </a:t>
          </a:r>
          <a:r>
            <a:rPr lang="ru-RU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обласний</a:t>
          </a:r>
          <a:r>
            <a:rPr lang="ru-RU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бюджет </a:t>
          </a:r>
          <a:r>
            <a:rPr lang="ru-RU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збільшилась</a:t>
          </a:r>
          <a:r>
            <a:rPr lang="ru-RU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</a:t>
          </a:r>
          <a:r>
            <a:rPr lang="ru-RU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0,1 </a:t>
          </a:r>
          <a:r>
            <a:rPr lang="ru-RU" b="0" i="0" u="none" strike="noStrike" baseline="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  </a:t>
          </a:r>
          <a:r>
            <a:rPr lang="ru-RU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або</a:t>
          </a:r>
          <a:r>
            <a:rPr lang="ru-RU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5,3%</a:t>
          </a:r>
        </a:p>
      </cdr:txBody>
    </cdr:sp>
  </cdr:relSizeAnchor>
  <cdr:relSizeAnchor xmlns:cdr="http://schemas.openxmlformats.org/drawingml/2006/chartDrawing">
    <cdr:from>
      <cdr:x>0.51419</cdr:x>
      <cdr:y>0.57171</cdr:y>
    </cdr:from>
    <cdr:to>
      <cdr:x>0.77629</cdr:x>
      <cdr:y>0.69589</cdr:y>
    </cdr:to>
    <cdr:sp macro="" textlink="">
      <cdr:nvSpPr>
        <cdr:cNvPr id="1394" name="AutoShape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70399" y="3274331"/>
          <a:ext cx="2278743" cy="711200"/>
        </a:xfrm>
        <a:prstGeom xmlns:a="http://schemas.openxmlformats.org/drawingml/2006/main" prst="wedgeRoundRectCallout">
          <a:avLst>
            <a:gd name="adj1" fmla="val -26380"/>
            <a:gd name="adj2" fmla="val 90477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заборгованість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в 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міський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бюджет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зменшилась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2 </a:t>
          </a:r>
          <a:r>
            <a:rPr lang="ru-RU" sz="1200" b="0" i="0" u="none" strike="noStrike" baseline="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b="0" i="0" u="none" strike="noStrike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0" i="0" u="none" strike="noStrike" baseline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грн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або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6,9%</a:t>
          </a:r>
        </a:p>
      </cdr:txBody>
    </cdr:sp>
  </cdr:relSizeAnchor>
  <cdr:relSizeAnchor xmlns:cdr="http://schemas.openxmlformats.org/drawingml/2006/chartDrawing">
    <cdr:from>
      <cdr:x>0.9165</cdr:x>
      <cdr:y>0.0775</cdr:y>
    </cdr:from>
    <cdr:to>
      <cdr:x>0.98125</cdr:x>
      <cdr:y>0.1175</cdr:y>
    </cdr:to>
    <cdr:sp macro="" textlink="">
      <cdr:nvSpPr>
        <cdr:cNvPr id="1150" name="Text Box 12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696980" y="547916"/>
          <a:ext cx="617144" cy="2807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025" dirty="0" err="1" smtClean="0">
              <a:solidFill>
                <a:srgbClr val="000000"/>
              </a:solidFill>
              <a:latin typeface="Arial Cyr"/>
              <a:cs typeface="Arial Cyr"/>
            </a:rPr>
            <a:t>м</a:t>
          </a:r>
          <a:r>
            <a:rPr lang="ru-RU" sz="1025" b="0" i="0" u="none" strike="noStrike" baseline="0" dirty="0" err="1" smtClean="0">
              <a:solidFill>
                <a:srgbClr val="000000"/>
              </a:solidFill>
              <a:latin typeface="Arial Cyr"/>
              <a:cs typeface="Arial Cyr"/>
            </a:rPr>
            <a:t>лн</a:t>
          </a:r>
          <a:r>
            <a:rPr lang="ru-RU" sz="1025" b="0" i="0" u="none" strike="noStrike" baseline="0" dirty="0" smtClean="0">
              <a:solidFill>
                <a:srgbClr val="000000"/>
              </a:solidFill>
              <a:latin typeface="Arial Cyr"/>
              <a:cs typeface="Arial Cyr"/>
            </a:rPr>
            <a:t> грн</a:t>
          </a:r>
          <a:endParaRPr lang="ru-RU" sz="10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0.09349</cdr:x>
      <cdr:y>0.06842</cdr:y>
    </cdr:from>
    <cdr:to>
      <cdr:x>0.37069</cdr:x>
      <cdr:y>0.18389</cdr:y>
    </cdr:to>
    <cdr:sp macro="" textlink="">
      <cdr:nvSpPr>
        <cdr:cNvPr id="8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12800" y="391886"/>
          <a:ext cx="2409959" cy="661272"/>
        </a:xfrm>
        <a:prstGeom xmlns:a="http://schemas.openxmlformats.org/drawingml/2006/main" prst="wedgeRoundRectCallout">
          <a:avLst>
            <a:gd name="adj1" fmla="val -33509"/>
            <a:gd name="adj2" fmla="val 96037"/>
            <a:gd name="adj3" fmla="val 16667"/>
          </a:avLst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wrap="square" lIns="36576" tIns="27432" rIns="36576" bIns="0" anchor="t" upright="1"/>
        <a:lstStyle xmlns:a="http://schemas.openxmlformats.org/drawingml/2006/main">
          <a:lvl1pPr marL="0" indent="0">
            <a:defRPr sz="1100">
              <a:latin typeface="Arial"/>
            </a:defRPr>
          </a:lvl1pPr>
          <a:lvl2pPr marL="457200" indent="0">
            <a:defRPr sz="1100">
              <a:latin typeface="Arial"/>
            </a:defRPr>
          </a:lvl2pPr>
          <a:lvl3pPr marL="914400" indent="0">
            <a:defRPr sz="1100">
              <a:latin typeface="Arial"/>
            </a:defRPr>
          </a:lvl3pPr>
          <a:lvl4pPr marL="1371600" indent="0">
            <a:defRPr sz="1100">
              <a:latin typeface="Arial"/>
            </a:defRPr>
          </a:lvl4pPr>
          <a:lvl5pPr marL="1828800" indent="0">
            <a:defRPr sz="1100">
              <a:latin typeface="Arial"/>
            </a:defRPr>
          </a:lvl5pPr>
          <a:lvl6pPr marL="2286000" indent="0">
            <a:defRPr sz="1100">
              <a:latin typeface="Arial"/>
            </a:defRPr>
          </a:lvl6pPr>
          <a:lvl7pPr marL="2743200" indent="0">
            <a:defRPr sz="1100">
              <a:latin typeface="Arial"/>
            </a:defRPr>
          </a:lvl7pPr>
          <a:lvl8pPr marL="3200400" indent="0">
            <a:defRPr sz="1100">
              <a:latin typeface="Arial"/>
            </a:defRPr>
          </a:lvl8pPr>
          <a:lvl9pPr marL="3657600" indent="0">
            <a:defRPr sz="1100">
              <a:latin typeface="Arial"/>
            </a:defRPr>
          </a:lvl9pPr>
        </a:lstStyle>
        <a:p xmlns:a="http://schemas.openxmlformats.org/drawingml/2006/main">
          <a:pPr algn="ctr" rtl="0">
            <a:defRPr sz="1000"/>
          </a:pPr>
          <a:r>
            <a:rPr lang="ru-RU" sz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заборгованість</a:t>
          </a:r>
          <a:r>
            <a:rPr lang="ru-RU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в </a:t>
          </a:r>
          <a:r>
            <a:rPr lang="ru-RU" sz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бюджети</a:t>
          </a:r>
          <a:r>
            <a:rPr lang="ru-RU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всіх</a:t>
          </a:r>
          <a:r>
            <a:rPr lang="ru-RU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рівнів</a:t>
          </a:r>
          <a:r>
            <a:rPr lang="ru-RU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збільшилась</a:t>
          </a:r>
          <a:r>
            <a:rPr lang="ru-RU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16 </a:t>
          </a:r>
          <a:r>
            <a:rPr lang="ru-RU" sz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млн</a:t>
          </a:r>
          <a:r>
            <a:rPr lang="ru-RU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грн  </a:t>
          </a:r>
          <a:r>
            <a:rPr lang="ru-RU" sz="1200" dirty="0" err="1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або</a:t>
          </a:r>
          <a:r>
            <a:rPr lang="ru-RU" sz="1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 на 12% </a:t>
          </a:r>
        </a:p>
        <a:p xmlns:a="http://schemas.openxmlformats.org/drawingml/2006/main">
          <a:pPr algn="ctr" rtl="0">
            <a:defRPr sz="1000"/>
          </a:pPr>
          <a:endParaRPr lang="ru-RU" sz="1200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0.90306</cdr:x>
      <cdr:y>0.14762</cdr:y>
    </cdr:from>
    <cdr:to>
      <cdr:x>0.98339</cdr:x>
      <cdr:y>0.19667</cdr:y>
    </cdr:to>
    <cdr:sp macro="" textlink="">
      <cdr:nvSpPr>
        <cdr:cNvPr id="716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864325" y="955603"/>
          <a:ext cx="699629" cy="3175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27432" rIns="36576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тис.грн</a:t>
          </a:r>
        </a:p>
      </cdr:txBody>
    </cdr:sp>
  </cdr:relSizeAnchor>
  <cdr:relSizeAnchor xmlns:cdr="http://schemas.openxmlformats.org/drawingml/2006/chartDrawing">
    <cdr:from>
      <cdr:x>0.63007</cdr:x>
      <cdr:y>0.2222</cdr:y>
    </cdr:from>
    <cdr:to>
      <cdr:x>0.92882</cdr:x>
      <cdr:y>0.43155</cdr:y>
    </cdr:to>
    <cdr:sp macro="" textlink="">
      <cdr:nvSpPr>
        <cdr:cNvPr id="7170" name="AutoShap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13830" y="1389993"/>
          <a:ext cx="2567053" cy="1309664"/>
        </a:xfrm>
        <a:prstGeom xmlns:a="http://schemas.openxmlformats.org/drawingml/2006/main" prst="horizontalScroll">
          <a:avLst>
            <a:gd name="adj" fmla="val 12500"/>
          </a:avLst>
        </a:prstGeom>
        <a:solidFill xmlns:a="http://schemas.openxmlformats.org/drawingml/2006/main">
          <a:srgbClr val="FFFFFF">
            <a:alpha val="40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Видаткова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частина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міського бюджету -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2020 </a:t>
          </a:r>
          <a:r>
            <a:rPr lang="ru-RU" sz="1200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  537066,7</a:t>
          </a:r>
        </a:p>
        <a:p xmlns:a="http://schemas.openxmlformats.org/drawingml/2006/main">
          <a:pPr algn="l" rtl="0">
            <a:defRPr sz="1000"/>
          </a:pPr>
          <a:r>
            <a:rPr lang="ru-RU" sz="1200" b="0" i="0" u="sng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2021 </a:t>
          </a:r>
          <a:r>
            <a:rPr lang="ru-RU" sz="1200" b="0" i="0" u="sng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рік</a:t>
          </a:r>
          <a:r>
            <a:rPr lang="ru-RU" sz="1200" b="0" i="0" u="sng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-   624373,4</a:t>
          </a:r>
        </a:p>
        <a:p xmlns:a="http://schemas.openxmlformats.org/drawingml/2006/main">
          <a:pPr algn="l" rtl="0">
            <a:defRPr sz="1000"/>
          </a:pPr>
          <a:r>
            <a:rPr lang="ru-RU" sz="1200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                   </a:t>
          </a:r>
          <a:r>
            <a:rPr lang="ru-RU" sz="12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+ 87307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або</a:t>
          </a:r>
          <a:r>
            <a:rPr lang="ru-RU" sz="12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 16,3%</a:t>
          </a:r>
        </a:p>
      </cdr:txBody>
    </cdr:sp>
  </cdr:relSizeAnchor>
  <cdr:relSizeAnchor xmlns:cdr="http://schemas.openxmlformats.org/drawingml/2006/chartDrawing">
    <cdr:from>
      <cdr:x>0.23536</cdr:x>
      <cdr:y>0.55807</cdr:y>
    </cdr:from>
    <cdr:to>
      <cdr:x>0.36993</cdr:x>
      <cdr:y>0.64965</cdr:y>
    </cdr:to>
    <cdr:sp macro="" textlink="">
      <cdr:nvSpPr>
        <cdr:cNvPr id="7173" name="Oval 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022362" y="3491096"/>
          <a:ext cx="1156267" cy="572904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46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+ 88850,3</a:t>
          </a:r>
        </a:p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119 %</a:t>
          </a:r>
        </a:p>
        <a:p xmlns:a="http://schemas.openxmlformats.org/drawingml/2006/main">
          <a:pPr algn="ctr" rtl="0">
            <a:defRPr sz="1000"/>
          </a:pPr>
          <a:endParaRPr lang="ru-RU" sz="11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0.65289</cdr:x>
      <cdr:y>0.85347</cdr:y>
    </cdr:from>
    <cdr:to>
      <cdr:x>0.75214</cdr:x>
      <cdr:y>0.93947</cdr:y>
    </cdr:to>
    <cdr:sp macro="" textlink="">
      <cdr:nvSpPr>
        <cdr:cNvPr id="7179" name="Oval 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609887" y="5339041"/>
          <a:ext cx="852801" cy="537986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57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-1543,6</a:t>
          </a:r>
        </a:p>
        <a:p xmlns:a="http://schemas.openxmlformats.org/drawingml/2006/main">
          <a:pPr algn="ctr" rtl="0">
            <a:defRPr sz="1000"/>
          </a:pPr>
          <a:r>
            <a:rPr lang="ru-RU" sz="1125" b="0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97%</a:t>
          </a:r>
        </a:p>
        <a:p xmlns:a="http://schemas.openxmlformats.org/drawingml/2006/main">
          <a:pPr algn="ctr" rtl="0">
            <a:defRPr sz="1000"/>
          </a:pPr>
          <a:endParaRPr lang="ru-RU" sz="1125" b="0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0.36425</cdr:x>
      <cdr:y>0.48758</cdr:y>
    </cdr:from>
    <cdr:to>
      <cdr:x>0.62351</cdr:x>
      <cdr:y>0.60867</cdr:y>
    </cdr:to>
    <cdr:sp macro="" textlink="">
      <cdr:nvSpPr>
        <cdr:cNvPr id="1025" name="Oval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03398" y="2929965"/>
          <a:ext cx="2208831" cy="727636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>
            <a:alpha val="69000"/>
          </a:srgbClr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475" b="0" i="0" u="none" strike="noStrike" baseline="0" dirty="0" err="1">
              <a:solidFill>
                <a:srgbClr val="000000"/>
              </a:solidFill>
              <a:latin typeface="Times New Roman"/>
              <a:cs typeface="Times New Roman"/>
            </a:rPr>
            <a:t>Всього</a:t>
          </a:r>
          <a:r>
            <a:rPr lang="ru-RU" sz="147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:</a:t>
          </a:r>
        </a:p>
        <a:p xmlns:a="http://schemas.openxmlformats.org/drawingml/2006/main">
          <a:pPr algn="ctr" rtl="0">
            <a:defRPr sz="1000"/>
          </a:pPr>
          <a:r>
            <a:rPr lang="ru-RU" sz="147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564793 тис.грн</a:t>
          </a:r>
        </a:p>
        <a:p xmlns:a="http://schemas.openxmlformats.org/drawingml/2006/main">
          <a:pPr algn="ctr" rtl="0">
            <a:defRPr sz="1000"/>
          </a:pPr>
          <a:endParaRPr lang="ru-RU" sz="1475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0.86972</cdr:x>
      <cdr:y>0.04055</cdr:y>
    </cdr:from>
    <cdr:to>
      <cdr:x>0.96763</cdr:x>
      <cdr:y>0.08212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409897" y="243651"/>
          <a:ext cx="834218" cy="24983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27432" rIns="36576" bIns="27432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RU" sz="1375" b="0" i="0" u="none" strike="noStrike" baseline="0" dirty="0">
              <a:solidFill>
                <a:srgbClr val="000000"/>
              </a:solidFill>
              <a:latin typeface="Times New Roman"/>
              <a:cs typeface="Times New Roman"/>
            </a:rPr>
            <a:t>тис.грн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39800" y="750888"/>
            <a:ext cx="5008563" cy="3757612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60000 65536"/>
              <a:gd name="T9" fmla="*/ 0 60000 65536"/>
              <a:gd name="T10" fmla="*/ 0 60000 65536"/>
              <a:gd name="T11" fmla="*/ 0 60000 65536"/>
              <a:gd name="T12" fmla="*/ 0 w 120000"/>
              <a:gd name="T13" fmla="*/ 0 h 120000"/>
              <a:gd name="T14" fmla="*/ 120000 w 120000"/>
              <a:gd name="T15" fmla="*/ 120000 h 120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23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88817" y="4759643"/>
            <a:ext cx="5510530" cy="450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00" tIns="96600" rIns="96600" bIns="966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1pPr>
    <a:lvl2pPr marL="742950" lvl="1" indent="-2857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2pPr>
    <a:lvl3pPr marL="11430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3pPr>
    <a:lvl4pPr marL="16002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4pPr>
    <a:lvl5pPr marL="20574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charset="0"/>
      <a:defRPr sz="1400">
        <a:solidFill>
          <a:srgbClr val="000000"/>
        </a:solidFill>
        <a:latin typeface="Arial"/>
        <a:ea typeface="Arial"/>
        <a:cs typeface="Arial"/>
        <a:sym typeface="Arial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96;gb059596a50_2_45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7171" name="Google Shape;97;gb059596a50_2_45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5603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7651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9699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2771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38915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40963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headEnd/>
            <a:tailEnd/>
          </a:ln>
        </p:spPr>
      </p:sp>
      <p:sp>
        <p:nvSpPr>
          <p:cNvPr id="44035" name="Заметки 2"/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9219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1267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3315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5363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7411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19459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1507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140;gb059596a50_0_151:notes"/>
          <p:cNvSpPr>
            <a:spLocks noGrp="1" noRot="1" noChangeAspect="1" noTextEdit="1"/>
          </p:cNvSpPr>
          <p:nvPr>
            <p:ph type="sldImg" idx="2"/>
          </p:nvPr>
        </p:nvSpPr>
        <p:spPr>
          <a:ln>
            <a:headEnd/>
            <a:tailEnd/>
          </a:ln>
        </p:spPr>
      </p:sp>
      <p:sp>
        <p:nvSpPr>
          <p:cNvPr id="23555" name="Google Shape;141;gb059596a50_0_151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2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17F40A-62E0-40CD-86B8-AF23478FAD9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23DC36-BC9C-4D12-BF36-63F43884757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8BCEE-425A-4CD1-8381-D0D7AAA136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07807E-3E94-4BC4-8467-55A2BB58E73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85C18E-625E-4492-9A23-A6B846BA897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F2305A-D284-4302-AB9E-D8D21E3BE74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C66A03-80CF-41AF-9EBC-1F060A76E91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B3D853-DE14-4199-BB20-539ED3AF454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0923D6-4086-4A45-B1F4-3FE4439E924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1;p21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eaLnBrk="1" hangingPunct="1">
              <a:buClr>
                <a:srgbClr val="000000"/>
              </a:buClr>
              <a:buFont typeface="Arial" charset="0"/>
              <a:buNone/>
            </a:pPr>
            <a:endParaRPr lang="ru-RU"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85;p21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BF9CBEE5-D6EB-4D3B-9B8B-5D4C3C090C3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E95E56-9259-41F6-9E1D-6CD85884D60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D4D1DA-05E6-4178-AD32-EB778A22FAF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19774-2F36-4040-B54D-A067AED9C60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;p13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93106-FEC8-4766-B3DE-0BAC86C4157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52D1B8-A7A7-4EED-BC7A-F9FC50035E5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8A4086-E9D3-4024-BA81-B761ED21A4F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31DB63-FD8F-4437-87E9-2A578BE7324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BEDC0B-C60C-4E92-AE04-67B005CC62C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F69E4-70CD-41CE-8B3A-7AAB8B07666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6;p9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1425" tIns="91425" rIns="91425" bIns="91425" anchor="ctr"/>
          <a:lstStyle/>
          <a:p>
            <a:pPr eaLnBrk="1" hangingPunct="1">
              <a:buClr>
                <a:srgbClr val="000000"/>
              </a:buClr>
              <a:buFont typeface="Arial" charset="0"/>
              <a:buNone/>
            </a:pPr>
            <a:endParaRPr lang="ru-RU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" name="Google Shape;40;p9"/>
          <p:cNvSpPr txBox="1">
            <a:spLocks noGrp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fld id="{C8FFE067-C13C-4DF1-B730-65586EB6F51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3" name="Google Shape;8;p1"/>
          <p:cNvSpPr txBox="1">
            <a:spLocks noGrp="1"/>
          </p:cNvSpPr>
          <p:nvPr>
            <p:ph type="sldNum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223FB4-79A9-4E8F-B810-5DA24313124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94BCC8">
                <a:alpha val="62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311150" y="592138"/>
            <a:ext cx="85217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027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028" name="Google Shape;8;p1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6216650"/>
            <a:ext cx="5492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B6897A73-4362-4E73-8FF3-6054DA37C53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38" r:id="rId8"/>
    <p:sldLayoutId id="2147483825" r:id="rId9"/>
    <p:sldLayoutId id="2147483826" r:id="rId10"/>
    <p:sldLayoutId id="214748382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/>
            </a:gs>
            <a:gs pos="100000">
              <a:srgbClr val="94BCC8">
                <a:alpha val="62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51;p13"/>
          <p:cNvSpPr txBox="1">
            <a:spLocks noGrp="1"/>
          </p:cNvSpPr>
          <p:nvPr>
            <p:ph type="title"/>
          </p:nvPr>
        </p:nvSpPr>
        <p:spPr bwMode="auto">
          <a:xfrm>
            <a:off x="311150" y="592138"/>
            <a:ext cx="85217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2051" name="Google Shape;52;p13"/>
          <p:cNvSpPr txBox="1">
            <a:spLocks noGrp="1"/>
          </p:cNvSpPr>
          <p:nvPr>
            <p:ph type="body" idx="1"/>
          </p:nvPr>
        </p:nvSpPr>
        <p:spPr bwMode="auto">
          <a:xfrm>
            <a:off x="311150" y="1536700"/>
            <a:ext cx="8521700" cy="45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charset="0"/>
            </a:endParaRPr>
          </a:p>
        </p:txBody>
      </p:sp>
      <p:sp>
        <p:nvSpPr>
          <p:cNvPr id="13316" name="Google Shape;53;p13"/>
          <p:cNvSpPr txBox="1">
            <a:spLocks noGrp="1"/>
          </p:cNvSpPr>
          <p:nvPr>
            <p:ph type="sldNum" idx="12"/>
          </p:nvPr>
        </p:nvSpPr>
        <p:spPr bwMode="auto">
          <a:xfrm>
            <a:off x="8472488" y="6216650"/>
            <a:ext cx="5492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Font typeface="Arial" charset="0"/>
              <a:buNone/>
              <a:defRPr sz="1000">
                <a:solidFill>
                  <a:srgbClr val="595959"/>
                </a:solidFill>
              </a:defRPr>
            </a:lvl1pPr>
          </a:lstStyle>
          <a:p>
            <a:fld id="{9EEBCC2A-9F8F-4A53-BB8F-CC33F245FD4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828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9" r:id="rId7"/>
    <p:sldLayoutId id="2147483835" r:id="rId8"/>
    <p:sldLayoutId id="2147483836" r:id="rId9"/>
    <p:sldLayoutId id="214748383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342900" indent="-3429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1pPr>
      <a:lvl2pPr marL="742950" lvl="1" indent="-28575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2pPr>
      <a:lvl3pPr marL="1143000" lvl="2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3pPr>
      <a:lvl4pPr marL="1600200" lvl="3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4pPr>
      <a:lvl5pPr marL="2057400" lvl="4" indent="-228600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charset="0"/>
        <a:defRPr sz="1400">
          <a:solidFill>
            <a:srgbClr val="000000"/>
          </a:solidFill>
          <a:latin typeface="Arial"/>
          <a:ea typeface="Arial"/>
          <a:cs typeface="Arial"/>
          <a:sym typeface="Arial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4" Type="http://schemas.openxmlformats.org/officeDocument/2006/relationships/chart" Target="../charts/char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0" y="1809040"/>
            <a:ext cx="925252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 підсумки виконання </a:t>
            </a:r>
          </a:p>
          <a:p>
            <a:pPr algn="ctr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міського бюджету </a:t>
            </a:r>
          </a:p>
          <a:p>
            <a:pPr algn="ctr">
              <a:defRPr/>
            </a:pP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</a:t>
            </a:r>
            <a:r>
              <a:rPr lang="uk-UA" sz="45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9 місяців </a:t>
            </a:r>
            <a:r>
              <a:rPr lang="ru-RU" sz="45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2021 </a:t>
            </a:r>
            <a:r>
              <a:rPr lang="ru-RU" sz="45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року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0" y="5805488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900" i="1" dirty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Доповідач – начальник управління </a:t>
            </a:r>
          </a:p>
          <a:p>
            <a:pPr algn="ctr"/>
            <a:r>
              <a:rPr lang="uk-UA" sz="2000" b="1" i="1" dirty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Раїса Василівна Роїк</a:t>
            </a:r>
            <a:endParaRPr lang="ru-RU" sz="2000" b="1" i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11" name="Заголовок 2"/>
          <p:cNvSpPr>
            <a:spLocks noGrp="1"/>
          </p:cNvSpPr>
          <p:nvPr>
            <p:ph type="ctrTitle" sz="quarter"/>
          </p:nvPr>
        </p:nvSpPr>
        <p:spPr>
          <a:xfrm>
            <a:off x="1150883" y="189186"/>
            <a:ext cx="7993117" cy="677918"/>
          </a:xfrm>
        </p:spPr>
        <p:txBody>
          <a:bodyPr/>
          <a:lstStyle/>
          <a:p>
            <a:pPr eaLnBrk="1" hangingPunct="1"/>
            <a:r>
              <a:rPr lang="uk-UA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Фінансове управління Павлоградської міської ради</a:t>
            </a:r>
            <a:endParaRPr lang="ru-RU" sz="28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1201073" y="0"/>
            <a:ext cx="7942928" cy="809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Аналіз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податкової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заборгованості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в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бюджети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всіх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рівнів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станом </a:t>
            </a:r>
            <a:b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на 01.10.2021 року (без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врахування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підприємств-банкротів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)</a:t>
            </a:r>
          </a:p>
        </p:txBody>
      </p:sp>
      <p:sp>
        <p:nvSpPr>
          <p:cNvPr id="12" name="TextBox 3"/>
          <p:cNvSpPr txBox="1">
            <a:spLocks noChangeArrowheads="1"/>
          </p:cNvSpPr>
          <p:nvPr/>
        </p:nvSpPr>
        <p:spPr bwMode="auto">
          <a:xfrm>
            <a:off x="8786813" y="0"/>
            <a:ext cx="357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9</a:t>
            </a:r>
            <a:endParaRPr kumimoji="0" lang="ru-RU" altLang="ru-RU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 noGrp="1"/>
          </p:cNvGraphicFramePr>
          <p:nvPr/>
        </p:nvGraphicFramePr>
        <p:xfrm>
          <a:off x="232229" y="847726"/>
          <a:ext cx="8694057" cy="572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390287" y="77112"/>
            <a:ext cx="7438458" cy="58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Підприємства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,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які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мають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заборгованість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по платежам</a:t>
            </a:r>
            <a:r>
              <a:rPr kumimoji="0" lang="ru-RU" altLang="ru-RU" sz="1600" b="1" i="1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міський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10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61257" y="870860"/>
          <a:ext cx="8636000" cy="5762175"/>
        </p:xfrm>
        <a:graphic>
          <a:graphicData uri="http://schemas.openxmlformats.org/drawingml/2006/table">
            <a:tbl>
              <a:tblPr/>
              <a:tblGrid>
                <a:gridCol w="5364341"/>
                <a:gridCol w="1031604"/>
                <a:gridCol w="1178976"/>
                <a:gridCol w="1061079"/>
              </a:tblGrid>
              <a:tr h="201843">
                <a:tc gridSpan="4"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тис </a:t>
                      </a:r>
                      <a:r>
                        <a:rPr lang="ru-RU" sz="12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грн</a:t>
                      </a:r>
                      <a:endParaRPr lang="ru-RU" sz="12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637" marR="5637" marT="563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21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Назва підприємства, установи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Податковий</a:t>
                      </a:r>
                      <a:r>
                        <a:rPr lang="ru-RU" sz="12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борг на 01.01.2021 р.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Податковий</a:t>
                      </a:r>
                      <a:r>
                        <a:rPr lang="ru-RU" sz="12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борг на 01.10.2021 р.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Відхилення</a:t>
                      </a:r>
                      <a:r>
                        <a:rPr lang="ru-RU" sz="1200" b="1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3973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“+” / “-”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25880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Плата за землю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8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ПрАТ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"Завод "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Павлоградхіммаш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10 738,0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13 719,9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2 981,9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7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“Павлоградський завод технологічного обладнання”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7 127,6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7 229,7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102,1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7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ДП ДАК "Хліб України" Павлоградський комбінат хлібопродуктів"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4 016,7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4 016,7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7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"Завод  металоконструкцій та нестандартного обладнання"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3 830,6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3 830,6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13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"Павлоград Буддеталь"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3 548,3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4 646,5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1 098,2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13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"АСГ – груп"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1 279,3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1 264,9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-14,4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8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ТОВ "Завод "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Базальтові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вироби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765,2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765,2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569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Павлоградський трубний завод  "Славсант"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670,7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670,7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7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 "Мега -Дизайн Торговий Дім" 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573,6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793,8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220,2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00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"Торгівельна група "Тако"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630,2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630,2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018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ДП ВАТ "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Донбасгеологія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 Павлоградська ГРЕ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232,5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232,5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35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ДП «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Пересувна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механізована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колона - 127» ТДВ «</a:t>
                      </a:r>
                      <a:r>
                        <a:rPr lang="ru-RU" sz="1200" b="0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Трест «</a:t>
                      </a:r>
                      <a:r>
                        <a:rPr lang="ru-RU" sz="1200" b="0" i="0" u="none" strike="noStrike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Дніпроводбуд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</a:p>
                  </a:txBody>
                  <a:tcPr marL="5637" marR="5637" marT="5637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74,8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167,9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93,1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76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Податок на нерухоме майно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7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ПрАТ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"Завод "</a:t>
                      </a:r>
                      <a:r>
                        <a:rPr lang="ru-RU" sz="12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Павлоградхіммаш</a:t>
                      </a:r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533,2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867,5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334,3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7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 "Мега -Дизайн Торговий Дім" 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53,7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62,0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8,3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7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МПП фірма "Гріг" 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20,8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20,8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7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ПП "Комбінат "Системінвест"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15,3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15,3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317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ТОВ "Завод "Базальтові вироби"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13,3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13,3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880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Екологічний податок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880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КП "Затишне місто" 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378,5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 pitchFamily="18" charset="0"/>
                          <a:cs typeface="Times New Roman" pitchFamily="18" charset="0"/>
                        </a:rPr>
                        <a:t>448,0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5637" marR="5637" marT="563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50938" y="341086"/>
            <a:ext cx="7561262" cy="573314"/>
          </a:xfrm>
          <a:prstGeom prst="rect">
            <a:avLst/>
          </a:prstGeom>
        </p:spPr>
        <p:txBody>
          <a:bodyPr/>
          <a:lstStyle/>
          <a:p>
            <a:pPr algn="ctr">
              <a:buClr>
                <a:srgbClr val="000000"/>
              </a:buClr>
              <a:defRPr/>
            </a:pPr>
            <a:endParaRPr lang="ru-RU" altLang="ru-RU" b="1" kern="0" dirty="0">
              <a:solidFill>
                <a:schemeClr val="tx1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31813" y="2616200"/>
            <a:ext cx="7561262" cy="768350"/>
          </a:xfrm>
          <a:prstGeom prst="rect">
            <a:avLst/>
          </a:prstGeom>
        </p:spPr>
        <p:txBody>
          <a:bodyPr/>
          <a:lstStyle/>
          <a:p>
            <a:pPr algn="ctr">
              <a:buClr>
                <a:srgbClr val="000000"/>
              </a:buClr>
              <a:defRPr/>
            </a:pPr>
            <a:endParaRPr lang="ru-RU" altLang="ru-RU" b="1" kern="0" dirty="0">
              <a:solidFill>
                <a:schemeClr val="tx1"/>
              </a:solidFill>
              <a:latin typeface="Times New Roman" pitchFamily="18" charset="0"/>
              <a:ea typeface="Arial"/>
              <a:cs typeface="Times New Roman" pitchFamily="18" charset="0"/>
            </a:endParaRPr>
          </a:p>
        </p:txBody>
      </p:sp>
      <p:sp>
        <p:nvSpPr>
          <p:cNvPr id="16" name="Заголовок 5"/>
          <p:cNvSpPr txBox="1">
            <a:spLocks/>
          </p:cNvSpPr>
          <p:nvPr/>
        </p:nvSpPr>
        <p:spPr bwMode="auto">
          <a:xfrm>
            <a:off x="1207635" y="180423"/>
            <a:ext cx="7685506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Виконання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видаткової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частини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міського бюджету за 9 місяців 2020 – 2021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років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9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48291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Диаграмма 10"/>
          <p:cNvGraphicFramePr>
            <a:graphicFrameLocks noGrp="1"/>
          </p:cNvGraphicFramePr>
          <p:nvPr/>
        </p:nvGraphicFramePr>
        <p:xfrm>
          <a:off x="261257" y="174171"/>
          <a:ext cx="8708572" cy="6473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12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092630" y="83303"/>
            <a:ext cx="7865390" cy="753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міського бюджету за 9 місяців 2021 року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( у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розрізі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галузей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)</a:t>
            </a: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310641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 noGrp="1"/>
          </p:cNvGraphicFramePr>
          <p:nvPr/>
        </p:nvGraphicFramePr>
        <p:xfrm>
          <a:off x="624115" y="624114"/>
          <a:ext cx="8519885" cy="60091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13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1" name="Заголовок 5"/>
          <p:cNvSpPr txBox="1">
            <a:spLocks/>
          </p:cNvSpPr>
          <p:nvPr/>
        </p:nvSpPr>
        <p:spPr bwMode="auto">
          <a:xfrm>
            <a:off x="1341989" y="57149"/>
            <a:ext cx="7569535" cy="744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видатків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міського бюджету </a:t>
            </a:r>
            <a:b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 9 місяців 2021 року за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економічною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класифікацією</a:t>
            </a:r>
            <a:r>
              <a:rPr kumimoji="0" lang="ru-RU" altLang="ru-RU" sz="1600" b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бюджету</a:t>
            </a: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203200" y="885371"/>
          <a:ext cx="8737600" cy="5733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2851297" y="1"/>
            <a:ext cx="3313113" cy="48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Освіта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18" t="17284" r="74174" b="71867"/>
          <a:stretch>
            <a:fillRect/>
          </a:stretch>
        </p:blipFill>
        <p:spPr bwMode="auto">
          <a:xfrm>
            <a:off x="7528966" y="0"/>
            <a:ext cx="1203535" cy="67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30"/>
          <p:cNvSpPr txBox="1"/>
          <p:nvPr/>
        </p:nvSpPr>
        <p:spPr>
          <a:xfrm>
            <a:off x="11970880" y="6585011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14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13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67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192304" y="595086"/>
            <a:ext cx="8756545" cy="84182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endParaRPr lang="ru-RU" sz="1800" b="1" dirty="0" smtClean="0">
              <a:latin typeface="Times New Roman"/>
              <a:cs typeface="Times New Roman"/>
            </a:endParaRPr>
          </a:p>
          <a:p>
            <a:pPr algn="ctr"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ВСЬОГО -  349 759,7 тис.грн,</a:t>
            </a:r>
          </a:p>
          <a:p>
            <a:pPr algn="ctr"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в  т.ч. на виконання </a:t>
            </a:r>
            <a:r>
              <a:rPr lang="ru-RU" sz="1800" b="1" dirty="0" err="1" smtClean="0">
                <a:latin typeface="Times New Roman"/>
                <a:cs typeface="Times New Roman"/>
              </a:rPr>
              <a:t>заходів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800" b="1" dirty="0" smtClean="0">
                <a:latin typeface="Times New Roman"/>
                <a:cs typeface="Times New Roman"/>
              </a:rPr>
              <a:t> "</a:t>
            </a:r>
            <a:r>
              <a:rPr lang="ru-RU" sz="1800" b="1" dirty="0" err="1" smtClean="0">
                <a:latin typeface="Times New Roman"/>
                <a:cs typeface="Times New Roman"/>
              </a:rPr>
              <a:t>Розвиток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освіти</a:t>
            </a:r>
            <a:r>
              <a:rPr lang="ru-RU" sz="1800" b="1" dirty="0" smtClean="0">
                <a:latin typeface="Times New Roman"/>
                <a:cs typeface="Times New Roman"/>
              </a:rPr>
              <a:t> в </a:t>
            </a:r>
            <a:r>
              <a:rPr lang="ru-RU" sz="1800" b="1" dirty="0" err="1" smtClean="0">
                <a:latin typeface="Times New Roman"/>
                <a:cs typeface="Times New Roman"/>
              </a:rPr>
              <a:t>місті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Павлограді</a:t>
            </a:r>
            <a:r>
              <a:rPr lang="ru-RU" sz="1800" b="1" dirty="0" smtClean="0">
                <a:latin typeface="Times New Roman"/>
                <a:cs typeface="Times New Roman"/>
              </a:rPr>
              <a:t> на 2021-2023 роки" -  8662,3 тис.грн</a:t>
            </a:r>
          </a:p>
          <a:p>
            <a:pPr algn="ctr" rtl="1">
              <a:defRPr sz="1000"/>
            </a:pPr>
            <a:endParaRPr lang="ru-RU" sz="20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0" name="Блок-схема: знак завершения 19"/>
          <p:cNvSpPr/>
          <p:nvPr/>
        </p:nvSpPr>
        <p:spPr bwMode="auto">
          <a:xfrm>
            <a:off x="6434183" y="1779632"/>
            <a:ext cx="2303417" cy="281397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4933,5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5" name="TextBox 30"/>
          <p:cNvSpPr txBox="1"/>
          <p:nvPr/>
        </p:nvSpPr>
        <p:spPr>
          <a:xfrm>
            <a:off x="11696700" y="3695700"/>
            <a:ext cx="184731" cy="26456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6" name="Блок-схема: знак завершения 25"/>
          <p:cNvSpPr/>
          <p:nvPr/>
        </p:nvSpPr>
        <p:spPr bwMode="auto">
          <a:xfrm>
            <a:off x="6438535" y="2201817"/>
            <a:ext cx="2371635" cy="294640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552,9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45943" y="1416196"/>
            <a:ext cx="19367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</a:rPr>
              <a:t>9 місяців 2021 </a:t>
            </a:r>
            <a:r>
              <a:rPr lang="ru-RU" b="1" i="1" dirty="0">
                <a:latin typeface="Times New Roman" panose="02020603050405020304" pitchFamily="18" charset="0"/>
              </a:rPr>
              <a:t>року</a:t>
            </a:r>
            <a:r>
              <a:rPr lang="ru-RU" dirty="0"/>
              <a:t>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244114" y="1386155"/>
            <a:ext cx="8566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</a:rPr>
              <a:t>тис.грн</a:t>
            </a:r>
            <a:endParaRPr lang="ru-RU" sz="1200" dirty="0"/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/>
        </p:nvGraphicFramePr>
        <p:xfrm>
          <a:off x="188686" y="1764536"/>
          <a:ext cx="6139543" cy="5040569"/>
        </p:xfrm>
        <a:graphic>
          <a:graphicData uri="http://schemas.openxmlformats.org/drawingml/2006/table">
            <a:tbl>
              <a:tblPr/>
              <a:tblGrid>
                <a:gridCol w="520464"/>
                <a:gridCol w="834906"/>
                <a:gridCol w="1311995"/>
                <a:gridCol w="520462"/>
                <a:gridCol w="520462"/>
                <a:gridCol w="769849"/>
                <a:gridCol w="618048"/>
                <a:gridCol w="642446"/>
                <a:gridCol w="400911"/>
              </a:tblGrid>
              <a:tr h="325062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 err="1">
                          <a:latin typeface="Times New Roman"/>
                        </a:rPr>
                        <a:t>харчування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дітей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з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малозабезпечених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сімей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дітей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які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мають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пільги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згідно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рішення міської ради в школах та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дошкільних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навчальних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закладах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міста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31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Arial Cyr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062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організація безкоштовного підвезення учнів до навчальних закладів та оплата транспортних послуг з перевезення дітей з віддалених районів міста до місць навчання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31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531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latin typeface="Times New Roman"/>
                        </a:rPr>
                        <a:t>стимулювання педпрацівників за особливі досягнення в навчанні та вихованні дітей </a:t>
                      </a:r>
                      <a:endParaRPr lang="ru-RU" sz="11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31">
                <a:tc gridSpan="6"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062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latin typeface="Times New Roman"/>
                        </a:rPr>
                        <a:t>придбання засобів індивідуального захисту, які спрямовані на запобігання поширенню гострої респіраторної хвороби </a:t>
                      </a:r>
                      <a:r>
                        <a:rPr lang="en-US" sz="1100" b="1" i="0" u="none" strike="noStrike">
                          <a:latin typeface="Times New Roman"/>
                        </a:rPr>
                        <a:t>COVID-19</a:t>
                      </a:r>
                      <a:endParaRPr lang="en-US" sz="11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531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 err="1">
                          <a:latin typeface="Times New Roman"/>
                        </a:rPr>
                        <a:t>придбання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предметів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та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обладнання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довгострокового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користування</a:t>
                      </a:r>
                      <a:endParaRPr lang="ru-RU" sz="1100" b="0" i="0" u="none" strike="noStrike" dirty="0">
                        <a:latin typeface="Arial Cyr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531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проведення капітальних ремонтів закладів освіти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9110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latin typeface="Times New Roman"/>
                        </a:rPr>
                        <a:t>визначення переможців обласних та всеукраїнських олімпіад, конкурсів, змагань</a:t>
                      </a:r>
                      <a:endParaRPr lang="ru-RU" sz="11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062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компенсація на придбання шкільної та спортивної форми для дітей-сиріт та позбавлених батьківського піклування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062">
                <a:tc gridSpan="9"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latin typeface="Times New Roman"/>
                        </a:rPr>
                        <a:t>організація оздоровлення та відпочинку шляхом придбання путівок та перевезення дітей, які потребують особливої соціальної уваги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3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Arial Cyr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062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 err="1">
                          <a:latin typeface="Times New Roman"/>
                        </a:rPr>
                        <a:t>забезпечення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шкільних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бібліотек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навчально-методичною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довідковою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краєзнавчою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літературою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,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періодичними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виданнями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25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latin typeface="Arial Cyr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5062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latin typeface="Times New Roman"/>
                        </a:rPr>
                        <a:t>поліпшення національно-патріотичного виховання дітей та молоді та придбання нагрудних знаків для нагородження педагогів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5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2531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latin typeface="Times New Roman"/>
                        </a:rPr>
                        <a:t>конкурс «Громада </a:t>
                      </a:r>
                      <a:r>
                        <a:rPr lang="ru-RU" sz="1100" b="1" i="0" u="none" strike="noStrike" dirty="0" err="1">
                          <a:latin typeface="Times New Roman"/>
                        </a:rPr>
                        <a:t>своїми</a:t>
                      </a:r>
                      <a:r>
                        <a:rPr lang="ru-RU" sz="1100" b="1" i="0" u="none" strike="noStrike" dirty="0">
                          <a:latin typeface="Times New Roman"/>
                        </a:rPr>
                        <a:t> руками»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" name="TextBox 30"/>
          <p:cNvSpPr txBox="1"/>
          <p:nvPr/>
        </p:nvSpPr>
        <p:spPr>
          <a:xfrm>
            <a:off x="11953875" y="3486150"/>
            <a:ext cx="184731" cy="264560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6" name="Блок-схема: знак завершения 45"/>
          <p:cNvSpPr/>
          <p:nvPr/>
        </p:nvSpPr>
        <p:spPr bwMode="auto">
          <a:xfrm>
            <a:off x="6445791" y="2629988"/>
            <a:ext cx="2335351" cy="418011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652,2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7" name="Блок-схема: знак завершения 46"/>
          <p:cNvSpPr/>
          <p:nvPr/>
        </p:nvSpPr>
        <p:spPr bwMode="auto">
          <a:xfrm>
            <a:off x="6467562" y="4582161"/>
            <a:ext cx="2357121" cy="338181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440,9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8" name="Блок-схема: знак завершения 47"/>
          <p:cNvSpPr/>
          <p:nvPr/>
        </p:nvSpPr>
        <p:spPr bwMode="auto">
          <a:xfrm>
            <a:off x="6489335" y="5082904"/>
            <a:ext cx="2277294" cy="301898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572,7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9" name="Блок-схема: знак завершения 48"/>
          <p:cNvSpPr/>
          <p:nvPr/>
        </p:nvSpPr>
        <p:spPr bwMode="auto">
          <a:xfrm>
            <a:off x="6496593" y="6560457"/>
            <a:ext cx="2277294" cy="297543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118,6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0" name="Блок-схема: знак завершения 49"/>
          <p:cNvSpPr/>
          <p:nvPr/>
        </p:nvSpPr>
        <p:spPr bwMode="auto">
          <a:xfrm>
            <a:off x="6445792" y="4197533"/>
            <a:ext cx="2357121" cy="272867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16,3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1" name="Блок-схема: знак завершения 50"/>
          <p:cNvSpPr/>
          <p:nvPr/>
        </p:nvSpPr>
        <p:spPr bwMode="auto">
          <a:xfrm>
            <a:off x="6467564" y="3846286"/>
            <a:ext cx="2357121" cy="275772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546,7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2" name="Блок-схема: знак завершения 51"/>
          <p:cNvSpPr/>
          <p:nvPr/>
        </p:nvSpPr>
        <p:spPr bwMode="auto">
          <a:xfrm>
            <a:off x="6445793" y="3500847"/>
            <a:ext cx="2357121" cy="287381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448,6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3" name="Блок-схема: знак завершения 52"/>
          <p:cNvSpPr/>
          <p:nvPr/>
        </p:nvSpPr>
        <p:spPr bwMode="auto">
          <a:xfrm>
            <a:off x="6453049" y="3116217"/>
            <a:ext cx="2357121" cy="280125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302,4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4" name="Блок-схема: знак завершения 53"/>
          <p:cNvSpPr/>
          <p:nvPr/>
        </p:nvSpPr>
        <p:spPr bwMode="auto">
          <a:xfrm>
            <a:off x="6453048" y="5598160"/>
            <a:ext cx="2357121" cy="309153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55,7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5" name="Блок-схема: знак завершения 54"/>
          <p:cNvSpPr/>
          <p:nvPr/>
        </p:nvSpPr>
        <p:spPr bwMode="auto">
          <a:xfrm>
            <a:off x="6502400" y="6069877"/>
            <a:ext cx="2315027" cy="287380"/>
          </a:xfrm>
          <a:prstGeom prst="flowChartTerminator">
            <a:avLst/>
          </a:prstGeom>
          <a:solidFill>
            <a:srgbClr val="FFFFCC"/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0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21,8</a:t>
            </a:r>
            <a:endParaRPr lang="ru-RU" sz="20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38" descr="Картинки по запросу охорона здоров'я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554" y="0"/>
            <a:ext cx="960183" cy="67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4"/>
          <p:cNvSpPr txBox="1">
            <a:spLocks/>
          </p:cNvSpPr>
          <p:nvPr/>
        </p:nvSpPr>
        <p:spPr bwMode="auto">
          <a:xfrm>
            <a:off x="3006790" y="0"/>
            <a:ext cx="33131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Охорона</a:t>
            </a:r>
            <a:r>
              <a:rPr kumimoji="0" lang="ru-RU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здоров</a:t>
            </a:r>
            <a:r>
              <a:rPr kumimoji="0" lang="en-US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’</a:t>
            </a:r>
            <a:r>
              <a:rPr kumimoji="0" lang="ru-RU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я</a:t>
            </a:r>
          </a:p>
        </p:txBody>
      </p:sp>
      <p:sp>
        <p:nvSpPr>
          <p:cNvPr id="19" name="Блок-схема: знак завершения 18"/>
          <p:cNvSpPr/>
          <p:nvPr/>
        </p:nvSpPr>
        <p:spPr bwMode="auto">
          <a:xfrm>
            <a:off x="10280397" y="8848396"/>
            <a:ext cx="3336677" cy="332468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560,3 </a:t>
            </a:r>
          </a:p>
        </p:txBody>
      </p:sp>
      <p:sp>
        <p:nvSpPr>
          <p:cNvPr id="20" name="Блок-схема: знак завершения 19"/>
          <p:cNvSpPr/>
          <p:nvPr/>
        </p:nvSpPr>
        <p:spPr bwMode="auto">
          <a:xfrm>
            <a:off x="10263920" y="10410496"/>
            <a:ext cx="3353154" cy="28284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83,8</a:t>
            </a:r>
          </a:p>
        </p:txBody>
      </p:sp>
      <p:sp>
        <p:nvSpPr>
          <p:cNvPr id="21" name="Блок-схема: знак завершения 20"/>
          <p:cNvSpPr/>
          <p:nvPr/>
        </p:nvSpPr>
        <p:spPr bwMode="auto">
          <a:xfrm>
            <a:off x="10262633" y="11458245"/>
            <a:ext cx="3344915" cy="267959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0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ru-RU" sz="2400" b="1" i="0" u="none" strike="noStrike" baseline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2" name="TextBox 30"/>
          <p:cNvSpPr txBox="1"/>
          <p:nvPr/>
        </p:nvSpPr>
        <p:spPr>
          <a:xfrm>
            <a:off x="13070442" y="7254545"/>
            <a:ext cx="159282" cy="13811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3" name="Блок-схема: знак завершения 22"/>
          <p:cNvSpPr/>
          <p:nvPr/>
        </p:nvSpPr>
        <p:spPr bwMode="auto">
          <a:xfrm>
            <a:off x="10256968" y="12229770"/>
            <a:ext cx="3369631" cy="367204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421,3</a:t>
            </a:r>
          </a:p>
        </p:txBody>
      </p:sp>
      <p:sp>
        <p:nvSpPr>
          <p:cNvPr id="24" name="Блок-схема: знак завершения 23"/>
          <p:cNvSpPr/>
          <p:nvPr/>
        </p:nvSpPr>
        <p:spPr bwMode="auto">
          <a:xfrm>
            <a:off x="10246155" y="13874420"/>
            <a:ext cx="3361393" cy="396977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173,2</a:t>
            </a:r>
          </a:p>
        </p:txBody>
      </p:sp>
      <p:sp>
        <p:nvSpPr>
          <p:cNvPr id="25" name="Блок-схема: знак завершения 24"/>
          <p:cNvSpPr>
            <a:spLocks noChangeArrowheads="1"/>
          </p:cNvSpPr>
          <p:nvPr/>
        </p:nvSpPr>
        <p:spPr bwMode="auto">
          <a:xfrm>
            <a:off x="10279876" y="14645944"/>
            <a:ext cx="3394347" cy="45719"/>
          </a:xfrm>
          <a:prstGeom prst="flowChartTerminator">
            <a:avLst/>
          </a:prstGeom>
          <a:solidFill>
            <a:srgbClr val="FCD5B5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6" name="Блок-схема: знак завершения 25"/>
          <p:cNvSpPr>
            <a:spLocks noChangeArrowheads="1"/>
          </p:cNvSpPr>
          <p:nvPr/>
        </p:nvSpPr>
        <p:spPr bwMode="auto">
          <a:xfrm>
            <a:off x="10286829" y="14887245"/>
            <a:ext cx="3377870" cy="317582"/>
          </a:xfrm>
          <a:prstGeom prst="flowChartTerminator">
            <a:avLst/>
          </a:prstGeom>
          <a:solidFill>
            <a:srgbClr val="FCD5B5"/>
          </a:solidFill>
          <a:ln w="44450" cmpd="tri" algn="ctr">
            <a:solidFill>
              <a:srgbClr val="0000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2400" b="1" i="0" u="none" strike="noStrike" baseline="0">
                <a:solidFill>
                  <a:srgbClr val="000000"/>
                </a:solidFill>
                <a:latin typeface="Times New Roman"/>
                <a:cs typeface="Times New Roman"/>
              </a:rPr>
              <a:t>  8581,2</a:t>
            </a:r>
          </a:p>
        </p:txBody>
      </p:sp>
      <p:sp>
        <p:nvSpPr>
          <p:cNvPr id="27" name="Блок-схема: знак завершения 26"/>
          <p:cNvSpPr/>
          <p:nvPr/>
        </p:nvSpPr>
        <p:spPr bwMode="auto">
          <a:xfrm>
            <a:off x="6684579" y="2178714"/>
            <a:ext cx="2079595" cy="433357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275,8</a:t>
            </a:r>
            <a:endParaRPr lang="ru-RU" sz="18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8" name="Блок-схема: знак завершения 27"/>
          <p:cNvSpPr/>
          <p:nvPr/>
        </p:nvSpPr>
        <p:spPr bwMode="auto">
          <a:xfrm>
            <a:off x="6662853" y="2764080"/>
            <a:ext cx="2118290" cy="777405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8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270,1</a:t>
            </a:r>
            <a:endParaRPr lang="ru-RU" sz="18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0" name="Блок-схема: знак завершения 29"/>
          <p:cNvSpPr/>
          <p:nvPr/>
        </p:nvSpPr>
        <p:spPr bwMode="auto">
          <a:xfrm>
            <a:off x="6763657" y="3672113"/>
            <a:ext cx="1994127" cy="379625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250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194243"/>
            <a:ext cx="6211322" cy="35394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Забезпечення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молочними</a:t>
            </a:r>
            <a:r>
              <a:rPr lang="ru-RU" sz="1700" b="1" i="1" dirty="0">
                <a:latin typeface="Times New Roman" panose="02020603050405020304" pitchFamily="18" charset="0"/>
              </a:rPr>
              <a:t> та </a:t>
            </a:r>
            <a:r>
              <a:rPr lang="ru-RU" sz="1700" b="1" i="1" dirty="0" err="1">
                <a:latin typeface="Times New Roman" panose="02020603050405020304" pitchFamily="18" charset="0"/>
              </a:rPr>
              <a:t>лікувальними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сумішами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дітей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endParaRPr lang="ru-RU" sz="17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89531" y="1671145"/>
            <a:ext cx="22544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</a:rPr>
              <a:t>9 місяців 2021 </a:t>
            </a:r>
            <a:r>
              <a:rPr lang="ru-RU" b="1" i="1" dirty="0">
                <a:latin typeface="Times New Roman" panose="02020603050405020304" pitchFamily="18" charset="0"/>
              </a:rPr>
              <a:t>року</a:t>
            </a:r>
            <a:r>
              <a:rPr lang="ru-RU" dirty="0"/>
              <a:t>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203909" y="1886172"/>
            <a:ext cx="6992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</a:rPr>
              <a:t>тис.грн</a:t>
            </a:r>
            <a:endParaRPr lang="ru-RU" sz="12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0" y="2631997"/>
            <a:ext cx="6637283" cy="11387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Реалізація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заходів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спрямованих</a:t>
            </a:r>
            <a:r>
              <a:rPr lang="ru-RU" sz="1700" b="1" i="1" dirty="0">
                <a:latin typeface="Times New Roman" panose="02020603050405020304" pitchFamily="18" charset="0"/>
              </a:rPr>
              <a:t> на </a:t>
            </a:r>
            <a:r>
              <a:rPr lang="ru-RU" sz="1700" b="1" i="1" dirty="0" err="1">
                <a:latin typeface="Times New Roman" panose="02020603050405020304" pitchFamily="18" charset="0"/>
              </a:rPr>
              <a:t>запобігання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поширенню</a:t>
            </a:r>
            <a:r>
              <a:rPr lang="ru-RU" sz="1700" b="1" i="1" dirty="0">
                <a:latin typeface="Times New Roman" panose="02020603050405020304" pitchFamily="18" charset="0"/>
              </a:rPr>
              <a:t> та </a:t>
            </a:r>
            <a:r>
              <a:rPr lang="ru-RU" sz="1700" b="1" i="1" dirty="0" err="1">
                <a:latin typeface="Times New Roman" panose="02020603050405020304" pitchFamily="18" charset="0"/>
              </a:rPr>
              <a:t>ліквідацію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наслідків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короновірусної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хвороби</a:t>
            </a:r>
            <a:r>
              <a:rPr lang="ru-RU" sz="1700" b="1" i="1" dirty="0">
                <a:latin typeface="Times New Roman" panose="02020603050405020304" pitchFamily="18" charset="0"/>
              </a:rPr>
              <a:t> (</a:t>
            </a:r>
            <a:r>
              <a:rPr lang="en-US" sz="1700" b="1" i="1" dirty="0">
                <a:latin typeface="Times New Roman" panose="02020603050405020304" pitchFamily="18" charset="0"/>
              </a:rPr>
              <a:t>COVID-19) (</a:t>
            </a:r>
            <a:r>
              <a:rPr lang="ru-RU" sz="1700" b="1" i="1" dirty="0" err="1">
                <a:latin typeface="Times New Roman" panose="02020603050405020304" pitchFamily="18" charset="0"/>
              </a:rPr>
              <a:t>забезпечення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засобами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індивідуального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захисту</a:t>
            </a:r>
            <a:r>
              <a:rPr lang="ru-RU" sz="1700" b="1" i="1" dirty="0">
                <a:latin typeface="Times New Roman" panose="02020603050405020304" pitchFamily="18" charset="0"/>
              </a:rPr>
              <a:t>, медикаментами, антисептиками, </a:t>
            </a:r>
            <a:r>
              <a:rPr lang="ru-RU" sz="1700" b="1" i="1" dirty="0" err="1">
                <a:latin typeface="Times New Roman" panose="02020603050405020304" pitchFamily="18" charset="0"/>
              </a:rPr>
              <a:t>тощо</a:t>
            </a:r>
            <a:r>
              <a:rPr lang="ru-RU" sz="1700" b="1" i="1" dirty="0">
                <a:latin typeface="Times New Roman" panose="02020603050405020304" pitchFamily="18" charset="0"/>
              </a:rPr>
              <a:t>)</a:t>
            </a:r>
            <a:r>
              <a:rPr lang="ru-RU" sz="1700" b="1" i="1" dirty="0"/>
              <a:t>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0" y="3712566"/>
            <a:ext cx="2858731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Пільгове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зубопротезування</a:t>
            </a:r>
            <a:r>
              <a:rPr lang="ru-RU" sz="1700" b="1" i="1" dirty="0"/>
              <a:t> 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0" y="4093364"/>
            <a:ext cx="6857999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Відшкодування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лікарських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засобів</a:t>
            </a:r>
            <a:r>
              <a:rPr lang="ru-RU" sz="1700" b="1" i="1" dirty="0">
                <a:latin typeface="Times New Roman" panose="02020603050405020304" pitchFamily="18" charset="0"/>
              </a:rPr>
              <a:t> по </a:t>
            </a:r>
            <a:r>
              <a:rPr lang="ru-RU" sz="1700" b="1" i="1" dirty="0" err="1">
                <a:latin typeface="Times New Roman" panose="02020603050405020304" pitchFamily="18" charset="0"/>
              </a:rPr>
              <a:t>пільговим</a:t>
            </a:r>
            <a:r>
              <a:rPr lang="ru-RU" sz="1700" b="1" i="1" dirty="0">
                <a:latin typeface="Times New Roman" panose="02020603050405020304" pitchFamily="18" charset="0"/>
              </a:rPr>
              <a:t> рецептам для </a:t>
            </a:r>
            <a:r>
              <a:rPr lang="ru-RU" sz="1700" b="1" i="1" dirty="0" err="1">
                <a:latin typeface="Times New Roman" panose="02020603050405020304" pitchFamily="18" charset="0"/>
              </a:rPr>
              <a:t>лікування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ветеранів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війни</a:t>
            </a:r>
            <a:r>
              <a:rPr lang="ru-RU" sz="1700" b="1" i="1" dirty="0">
                <a:latin typeface="Times New Roman" panose="02020603050405020304" pitchFamily="18" charset="0"/>
              </a:rPr>
              <a:t> та </a:t>
            </a:r>
            <a:r>
              <a:rPr lang="ru-RU" sz="1700" b="1" i="1" dirty="0" err="1">
                <a:latin typeface="Times New Roman" panose="02020603050405020304" pitchFamily="18" charset="0"/>
              </a:rPr>
              <a:t>учасників</a:t>
            </a:r>
            <a:r>
              <a:rPr lang="ru-RU" sz="1700" b="1" i="1" dirty="0">
                <a:latin typeface="Times New Roman" panose="02020603050405020304" pitchFamily="18" charset="0"/>
              </a:rPr>
              <a:t> АТО, </a:t>
            </a:r>
            <a:r>
              <a:rPr lang="ru-RU" sz="1700" b="1" i="1" dirty="0" err="1">
                <a:latin typeface="Times New Roman" panose="02020603050405020304" pitchFamily="18" charset="0"/>
              </a:rPr>
              <a:t>інвалідів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онкохворих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хворих</a:t>
            </a:r>
            <a:r>
              <a:rPr lang="ru-RU" sz="1700" b="1" i="1" dirty="0">
                <a:latin typeface="Times New Roman" panose="02020603050405020304" pitchFamily="18" charset="0"/>
              </a:rPr>
              <a:t> на </a:t>
            </a:r>
            <a:r>
              <a:rPr lang="ru-RU" sz="1700" b="1" i="1" dirty="0" err="1">
                <a:latin typeface="Times New Roman" panose="02020603050405020304" pitchFamily="18" charset="0"/>
              </a:rPr>
              <a:t>цукровий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діабет</a:t>
            </a:r>
            <a:r>
              <a:rPr lang="ru-RU" sz="1700" b="1" i="1" dirty="0">
                <a:latin typeface="Times New Roman" panose="02020603050405020304" pitchFamily="18" charset="0"/>
              </a:rPr>
              <a:t>, з </a:t>
            </a:r>
            <a:r>
              <a:rPr lang="ru-RU" sz="1700" b="1" i="1" dirty="0" err="1">
                <a:latin typeface="Times New Roman" panose="02020603050405020304" pitchFamily="18" charset="0"/>
              </a:rPr>
              <a:t>психічними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розладами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дітей</a:t>
            </a:r>
            <a:r>
              <a:rPr lang="ru-RU" sz="1700" b="1" i="1" dirty="0">
                <a:latin typeface="Times New Roman" panose="02020603050405020304" pitchFamily="18" charset="0"/>
              </a:rPr>
              <a:t> з </a:t>
            </a:r>
            <a:r>
              <a:rPr lang="ru-RU" sz="1700" b="1" i="1" dirty="0" err="1">
                <a:latin typeface="Times New Roman" panose="02020603050405020304" pitchFamily="18" charset="0"/>
              </a:rPr>
              <a:t>багатодітних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сімей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дітей</a:t>
            </a:r>
            <a:r>
              <a:rPr lang="ru-RU" sz="1700" b="1" i="1" dirty="0">
                <a:latin typeface="Times New Roman" panose="02020603050405020304" pitchFamily="18" charset="0"/>
              </a:rPr>
              <a:t> з </a:t>
            </a:r>
            <a:r>
              <a:rPr lang="ru-RU" sz="1700" b="1" i="1" dirty="0" err="1">
                <a:latin typeface="Times New Roman" panose="02020603050405020304" pitchFamily="18" charset="0"/>
              </a:rPr>
              <a:t>вадами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розвитку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мозку</a:t>
            </a:r>
            <a:r>
              <a:rPr lang="ru-RU" sz="1700" b="1" i="1" dirty="0">
                <a:latin typeface="Times New Roman" panose="02020603050405020304" pitchFamily="18" charset="0"/>
              </a:rPr>
              <a:t> та </a:t>
            </a:r>
            <a:r>
              <a:rPr lang="ru-RU" sz="1700" b="1" i="1" dirty="0" err="1">
                <a:latin typeface="Times New Roman" panose="02020603050405020304" pitchFamily="18" charset="0"/>
              </a:rPr>
              <a:t>епілепсією</a:t>
            </a:r>
            <a:r>
              <a:rPr lang="ru-RU" sz="1700" b="1" i="1" dirty="0">
                <a:latin typeface="Times New Roman" panose="02020603050405020304" pitchFamily="18" charset="0"/>
              </a:rPr>
              <a:t>, </a:t>
            </a:r>
            <a:r>
              <a:rPr lang="ru-RU" sz="1700" b="1" i="1" dirty="0" err="1">
                <a:latin typeface="Times New Roman" panose="02020603050405020304" pitchFamily="18" charset="0"/>
              </a:rPr>
              <a:t>хворих</a:t>
            </a:r>
            <a:r>
              <a:rPr lang="ru-RU" sz="1700" b="1" i="1" dirty="0">
                <a:latin typeface="Times New Roman" panose="02020603050405020304" pitchFamily="18" charset="0"/>
              </a:rPr>
              <a:t> на </a:t>
            </a:r>
            <a:r>
              <a:rPr lang="ru-RU" sz="1700" b="1" i="1" dirty="0" err="1">
                <a:latin typeface="Times New Roman" panose="02020603050405020304" pitchFamily="18" charset="0"/>
              </a:rPr>
              <a:t>ниркову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недостатність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endParaRPr lang="ru-RU" sz="1700" b="1" i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0" y="5643104"/>
            <a:ext cx="721479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Забезпечення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хворих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слуховими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апаратами</a:t>
            </a:r>
            <a:r>
              <a:rPr lang="ru-RU" sz="1700" b="1" i="1" dirty="0">
                <a:latin typeface="Times New Roman" panose="02020603050405020304" pitchFamily="18" charset="0"/>
              </a:rPr>
              <a:t>, памперсами </a:t>
            </a:r>
            <a:endParaRPr lang="ru-RU" sz="1700" b="1" i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0" y="6211669"/>
            <a:ext cx="702367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i="1" dirty="0" err="1" smtClean="0">
                <a:latin typeface="Times New Roman" panose="02020603050405020304" pitchFamily="18" charset="0"/>
              </a:rPr>
              <a:t>Утримання</a:t>
            </a:r>
            <a:r>
              <a:rPr lang="ru-RU" sz="1700" b="1" i="1" dirty="0" smtClean="0">
                <a:latin typeface="Times New Roman" panose="02020603050405020304" pitchFamily="18" charset="0"/>
              </a:rPr>
              <a:t> </a:t>
            </a:r>
            <a:r>
              <a:rPr lang="ru-RU" sz="1700" b="1" i="1" dirty="0">
                <a:latin typeface="Times New Roman" panose="02020603050405020304" pitchFamily="18" charset="0"/>
              </a:rPr>
              <a:t>та </a:t>
            </a:r>
            <a:r>
              <a:rPr lang="ru-RU" sz="1700" b="1" i="1" dirty="0" err="1">
                <a:latin typeface="Times New Roman" panose="02020603050405020304" pitchFamily="18" charset="0"/>
              </a:rPr>
              <a:t>матеріально-технічне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оснащення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лікувальних</a:t>
            </a:r>
            <a:r>
              <a:rPr lang="ru-RU" sz="1700" b="1" i="1" dirty="0">
                <a:latin typeface="Times New Roman" panose="02020603050405020304" pitchFamily="18" charset="0"/>
              </a:rPr>
              <a:t> </a:t>
            </a:r>
            <a:r>
              <a:rPr lang="ru-RU" sz="1700" b="1" i="1" dirty="0" err="1">
                <a:latin typeface="Times New Roman" panose="02020603050405020304" pitchFamily="18" charset="0"/>
              </a:rPr>
              <a:t>закладів</a:t>
            </a:r>
            <a:r>
              <a:rPr lang="ru-RU" sz="1700" b="1" i="1" dirty="0"/>
              <a:t> </a:t>
            </a:r>
          </a:p>
        </p:txBody>
      </p:sp>
      <p:sp>
        <p:nvSpPr>
          <p:cNvPr id="45" name="Блок-схема: знак завершения 44"/>
          <p:cNvSpPr/>
          <p:nvPr/>
        </p:nvSpPr>
        <p:spPr bwMode="auto">
          <a:xfrm>
            <a:off x="6738081" y="4310743"/>
            <a:ext cx="2014033" cy="914400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2537,3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6" name="Блок-схема: знак завершения 45"/>
          <p:cNvSpPr/>
          <p:nvPr/>
        </p:nvSpPr>
        <p:spPr bwMode="auto">
          <a:xfrm>
            <a:off x="6798222" y="5644055"/>
            <a:ext cx="1997436" cy="401805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796,5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47" name="Блок-схема: знак завершения 46"/>
          <p:cNvSpPr/>
          <p:nvPr/>
        </p:nvSpPr>
        <p:spPr bwMode="auto">
          <a:xfrm>
            <a:off x="6807199" y="6240643"/>
            <a:ext cx="1942663" cy="437752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ap="flat" cmpd="tri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18288" tIns="0" rIns="0" bIns="0" rtlCol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20817</a:t>
            </a:r>
            <a:endParaRPr lang="ru-RU" sz="1800" b="1" dirty="0">
              <a:latin typeface="Times New Roman"/>
              <a:cs typeface="Times New Roman"/>
            </a:endParaRPr>
          </a:p>
        </p:txBody>
      </p:sp>
      <p:sp>
        <p:nvSpPr>
          <p:cNvPr id="48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15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29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450429" cy="81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0" y="842502"/>
            <a:ext cx="9144000" cy="82140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ru-RU" sz="1600" b="1" dirty="0" smtClean="0">
                <a:latin typeface="Times New Roman"/>
                <a:cs typeface="Times New Roman"/>
              </a:rPr>
              <a:t>ВСЬОГО   -  29493,1 тис.грн.,</a:t>
            </a:r>
          </a:p>
          <a:p>
            <a:pPr algn="ctr">
              <a:defRPr sz="1000"/>
            </a:pPr>
            <a:r>
              <a:rPr lang="ru-RU" sz="1600" b="1" dirty="0" smtClean="0">
                <a:latin typeface="Times New Roman"/>
                <a:cs typeface="Times New Roman"/>
              </a:rPr>
              <a:t>у тому </a:t>
            </a:r>
            <a:r>
              <a:rPr lang="ru-RU" sz="1600" b="1" dirty="0" err="1" smtClean="0">
                <a:latin typeface="Times New Roman"/>
                <a:cs typeface="Times New Roman"/>
              </a:rPr>
              <a:t>числі</a:t>
            </a:r>
            <a:r>
              <a:rPr lang="ru-RU" sz="1600" b="1" dirty="0" smtClean="0">
                <a:latin typeface="Times New Roman"/>
                <a:cs typeface="Times New Roman"/>
              </a:rPr>
              <a:t> </a:t>
            </a:r>
            <a:r>
              <a:rPr lang="ru-RU" sz="1600" b="1" dirty="0" err="1" smtClean="0">
                <a:latin typeface="Times New Roman"/>
                <a:cs typeface="Times New Roman"/>
              </a:rPr>
              <a:t>видатки</a:t>
            </a:r>
            <a:r>
              <a:rPr lang="ru-RU" sz="1600" b="1" dirty="0" smtClean="0">
                <a:latin typeface="Times New Roman"/>
                <a:cs typeface="Times New Roman"/>
              </a:rPr>
              <a:t> на виконання </a:t>
            </a:r>
            <a:r>
              <a:rPr lang="ru-RU" sz="1600" b="1" dirty="0" err="1" smtClean="0">
                <a:latin typeface="Times New Roman"/>
                <a:cs typeface="Times New Roman"/>
              </a:rPr>
              <a:t>заходів</a:t>
            </a:r>
            <a:r>
              <a:rPr lang="ru-RU" sz="1600" b="1" dirty="0" smtClean="0">
                <a:latin typeface="Times New Roman"/>
                <a:cs typeface="Times New Roman"/>
              </a:rPr>
              <a:t> </a:t>
            </a:r>
            <a:r>
              <a:rPr lang="ru-RU" sz="16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600" b="1" dirty="0" smtClean="0">
                <a:latin typeface="Times New Roman"/>
                <a:cs typeface="Times New Roman"/>
              </a:rPr>
              <a:t> "</a:t>
            </a:r>
            <a:r>
              <a:rPr lang="ru-RU" sz="1600" b="1" dirty="0" err="1" smtClean="0">
                <a:latin typeface="Times New Roman"/>
                <a:cs typeface="Times New Roman"/>
              </a:rPr>
              <a:t>Здоров`я</a:t>
            </a:r>
            <a:r>
              <a:rPr lang="ru-RU" sz="1600" b="1" dirty="0" smtClean="0">
                <a:latin typeface="Times New Roman"/>
                <a:cs typeface="Times New Roman"/>
              </a:rPr>
              <a:t> </a:t>
            </a:r>
            <a:r>
              <a:rPr lang="ru-RU" sz="1600" b="1" dirty="0" err="1" smtClean="0">
                <a:latin typeface="Times New Roman"/>
                <a:cs typeface="Times New Roman"/>
              </a:rPr>
              <a:t>павлоградців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r>
              <a:rPr lang="ru-RU" sz="1600" b="1" dirty="0" smtClean="0">
                <a:latin typeface="Times New Roman"/>
                <a:cs typeface="Times New Roman"/>
              </a:rPr>
              <a:t>на 2020-2022 роки" – 24946,7 тис.грн. </a:t>
            </a:r>
            <a:r>
              <a:rPr lang="ru-RU" sz="1600" dirty="0" smtClean="0">
                <a:latin typeface="Times New Roman"/>
                <a:cs typeface="Times New Roman"/>
              </a:rPr>
              <a:t> </a:t>
            </a:r>
            <a:endParaRPr lang="ru-RU" sz="16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478281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0" descr="загружено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189" y="0"/>
            <a:ext cx="1350909" cy="784760"/>
          </a:xfrm>
          <a:prstGeom prst="rect">
            <a:avLst/>
          </a:prstGeom>
          <a:noFill/>
          <a:ln w="38100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4"/>
          <p:cNvSpPr txBox="1">
            <a:spLocks/>
          </p:cNvSpPr>
          <p:nvPr/>
        </p:nvSpPr>
        <p:spPr bwMode="auto">
          <a:xfrm>
            <a:off x="1775309" y="241931"/>
            <a:ext cx="48244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Фізична культура і спорт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5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16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7" name="AutoShape 1"/>
          <p:cNvSpPr>
            <a:spLocks noChangeArrowheads="1"/>
          </p:cNvSpPr>
          <p:nvPr/>
        </p:nvSpPr>
        <p:spPr bwMode="auto">
          <a:xfrm>
            <a:off x="213327" y="943428"/>
            <a:ext cx="8538787" cy="1494971"/>
          </a:xfrm>
          <a:prstGeom prst="flowChartTerminator">
            <a:avLst/>
          </a:prstGeom>
          <a:solidFill>
            <a:schemeClr val="accent3">
              <a:lumMod val="20000"/>
              <a:lumOff val="80000"/>
              <a:alpha val="74901"/>
            </a:schemeClr>
          </a:solidFill>
          <a:ln w="38100">
            <a:solidFill>
              <a:srgbClr val="800080"/>
            </a:solidFill>
            <a:miter lim="800000"/>
            <a:headEnd/>
            <a:tailEnd/>
          </a:ln>
        </p:spPr>
        <p:txBody>
          <a:bodyPr wrap="square" lIns="73152" tIns="59436" rIns="73152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ru-RU" sz="1800" b="1" dirty="0" err="1" smtClean="0">
                <a:latin typeface="Times New Roman"/>
                <a:cs typeface="Times New Roman"/>
              </a:rPr>
              <a:t>Утримання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спортивних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закладів</a:t>
            </a:r>
            <a:r>
              <a:rPr lang="ru-RU" sz="1800" b="1" dirty="0" smtClean="0">
                <a:latin typeface="Times New Roman"/>
                <a:cs typeface="Times New Roman"/>
              </a:rPr>
              <a:t>, </a:t>
            </a:r>
            <a:r>
              <a:rPr lang="ru-RU" sz="1800" b="1" dirty="0" err="1" smtClean="0">
                <a:latin typeface="Times New Roman"/>
                <a:cs typeface="Times New Roman"/>
              </a:rPr>
              <a:t>проведення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навчально-тренувальних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зборів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і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змагань</a:t>
            </a:r>
            <a:r>
              <a:rPr lang="ru-RU" sz="1800" b="1" dirty="0" smtClean="0">
                <a:latin typeface="Times New Roman"/>
                <a:cs typeface="Times New Roman"/>
              </a:rPr>
              <a:t>- 12998,2  тис. грн, у тому </a:t>
            </a:r>
            <a:r>
              <a:rPr lang="ru-RU" sz="1800" b="1" dirty="0" err="1" smtClean="0">
                <a:latin typeface="Times New Roman"/>
                <a:cs typeface="Times New Roman"/>
              </a:rPr>
              <a:t>числі</a:t>
            </a:r>
            <a:r>
              <a:rPr lang="ru-RU" sz="1800" b="1" dirty="0" smtClean="0">
                <a:latin typeface="Times New Roman"/>
                <a:cs typeface="Times New Roman"/>
              </a:rPr>
              <a:t> на виконання </a:t>
            </a:r>
            <a:r>
              <a:rPr lang="ru-RU" sz="1800" b="1" dirty="0" err="1" smtClean="0">
                <a:latin typeface="Times New Roman"/>
                <a:cs typeface="Times New Roman"/>
              </a:rPr>
              <a:t>заходів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800" b="1" dirty="0" smtClean="0">
                <a:latin typeface="Times New Roman"/>
                <a:cs typeface="Times New Roman"/>
              </a:rPr>
              <a:t>  „</a:t>
            </a:r>
            <a:r>
              <a:rPr lang="ru-RU" sz="1800" b="1" dirty="0" err="1" smtClean="0">
                <a:latin typeface="Times New Roman"/>
                <a:cs typeface="Times New Roman"/>
              </a:rPr>
              <a:t>Реалізація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державної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політики</a:t>
            </a:r>
            <a:r>
              <a:rPr lang="ru-RU" sz="1800" b="1" dirty="0" smtClean="0">
                <a:latin typeface="Times New Roman"/>
                <a:cs typeface="Times New Roman"/>
              </a:rPr>
              <a:t> у </a:t>
            </a:r>
            <a:r>
              <a:rPr lang="ru-RU" sz="1800" b="1" dirty="0" err="1" smtClean="0">
                <a:latin typeface="Times New Roman"/>
                <a:cs typeface="Times New Roman"/>
              </a:rPr>
              <a:t>сфері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сім’ї</a:t>
            </a:r>
            <a:r>
              <a:rPr lang="ru-RU" sz="1800" b="1" dirty="0" smtClean="0">
                <a:latin typeface="Times New Roman"/>
                <a:cs typeface="Times New Roman"/>
              </a:rPr>
              <a:t>, </a:t>
            </a:r>
            <a:r>
              <a:rPr lang="ru-RU" sz="1800" b="1" dirty="0" err="1" smtClean="0">
                <a:latin typeface="Times New Roman"/>
                <a:cs typeface="Times New Roman"/>
              </a:rPr>
              <a:t>молоді</a:t>
            </a:r>
            <a:r>
              <a:rPr lang="ru-RU" sz="1800" b="1" dirty="0" smtClean="0">
                <a:latin typeface="Times New Roman"/>
                <a:cs typeface="Times New Roman"/>
              </a:rPr>
              <a:t> та спорту м. Павлоград на 2015-2021 роки” -281,4 тис.грн</a:t>
            </a:r>
            <a:endParaRPr lang="ru-RU" sz="18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188932" y="2655124"/>
            <a:ext cx="6199322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ru-RU" altLang="ru-RU" sz="1500" b="1" dirty="0" err="1" smtClean="0"/>
              <a:t>Утримання</a:t>
            </a:r>
            <a:r>
              <a:rPr lang="ru-RU" altLang="ru-RU" sz="1500" b="1" dirty="0" smtClean="0"/>
              <a:t> </a:t>
            </a:r>
            <a:r>
              <a:rPr lang="ru-RU" altLang="ru-RU" sz="1500" b="1" dirty="0" err="1" smtClean="0"/>
              <a:t>спортивних</a:t>
            </a:r>
            <a:r>
              <a:rPr lang="ru-RU" altLang="ru-RU" sz="1500" b="1" dirty="0" smtClean="0"/>
              <a:t> </a:t>
            </a:r>
            <a:r>
              <a:rPr lang="ru-RU" altLang="ru-RU" sz="1500" b="1" dirty="0" err="1" smtClean="0"/>
              <a:t>закладів</a:t>
            </a:r>
            <a:r>
              <a:rPr lang="ru-RU" altLang="ru-RU" sz="1500" b="1" dirty="0" smtClean="0"/>
              <a:t> </a:t>
            </a:r>
            <a:r>
              <a:rPr lang="ru-RU" altLang="ru-RU" sz="1500" b="1" dirty="0" err="1" smtClean="0"/>
              <a:t>міста</a:t>
            </a:r>
            <a:r>
              <a:rPr lang="ru-RU" altLang="ru-RU" sz="1500" b="1" dirty="0" smtClean="0"/>
              <a:t> (ПНЗ "ДЮСШ", ФСК </a:t>
            </a:r>
            <a:r>
              <a:rPr lang="ru-RU" altLang="ru-RU" sz="1500" b="1" dirty="0" err="1" smtClean="0"/>
              <a:t>ім</a:t>
            </a:r>
            <a:r>
              <a:rPr lang="ru-RU" altLang="ru-RU" sz="1500" b="1" dirty="0" smtClean="0"/>
              <a:t>. </a:t>
            </a:r>
            <a:r>
              <a:rPr lang="ru-RU" altLang="ru-RU" sz="1500" b="1" dirty="0" err="1" smtClean="0"/>
              <a:t>В.М.Шкуренко</a:t>
            </a:r>
            <a:r>
              <a:rPr lang="ru-RU" altLang="ru-RU" sz="1500" b="1" dirty="0" smtClean="0"/>
              <a:t>)</a:t>
            </a:r>
          </a:p>
          <a:p>
            <a:pPr eaLnBrk="1" hangingPunct="1"/>
            <a:endParaRPr lang="uk-UA" altLang="ru-RU" sz="1500" b="1" dirty="0"/>
          </a:p>
          <a:p>
            <a:pPr eaLnBrk="1" hangingPunct="1"/>
            <a:r>
              <a:rPr lang="uk-UA" altLang="ru-RU" sz="1500" b="1" dirty="0" smtClean="0"/>
              <a:t>Проведення </a:t>
            </a:r>
            <a:r>
              <a:rPr lang="uk-UA" altLang="ru-RU" sz="1500" b="1" dirty="0"/>
              <a:t>навчально-тренувальних зборів і змагань</a:t>
            </a:r>
          </a:p>
          <a:p>
            <a:pPr eaLnBrk="1" hangingPunct="1"/>
            <a:endParaRPr lang="uk-UA" altLang="ru-RU" sz="1500" b="1" dirty="0"/>
          </a:p>
          <a:p>
            <a:pPr eaLnBrk="1" hangingPunct="1"/>
            <a:r>
              <a:rPr lang="ru-RU" altLang="ru-RU" sz="1500" b="1" dirty="0" smtClean="0"/>
              <a:t>Заходи </a:t>
            </a:r>
            <a:r>
              <a:rPr lang="ru-RU" altLang="ru-RU" sz="1500" b="1" dirty="0"/>
              <a:t>по </a:t>
            </a:r>
            <a:r>
              <a:rPr lang="ru-RU" altLang="ru-RU" sz="1500" b="1" dirty="0" err="1"/>
              <a:t>боротьбі</a:t>
            </a:r>
            <a:r>
              <a:rPr lang="ru-RU" altLang="ru-RU" sz="1500" b="1" dirty="0"/>
              <a:t> та </a:t>
            </a:r>
            <a:r>
              <a:rPr lang="ru-RU" altLang="ru-RU" sz="1500" b="1" dirty="0" err="1"/>
              <a:t>профілактиці</a:t>
            </a:r>
            <a:r>
              <a:rPr lang="ru-RU" altLang="ru-RU" sz="1500" b="1" dirty="0"/>
              <a:t> </a:t>
            </a:r>
            <a:r>
              <a:rPr lang="ru-RU" altLang="ru-RU" sz="1500" b="1" dirty="0" err="1"/>
              <a:t>розповсюдження</a:t>
            </a:r>
            <a:r>
              <a:rPr lang="ru-RU" altLang="ru-RU" sz="1500" b="1" dirty="0"/>
              <a:t> </a:t>
            </a:r>
            <a:r>
              <a:rPr lang="ru-RU" altLang="ru-RU" sz="1500" b="1" dirty="0" err="1"/>
              <a:t>коронавірусної</a:t>
            </a:r>
            <a:r>
              <a:rPr lang="ru-RU" altLang="ru-RU" sz="1500" b="1" dirty="0"/>
              <a:t> </a:t>
            </a:r>
            <a:r>
              <a:rPr lang="ru-RU" altLang="ru-RU" sz="1500" b="1" dirty="0" err="1"/>
              <a:t>хвороби</a:t>
            </a:r>
            <a:r>
              <a:rPr lang="ru-RU" altLang="ru-RU" sz="1500" b="1" dirty="0"/>
              <a:t> COVID-19 в </a:t>
            </a:r>
            <a:r>
              <a:rPr lang="ru-RU" altLang="ru-RU" sz="1500" b="1" dirty="0" err="1"/>
              <a:t>установах</a:t>
            </a:r>
            <a:r>
              <a:rPr lang="ru-RU" altLang="ru-RU" sz="1500" b="1" dirty="0"/>
              <a:t> </a:t>
            </a:r>
            <a:r>
              <a:rPr lang="ru-RU" altLang="ru-RU" sz="1500" b="1" dirty="0" smtClean="0"/>
              <a:t>спорту</a:t>
            </a:r>
          </a:p>
          <a:p>
            <a:pPr eaLnBrk="1" hangingPunct="1"/>
            <a:endParaRPr lang="uk-UA" altLang="ru-RU" sz="1500" b="1" dirty="0" smtClean="0"/>
          </a:p>
          <a:p>
            <a:pPr eaLnBrk="1" hangingPunct="1"/>
            <a:r>
              <a:rPr lang="ru-RU" altLang="ru-RU" sz="1500" b="1" dirty="0" err="1" smtClean="0"/>
              <a:t>Нагородження</a:t>
            </a:r>
            <a:r>
              <a:rPr lang="ru-RU" altLang="ru-RU" sz="1500" b="1" dirty="0" smtClean="0"/>
              <a:t> </a:t>
            </a:r>
            <a:r>
              <a:rPr lang="ru-RU" altLang="ru-RU" sz="1500" b="1" dirty="0" err="1" smtClean="0"/>
              <a:t>провідних</a:t>
            </a:r>
            <a:r>
              <a:rPr lang="ru-RU" altLang="ru-RU" sz="1500" b="1" dirty="0" smtClean="0"/>
              <a:t> </a:t>
            </a:r>
            <a:r>
              <a:rPr lang="ru-RU" altLang="ru-RU" sz="1500" b="1" dirty="0" err="1" smtClean="0"/>
              <a:t>спортсменів</a:t>
            </a:r>
            <a:r>
              <a:rPr lang="ru-RU" altLang="ru-RU" sz="1500" b="1" dirty="0" smtClean="0"/>
              <a:t> </a:t>
            </a:r>
            <a:r>
              <a:rPr lang="ru-RU" altLang="ru-RU" sz="1500" b="1" dirty="0" err="1" smtClean="0"/>
              <a:t>міста</a:t>
            </a:r>
            <a:r>
              <a:rPr lang="ru-RU" altLang="ru-RU" sz="1500" b="1" dirty="0" smtClean="0"/>
              <a:t> </a:t>
            </a:r>
            <a:r>
              <a:rPr lang="ru-RU" altLang="ru-RU" sz="1500" b="1" dirty="0" err="1" smtClean="0"/>
              <a:t>і</a:t>
            </a:r>
            <a:r>
              <a:rPr lang="ru-RU" altLang="ru-RU" sz="1500" b="1" dirty="0" smtClean="0"/>
              <a:t> </a:t>
            </a:r>
            <a:r>
              <a:rPr lang="ru-RU" altLang="ru-RU" sz="1500" b="1" dirty="0" err="1" smtClean="0"/>
              <a:t>їх</a:t>
            </a:r>
            <a:r>
              <a:rPr lang="ru-RU" altLang="ru-RU" sz="1500" b="1" dirty="0" smtClean="0"/>
              <a:t> </a:t>
            </a:r>
            <a:r>
              <a:rPr lang="ru-RU" altLang="ru-RU" sz="1500" b="1" dirty="0" err="1" smtClean="0"/>
              <a:t>тренерів</a:t>
            </a:r>
            <a:endParaRPr lang="ru-RU" altLang="ru-RU" sz="1500" b="1" dirty="0" smtClean="0"/>
          </a:p>
          <a:p>
            <a:pPr eaLnBrk="1" hangingPunct="1"/>
            <a:endParaRPr lang="uk-UA" altLang="ru-RU" sz="1500" b="1" dirty="0" smtClean="0"/>
          </a:p>
          <a:p>
            <a:pPr eaLnBrk="1" hangingPunct="1"/>
            <a:endParaRPr lang="ru-RU" altLang="ru-RU" sz="1500" b="1" dirty="0"/>
          </a:p>
        </p:txBody>
      </p:sp>
      <p:sp>
        <p:nvSpPr>
          <p:cNvPr id="20" name="AutoShape 12"/>
          <p:cNvSpPr>
            <a:spLocks noChangeArrowheads="1"/>
          </p:cNvSpPr>
          <p:nvPr/>
        </p:nvSpPr>
        <p:spPr bwMode="auto">
          <a:xfrm>
            <a:off x="6453127" y="2641600"/>
            <a:ext cx="2168359" cy="464458"/>
          </a:xfrm>
          <a:prstGeom prst="flowChartTerminator">
            <a:avLst/>
          </a:prstGeom>
          <a:solidFill>
            <a:srgbClr val="CCFFFF">
              <a:alpha val="38000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ru-RU" sz="1800" b="1" dirty="0" smtClean="0">
                <a:latin typeface="Times New Roman"/>
                <a:cs typeface="Times New Roman"/>
              </a:rPr>
              <a:t>12716,8</a:t>
            </a:r>
            <a:endParaRPr lang="ru-RU" sz="1800" b="1" dirty="0">
              <a:latin typeface="Times New Roman"/>
              <a:cs typeface="Times New Roman"/>
            </a:endParaRPr>
          </a:p>
        </p:txBody>
      </p:sp>
      <p:sp>
        <p:nvSpPr>
          <p:cNvPr id="22" name="AutoShape 12"/>
          <p:cNvSpPr>
            <a:spLocks noChangeArrowheads="1"/>
          </p:cNvSpPr>
          <p:nvPr/>
        </p:nvSpPr>
        <p:spPr bwMode="auto">
          <a:xfrm>
            <a:off x="6497396" y="3285945"/>
            <a:ext cx="2138604" cy="371656"/>
          </a:xfrm>
          <a:prstGeom prst="flowChartTerminator">
            <a:avLst/>
          </a:prstGeom>
          <a:solidFill>
            <a:srgbClr val="CCFFFF">
              <a:alpha val="38000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8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111,8</a:t>
            </a:r>
            <a:endParaRPr lang="ru-RU" sz="18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3" name="AutoShape 12"/>
          <p:cNvSpPr>
            <a:spLocks noChangeArrowheads="1"/>
          </p:cNvSpPr>
          <p:nvPr/>
        </p:nvSpPr>
        <p:spPr bwMode="auto">
          <a:xfrm>
            <a:off x="6498121" y="3775463"/>
            <a:ext cx="2123365" cy="477223"/>
          </a:xfrm>
          <a:prstGeom prst="flowChartTerminator">
            <a:avLst/>
          </a:prstGeom>
          <a:solidFill>
            <a:srgbClr val="CCFFFF">
              <a:alpha val="38000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8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11,5</a:t>
            </a:r>
            <a:endParaRPr lang="ru-RU" sz="18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16863" y="2230917"/>
            <a:ext cx="11271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</a:rPr>
              <a:t>тис.грн</a:t>
            </a:r>
            <a:endParaRPr lang="ru-RU" sz="1600" dirty="0"/>
          </a:p>
        </p:txBody>
      </p:sp>
      <p:pic>
        <p:nvPicPr>
          <p:cNvPr id="14" name="Picture 182" descr="Youth-Swi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928" y="5181600"/>
            <a:ext cx="2273073" cy="1178378"/>
          </a:xfrm>
          <a:prstGeom prst="rect">
            <a:avLst/>
          </a:prstGeom>
          <a:noFill/>
        </p:spPr>
      </p:pic>
      <p:sp>
        <p:nvSpPr>
          <p:cNvPr id="16" name="Скругленный прямоугольник 15"/>
          <p:cNvSpPr>
            <a:spLocks noChangeArrowheads="1"/>
          </p:cNvSpPr>
          <p:nvPr/>
        </p:nvSpPr>
        <p:spPr bwMode="auto">
          <a:xfrm>
            <a:off x="2844800" y="5164137"/>
            <a:ext cx="6052457" cy="1265692"/>
          </a:xfrm>
          <a:prstGeom prst="roundRect">
            <a:avLst>
              <a:gd name="adj" fmla="val 16667"/>
            </a:avLst>
          </a:prstGeom>
          <a:gradFill rotWithShape="0">
            <a:gsLst>
              <a:gs pos="94000">
                <a:srgbClr val="9AB5E4">
                  <a:alpha val="41000"/>
                </a:srgbClr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Крім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того, за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рахунок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цільового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фонду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здійснено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нагородження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139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активних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учасників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фонду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літнього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працевлаштування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на суму 71,9 тис.грн та направлено на навчання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плаванню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213 </a:t>
            </a:r>
            <a:r>
              <a:rPr lang="ru-RU" sz="1800" b="0" i="0" u="none" strike="noStrike" baseline="0" dirty="0" err="1">
                <a:solidFill>
                  <a:srgbClr val="000000"/>
                </a:solidFill>
                <a:latin typeface="Times New Roman"/>
                <a:cs typeface="Times New Roman"/>
              </a:rPr>
              <a:t>учнів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  – 128,3 тис.грн.</a:t>
            </a:r>
          </a:p>
        </p:txBody>
      </p:sp>
      <p:sp>
        <p:nvSpPr>
          <p:cNvPr id="19" name="AutoShape 12"/>
          <p:cNvSpPr>
            <a:spLocks noChangeArrowheads="1"/>
          </p:cNvSpPr>
          <p:nvPr/>
        </p:nvSpPr>
        <p:spPr bwMode="auto">
          <a:xfrm>
            <a:off x="6562710" y="4454345"/>
            <a:ext cx="2073290" cy="371656"/>
          </a:xfrm>
          <a:prstGeom prst="flowChartTerminator">
            <a:avLst/>
          </a:prstGeom>
          <a:solidFill>
            <a:srgbClr val="CCFFFF">
              <a:alpha val="38000"/>
            </a:srgbClr>
          </a:solidFill>
          <a:ln w="9525">
            <a:solidFill>
              <a:srgbClr val="000080"/>
            </a:solidFill>
            <a:miter lim="800000"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800" b="1" i="0" u="none" strike="noStrike" baseline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158,1</a:t>
            </a:r>
            <a:endParaRPr lang="ru-RU" sz="18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713316" y="232475"/>
            <a:ext cx="54721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Соціальний захист населення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17</a:t>
            </a:r>
            <a:endParaRPr kumimoji="0" lang="ru-RU" altLang="ru-RU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13" name="Рисунок 27" descr="D: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429" y="28925"/>
            <a:ext cx="1295308" cy="7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0" y="899161"/>
            <a:ext cx="9144000" cy="1021079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ru-RU" sz="2000" b="1" dirty="0" err="1" smtClean="0">
                <a:latin typeface="Times New Roman"/>
                <a:cs typeface="Times New Roman"/>
              </a:rPr>
              <a:t>Видатки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всього</a:t>
            </a:r>
            <a:r>
              <a:rPr lang="ru-RU" sz="2000" b="1" dirty="0" smtClean="0">
                <a:latin typeface="Times New Roman"/>
                <a:cs typeface="Times New Roman"/>
              </a:rPr>
              <a:t>- 20129,7 тис.грн,  </a:t>
            </a:r>
          </a:p>
          <a:p>
            <a:pPr algn="ctr">
              <a:defRPr sz="1000"/>
            </a:pPr>
            <a:r>
              <a:rPr lang="ru-RU" sz="2000" b="1" dirty="0" smtClean="0">
                <a:latin typeface="Times New Roman"/>
                <a:cs typeface="Times New Roman"/>
              </a:rPr>
              <a:t>у тому </a:t>
            </a:r>
            <a:r>
              <a:rPr lang="ru-RU" sz="2000" b="1" dirty="0" err="1" smtClean="0">
                <a:latin typeface="Times New Roman"/>
                <a:cs typeface="Times New Roman"/>
              </a:rPr>
              <a:t>числі</a:t>
            </a:r>
            <a:r>
              <a:rPr lang="ru-RU" sz="2000" b="1" dirty="0" smtClean="0">
                <a:latin typeface="Times New Roman"/>
                <a:cs typeface="Times New Roman"/>
              </a:rPr>
              <a:t> на </a:t>
            </a:r>
            <a:r>
              <a:rPr lang="ru-RU" sz="2000" b="1" dirty="0" err="1" smtClean="0">
                <a:latin typeface="Times New Roman"/>
                <a:cs typeface="Times New Roman"/>
              </a:rPr>
              <a:t>реалізацію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заходів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2000" b="1" dirty="0" smtClean="0">
                <a:latin typeface="Times New Roman"/>
                <a:cs typeface="Times New Roman"/>
              </a:rPr>
              <a:t> "</a:t>
            </a:r>
            <a:r>
              <a:rPr lang="ru-RU" sz="2000" b="1" dirty="0" err="1" smtClean="0">
                <a:latin typeface="Times New Roman"/>
                <a:cs typeface="Times New Roman"/>
              </a:rPr>
              <a:t>Соціальний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захист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окремих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категорій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населення</a:t>
            </a:r>
            <a:r>
              <a:rPr lang="ru-RU" sz="2000" b="1" dirty="0" smtClean="0">
                <a:latin typeface="Times New Roman"/>
                <a:cs typeface="Times New Roman"/>
              </a:rPr>
              <a:t> </a:t>
            </a:r>
            <a:r>
              <a:rPr lang="ru-RU" sz="2000" b="1" dirty="0" err="1" smtClean="0">
                <a:latin typeface="Times New Roman"/>
                <a:cs typeface="Times New Roman"/>
              </a:rPr>
              <a:t>на</a:t>
            </a:r>
            <a:r>
              <a:rPr lang="ru-RU" sz="2000" b="1" dirty="0" smtClean="0">
                <a:latin typeface="Times New Roman"/>
                <a:cs typeface="Times New Roman"/>
              </a:rPr>
              <a:t> 2019-2021 роки"- 9499,9  тис.грн </a:t>
            </a:r>
            <a:r>
              <a:rPr lang="ru-RU" sz="20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endParaRPr lang="ru-RU" sz="20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56249" y="1971374"/>
            <a:ext cx="20300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</a:rPr>
              <a:t>9 місяців 2021 </a:t>
            </a:r>
            <a:r>
              <a:rPr lang="ru-RU" sz="1600" b="1" dirty="0">
                <a:latin typeface="Times New Roman" panose="02020603050405020304" pitchFamily="18" charset="0"/>
              </a:rPr>
              <a:t>року</a:t>
            </a:r>
            <a:r>
              <a:rPr lang="ru-RU" sz="1600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05309" y="2261561"/>
            <a:ext cx="7938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</a:rPr>
              <a:t>тис.грн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17714" y="2338347"/>
            <a:ext cx="65169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Утримання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Терцентру, Центру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служб, Центру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соціально-психологічної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Центру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"Моя родина", 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заходи у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соціального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захисту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6743" y="3245347"/>
            <a:ext cx="61105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пільг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ветеранам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пільговий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проїзд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санаторно-курортні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путівки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70760993"/>
              </p:ext>
            </p:extLst>
          </p:nvPr>
        </p:nvGraphicFramePr>
        <p:xfrm>
          <a:off x="304800" y="5458461"/>
          <a:ext cx="5693878" cy="497205"/>
        </p:xfrm>
        <a:graphic>
          <a:graphicData uri="http://schemas.openxmlformats.org/drawingml/2006/table">
            <a:tbl>
              <a:tblPr/>
              <a:tblGrid>
                <a:gridCol w="5693878">
                  <a:extLst>
                    <a:ext uri="{9D8B030D-6E8A-4147-A177-3AD203B41FA5}">
                      <a16:colId xmlns="" xmlns:a16="http://schemas.microsoft.com/office/drawing/2014/main" val="16596534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Надання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фінансової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підтримки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громадським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організаціям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соціального</a:t>
                      </a:r>
                      <a:r>
                        <a:rPr lang="ru-RU" sz="1600" b="1" i="0" u="none" strike="noStrike" baseline="0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baseline="0" dirty="0" err="1" smtClean="0">
                          <a:effectLst/>
                          <a:latin typeface="Times New Roman" panose="02020603050405020304" pitchFamily="18" charset="0"/>
                        </a:rPr>
                        <a:t>спрямування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01261695"/>
                  </a:ext>
                </a:extLst>
              </a:tr>
            </a:tbl>
          </a:graphicData>
        </a:graphic>
      </p:graphicFrame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4557670"/>
              </p:ext>
            </p:extLst>
          </p:nvPr>
        </p:nvGraphicFramePr>
        <p:xfrm>
          <a:off x="290286" y="6100970"/>
          <a:ext cx="5974071" cy="497205"/>
        </p:xfrm>
        <a:graphic>
          <a:graphicData uri="http://schemas.openxmlformats.org/drawingml/2006/table">
            <a:tbl>
              <a:tblPr/>
              <a:tblGrid>
                <a:gridCol w="5974071">
                  <a:extLst>
                    <a:ext uri="{9D8B030D-6E8A-4147-A177-3AD203B41FA5}">
                      <a16:colId xmlns="" xmlns:a16="http://schemas.microsoft.com/office/drawing/2014/main" val="289331427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Оплата 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хостингу у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мережі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інтернет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(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програмне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забезпечення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АСОП)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38692541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73023358"/>
              </p:ext>
            </p:extLst>
          </p:nvPr>
        </p:nvGraphicFramePr>
        <p:xfrm>
          <a:off x="290286" y="3989790"/>
          <a:ext cx="6284685" cy="741045"/>
        </p:xfrm>
        <a:graphic>
          <a:graphicData uri="http://schemas.openxmlformats.org/drawingml/2006/table">
            <a:tbl>
              <a:tblPr/>
              <a:tblGrid>
                <a:gridCol w="6284685">
                  <a:extLst>
                    <a:ext uri="{9D8B030D-6E8A-4147-A177-3AD203B41FA5}">
                      <a16:colId xmlns="" xmlns:a16="http://schemas.microsoft.com/office/drawing/2014/main" val="21073841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Надання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матеріальної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допомоги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громадянам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міста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(на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лікування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поховання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учасникам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АТО,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внутрішньо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переміщеним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громадянам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, на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встановлення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індивідуального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опалення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>
                          <a:effectLst/>
                          <a:latin typeface="Times New Roman" panose="02020603050405020304" pitchFamily="18" charset="0"/>
                        </a:rPr>
                        <a:t>тощо</a:t>
                      </a:r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0865752"/>
                  </a:ext>
                </a:extLst>
              </a:tr>
            </a:tbl>
          </a:graphicData>
        </a:graphic>
      </p:graphicFrame>
      <p:sp>
        <p:nvSpPr>
          <p:cNvPr id="30" name="Блок-схема: знак завершения 29"/>
          <p:cNvSpPr>
            <a:spLocks noChangeArrowheads="1"/>
          </p:cNvSpPr>
          <p:nvPr/>
        </p:nvSpPr>
        <p:spPr bwMode="auto">
          <a:xfrm>
            <a:off x="6763658" y="2524107"/>
            <a:ext cx="1915886" cy="596464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59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10629,8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1" name="Блок-схема: знак завершения 30"/>
          <p:cNvSpPr>
            <a:spLocks noChangeArrowheads="1"/>
          </p:cNvSpPr>
          <p:nvPr/>
        </p:nvSpPr>
        <p:spPr bwMode="auto">
          <a:xfrm>
            <a:off x="6836230" y="3370284"/>
            <a:ext cx="1843314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4220,3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2" name="Блок-схема: знак завершения 31"/>
          <p:cNvSpPr>
            <a:spLocks noChangeArrowheads="1"/>
          </p:cNvSpPr>
          <p:nvPr/>
        </p:nvSpPr>
        <p:spPr bwMode="auto">
          <a:xfrm>
            <a:off x="6850743" y="4063999"/>
            <a:ext cx="1799771" cy="562961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1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dirty="0" smtClean="0">
                <a:latin typeface="Times New Roman"/>
                <a:cs typeface="Times New Roman"/>
              </a:rPr>
              <a:t>3938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3" name="Блок-схема: знак завершения 32"/>
          <p:cNvSpPr>
            <a:spLocks noChangeArrowheads="1"/>
          </p:cNvSpPr>
          <p:nvPr/>
        </p:nvSpPr>
        <p:spPr bwMode="auto">
          <a:xfrm>
            <a:off x="6872193" y="4818743"/>
            <a:ext cx="1763807" cy="467357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1203,6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4" name="Блок-схема: знак завершения 33"/>
          <p:cNvSpPr>
            <a:spLocks noChangeArrowheads="1"/>
          </p:cNvSpPr>
          <p:nvPr/>
        </p:nvSpPr>
        <p:spPr bwMode="auto">
          <a:xfrm>
            <a:off x="6865257" y="6100323"/>
            <a:ext cx="1770743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44,1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19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371601" cy="883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70760993"/>
              </p:ext>
            </p:extLst>
          </p:nvPr>
        </p:nvGraphicFramePr>
        <p:xfrm>
          <a:off x="333828" y="4906918"/>
          <a:ext cx="5679364" cy="390796"/>
        </p:xfrm>
        <a:graphic>
          <a:graphicData uri="http://schemas.openxmlformats.org/drawingml/2006/table">
            <a:tbl>
              <a:tblPr/>
              <a:tblGrid>
                <a:gridCol w="5679364">
                  <a:extLst>
                    <a:ext uri="{9D8B030D-6E8A-4147-A177-3AD203B41FA5}">
                      <a16:colId xmlns="" xmlns:a16="http://schemas.microsoft.com/office/drawing/2014/main" val="1659653438"/>
                    </a:ext>
                  </a:extLst>
                </a:gridCol>
              </a:tblGrid>
              <a:tr h="390796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Соціальні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послуги</a:t>
                      </a:r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600" b="1" i="0" u="none" strike="noStrike" dirty="0" err="1" smtClean="0">
                          <a:effectLst/>
                          <a:latin typeface="Times New Roman" panose="02020603050405020304" pitchFamily="18" charset="0"/>
                        </a:rPr>
                        <a:t>населенню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01261695"/>
                  </a:ext>
                </a:extLst>
              </a:tr>
            </a:tbl>
          </a:graphicData>
        </a:graphic>
      </p:graphicFrame>
      <p:sp>
        <p:nvSpPr>
          <p:cNvPr id="22" name="Блок-схема: знак завершения 21"/>
          <p:cNvSpPr>
            <a:spLocks noChangeArrowheads="1"/>
          </p:cNvSpPr>
          <p:nvPr/>
        </p:nvSpPr>
        <p:spPr bwMode="auto">
          <a:xfrm>
            <a:off x="6850745" y="5512494"/>
            <a:ext cx="1785256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93,9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3263146" y="200763"/>
            <a:ext cx="28813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30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Культура</a:t>
            </a:r>
            <a:endParaRPr kumimoji="0" lang="ru-RU" altLang="ru-RU" sz="30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0" y="1040908"/>
            <a:ext cx="9101137" cy="100739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5E4"/>
              </a:gs>
              <a:gs pos="50000">
                <a:srgbClr val="C2D1ED"/>
              </a:gs>
              <a:gs pos="100000">
                <a:srgbClr val="E1E8F5"/>
              </a:gs>
            </a:gsLst>
            <a:lin ang="5400000"/>
          </a:gradFill>
          <a:ln w="38100" algn="ctr">
            <a:solidFill>
              <a:srgbClr val="000000"/>
            </a:solidFill>
            <a:round/>
            <a:headEnd/>
            <a:tailEnd/>
          </a:ln>
          <a:effectLst>
            <a:outerShdw dist="50800" dir="5400000" algn="ctr" rotWithShape="0">
              <a:srgbClr val="EEECE1"/>
            </a:outerShdw>
          </a:effectLst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dirty="0" err="1" smtClean="0">
                <a:latin typeface="Times New Roman"/>
                <a:cs typeface="Times New Roman"/>
              </a:rPr>
              <a:t>Видатки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всього</a:t>
            </a:r>
            <a:r>
              <a:rPr lang="ru-RU" sz="1800" b="1" dirty="0" smtClean="0">
                <a:latin typeface="Times New Roman"/>
                <a:cs typeface="Times New Roman"/>
              </a:rPr>
              <a:t> – 17993,8 тис.грн. в т.ч. на заходи </a:t>
            </a:r>
            <a:r>
              <a:rPr lang="ru-RU" sz="1800" b="1" dirty="0" err="1" smtClean="0">
                <a:latin typeface="Times New Roman"/>
                <a:cs typeface="Times New Roman"/>
              </a:rPr>
              <a:t>програми</a:t>
            </a:r>
            <a:r>
              <a:rPr lang="ru-RU" sz="1800" b="1" dirty="0" smtClean="0">
                <a:latin typeface="Times New Roman"/>
                <a:cs typeface="Times New Roman"/>
              </a:rPr>
              <a:t> "</a:t>
            </a:r>
            <a:r>
              <a:rPr lang="ru-RU" sz="1800" b="1" dirty="0" err="1" smtClean="0">
                <a:latin typeface="Times New Roman"/>
                <a:cs typeface="Times New Roman"/>
              </a:rPr>
              <a:t>Розвиток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культури</a:t>
            </a:r>
            <a:r>
              <a:rPr lang="ru-RU" sz="1800" b="1" dirty="0" smtClean="0">
                <a:latin typeface="Times New Roman"/>
                <a:cs typeface="Times New Roman"/>
              </a:rPr>
              <a:t> та </a:t>
            </a:r>
            <a:r>
              <a:rPr lang="ru-RU" sz="1800" b="1" dirty="0" err="1" smtClean="0">
                <a:latin typeface="Times New Roman"/>
                <a:cs typeface="Times New Roman"/>
              </a:rPr>
              <a:t>збереження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об'єктів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культурної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спадщини</a:t>
            </a:r>
            <a:r>
              <a:rPr lang="ru-RU" sz="1800" b="1" dirty="0" smtClean="0">
                <a:latin typeface="Times New Roman"/>
                <a:cs typeface="Times New Roman"/>
              </a:rPr>
              <a:t> </a:t>
            </a:r>
            <a:r>
              <a:rPr lang="ru-RU" sz="1800" b="1" dirty="0" err="1" smtClean="0">
                <a:latin typeface="Times New Roman"/>
                <a:cs typeface="Times New Roman"/>
              </a:rPr>
              <a:t>міста</a:t>
            </a:r>
            <a:r>
              <a:rPr lang="ru-RU" sz="1800" b="1" dirty="0" smtClean="0">
                <a:latin typeface="Times New Roman"/>
                <a:cs typeface="Times New Roman"/>
              </a:rPr>
              <a:t> Павлоград на 2020-2025 роки" – 3718,4 тис.грн</a:t>
            </a:r>
            <a:endParaRPr lang="ru-RU" sz="1800" b="1" dirty="0">
              <a:latin typeface="Times New Roman"/>
              <a:cs typeface="Times New Roman"/>
            </a:endParaRPr>
          </a:p>
        </p:txBody>
      </p:sp>
      <p:pic>
        <p:nvPicPr>
          <p:cNvPr id="11" name="Рисунок 13" descr="D:\загружен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439" y="0"/>
            <a:ext cx="1256271" cy="77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8675688" y="94341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18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7272336" y="2068558"/>
            <a:ext cx="2232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400" b="1" i="1" dirty="0" smtClean="0"/>
              <a:t>9 місяців 2021 </a:t>
            </a:r>
            <a:r>
              <a:rPr lang="uk-UA" altLang="ru-RU" sz="1400" b="1" i="1" dirty="0"/>
              <a:t>року</a:t>
            </a:r>
            <a:endParaRPr lang="ru-RU" altLang="ru-RU" sz="1400" b="1" i="1" dirty="0"/>
          </a:p>
        </p:txBody>
      </p:sp>
      <p:sp>
        <p:nvSpPr>
          <p:cNvPr id="15" name="TextBox 8"/>
          <p:cNvSpPr txBox="1">
            <a:spLocks noChangeArrowheads="1"/>
          </p:cNvSpPr>
          <p:nvPr/>
        </p:nvSpPr>
        <p:spPr bwMode="auto">
          <a:xfrm>
            <a:off x="8423275" y="2317319"/>
            <a:ext cx="7207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100" dirty="0" err="1">
                <a:cs typeface="Times New Roman" panose="02020603050405020304" pitchFamily="18" charset="0"/>
              </a:rPr>
              <a:t>тис.грн</a:t>
            </a:r>
            <a:r>
              <a:rPr lang="uk-UA" altLang="ru-RU" sz="1100" dirty="0">
                <a:cs typeface="Times New Roman" panose="02020603050405020304" pitchFamily="18" charset="0"/>
              </a:rPr>
              <a:t>.</a:t>
            </a:r>
            <a:endParaRPr lang="ru-RU" altLang="ru-RU" sz="1100" dirty="0"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3" y="2577788"/>
            <a:ext cx="47939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2863" y="3130867"/>
            <a:ext cx="59859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мистецьких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ярмарок,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марафонів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свят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42863" y="4254206"/>
            <a:ext cx="479590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театру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ім.Б.Є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Захави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2863" y="4798360"/>
            <a:ext cx="57225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Укріплення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матеріально-технічної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2863" y="5619513"/>
            <a:ext cx="572250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профілактиці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розповсюдженя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COVID-19 в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установах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6" name="Блок-схема: знак завершения 25"/>
          <p:cNvSpPr>
            <a:spLocks noChangeArrowheads="1"/>
          </p:cNvSpPr>
          <p:nvPr/>
        </p:nvSpPr>
        <p:spPr bwMode="auto">
          <a:xfrm>
            <a:off x="6257949" y="2638879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14275,4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7" name="Блок-схема: знак завершения 26"/>
          <p:cNvSpPr>
            <a:spLocks noChangeArrowheads="1"/>
          </p:cNvSpPr>
          <p:nvPr/>
        </p:nvSpPr>
        <p:spPr bwMode="auto">
          <a:xfrm>
            <a:off x="6257949" y="3356322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753,3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8" name="Блок-схема: знак завершения 27"/>
          <p:cNvSpPr>
            <a:spLocks noChangeArrowheads="1"/>
          </p:cNvSpPr>
          <p:nvPr/>
        </p:nvSpPr>
        <p:spPr bwMode="auto">
          <a:xfrm>
            <a:off x="6257949" y="4201559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dirty="0" smtClean="0">
                <a:latin typeface="Times New Roman"/>
                <a:cs typeface="Times New Roman"/>
              </a:rPr>
              <a:t>2497,6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9" name="Блок-схема: знак завершения 28"/>
          <p:cNvSpPr>
            <a:spLocks noChangeArrowheads="1"/>
          </p:cNvSpPr>
          <p:nvPr/>
        </p:nvSpPr>
        <p:spPr bwMode="auto">
          <a:xfrm>
            <a:off x="6257950" y="4946356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448,8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0" name="Блок-схема: знак завершения 29"/>
          <p:cNvSpPr>
            <a:spLocks noChangeArrowheads="1"/>
          </p:cNvSpPr>
          <p:nvPr/>
        </p:nvSpPr>
        <p:spPr bwMode="auto">
          <a:xfrm>
            <a:off x="6257950" y="5890365"/>
            <a:ext cx="2417737" cy="381626"/>
          </a:xfrm>
          <a:prstGeom prst="flowChartTerminator">
            <a:avLst/>
          </a:prstGeom>
          <a:solidFill>
            <a:schemeClr val="accent6">
              <a:lumMod val="40000"/>
              <a:lumOff val="60000"/>
            </a:schemeClr>
          </a:solidFill>
          <a:ln w="44450" cmpd="tri" algn="ctr">
            <a:solidFill>
              <a:srgbClr val="993300"/>
            </a:solidFill>
            <a:round/>
            <a:headEnd/>
            <a:tailEnd/>
          </a:ln>
        </p:spPr>
        <p:txBody>
          <a:bodyPr wrap="square" lIns="18288" tIns="0" rIns="0" bIns="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uk-UA" sz="2200" b="1" i="0" strike="noStrike" dirty="0" smtClean="0">
                <a:solidFill>
                  <a:srgbClr val="000000"/>
                </a:solidFill>
                <a:latin typeface="Times New Roman"/>
                <a:cs typeface="Times New Roman"/>
              </a:rPr>
              <a:t>18,7</a:t>
            </a:r>
            <a:endParaRPr lang="ru-RU" sz="2200" b="1" i="0" strike="noStrik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19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10" name="Text Box 60"/>
          <p:cNvSpPr txBox="1">
            <a:spLocks noChangeArrowheads="1"/>
          </p:cNvSpPr>
          <p:nvPr/>
        </p:nvSpPr>
        <p:spPr bwMode="auto">
          <a:xfrm>
            <a:off x="8755080" y="0"/>
            <a:ext cx="388920" cy="40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3200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1">
              <a:defRPr sz="1000"/>
            </a:pPr>
            <a:r>
              <a:rPr lang="ru-RU" sz="1400" b="0" i="0" strike="noStrike" dirty="0" smtClean="0">
                <a:solidFill>
                  <a:srgbClr val="000000"/>
                </a:solidFill>
                <a:latin typeface="Arial Cyr"/>
              </a:rPr>
              <a:t>  </a:t>
            </a:r>
            <a:r>
              <a:rPr lang="ru-RU" sz="1600" b="1" i="0" strike="noStrik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98119" y="834012"/>
            <a:ext cx="8771709" cy="5828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6576" tIns="32004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Проведено 11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засідань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міської комісії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своєчасності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повноти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податків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зборів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обов'язкових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платежів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до державного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місцевого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бюджетів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плати.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напрямком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направленої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легалізацію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трудових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найманими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додатково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оформлено 64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найманих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 міського бюджету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доходи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41,5 тис. грн.</a:t>
            </a:r>
          </a:p>
          <a:p>
            <a:pPr>
              <a:defRPr sz="1000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наслідками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проведеної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підприємствами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-"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мінімізаторами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плати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виключено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списку  "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мінімізаторів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" 53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 міського бюджету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податку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доходи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фізичних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251,5 тис. грн.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 sz="1000"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рішення  Павлоградської міської ради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20.03.2018 року № 1107-35/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VII «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затвердження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Порядку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пересувних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тимчасових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споруд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провадження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підприємницької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Павлоград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ярмарок,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місцевих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святкових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урочистих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масових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рішення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виконавчого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комітету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Павлоградської міської ради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11.12.2019 року № 1112 «Про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обсягів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пайової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власників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тимчасових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споруд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побутового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соціально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культурного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утриманні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об’єктів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благоустрою"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надходження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пайової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утриманні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об’єктів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благоустрою за 9 місяців  2021 року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склали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1713,3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тис. грн.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 sz="1000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9 місяців 2021 року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мобілізовано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коштів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боргу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сумі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10834,7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тис. грн, в тому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упереджувально-профілактичних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самостійної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- 5155 тис. грн,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виділення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фінансовї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підтримки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міського бюджету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погашення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боргу КП "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Павлоградводоканал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"- 5000 тис. грн,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надходжень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перебувають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процедурах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- 307,4 тис. грн,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сплати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рострочених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судовими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рішеннями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боргу - 328,7 тис. грн,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надходжень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відділу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ДВС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виконавчими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листами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стягнення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податкового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боргу - 23,2 тис. грн,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стягнення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коштів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рахунків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інкасовими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дорученнями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- 20,4 тис.грн. </a:t>
            </a:r>
            <a:endParaRPr lang="ru-RU" sz="1700" b="0" i="0" u="none" strike="noStrike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86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928521" y="0"/>
            <a:ext cx="7948448" cy="740229"/>
          </a:xfrm>
        </p:spPr>
        <p:txBody>
          <a:bodyPr/>
          <a:lstStyle/>
          <a:p>
            <a:pPr algn="ctr">
              <a:defRPr sz="1000"/>
            </a:pP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виконання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планових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надходжень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бюджетів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 9 місяців 2021 року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5"/>
          <p:cNvSpPr txBox="1">
            <a:spLocks/>
          </p:cNvSpPr>
          <p:nvPr/>
        </p:nvSpPr>
        <p:spPr bwMode="auto">
          <a:xfrm>
            <a:off x="1394847" y="57149"/>
            <a:ext cx="6983413" cy="70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Видатки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бюджету на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житлово-комунальне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господарство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за 9 місяців 2021 року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04250" y="57149"/>
            <a:ext cx="539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19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188685" y="667657"/>
          <a:ext cx="8781143" cy="5933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371600" y="164508"/>
            <a:ext cx="7161213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Витрати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бюджету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розвитку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за 9 місяців 2021 року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75688" y="5715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20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266745" cy="868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 noGrp="1"/>
          </p:cNvGraphicFramePr>
          <p:nvPr/>
        </p:nvGraphicFramePr>
        <p:xfrm>
          <a:off x="174170" y="754744"/>
          <a:ext cx="8766629" cy="5907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5"/>
          <p:cNvSpPr txBox="1">
            <a:spLocks/>
          </p:cNvSpPr>
          <p:nvPr/>
        </p:nvSpPr>
        <p:spPr bwMode="auto">
          <a:xfrm>
            <a:off x="1259398" y="132556"/>
            <a:ext cx="70564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0"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Використання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коштів бюджету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розвитку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, фонду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охорони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навколишнього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середовища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та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цільового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фонду за 9 місяців 2021 року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675688" y="57150"/>
            <a:ext cx="4683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21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32229" y="986969"/>
          <a:ext cx="8694055" cy="5573486"/>
        </p:xfrm>
        <a:graphic>
          <a:graphicData uri="http://schemas.openxmlformats.org/drawingml/2006/table">
            <a:tbl>
              <a:tblPr/>
              <a:tblGrid>
                <a:gridCol w="4366220"/>
                <a:gridCol w="1189914"/>
                <a:gridCol w="1164325"/>
                <a:gridCol w="1103550"/>
                <a:gridCol w="870046"/>
              </a:tblGrid>
              <a:tr h="215812"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5716" marR="5716" marT="57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latin typeface="Times New Roman"/>
                      </a:endParaRPr>
                    </a:p>
                  </a:txBody>
                  <a:tcPr marL="5716" marR="5716" marT="57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latin typeface="Times New Roman"/>
                      </a:endParaRPr>
                    </a:p>
                  </a:txBody>
                  <a:tcPr marL="5716" marR="5716" marT="57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200" b="0" i="0" u="none" strike="noStrike" dirty="0" smtClean="0">
                          <a:latin typeface="Times New Roman"/>
                        </a:rPr>
                        <a:t>                                </a:t>
                      </a:r>
                      <a:endParaRPr lang="ru-RU" sz="1200" b="0" i="0" u="none" strike="noStrike" dirty="0">
                        <a:latin typeface="Times New Roman"/>
                      </a:endParaRPr>
                    </a:p>
                  </a:txBody>
                  <a:tcPr marL="5716" marR="5716" marT="57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latin typeface="Times New Roman"/>
                        </a:rPr>
                        <a:t>тис.грн.</a:t>
                      </a:r>
                    </a:p>
                  </a:txBody>
                  <a:tcPr marL="5716" marR="5716" marT="571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32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Головний розпорядник бюджетних коштів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План на 9 місяців 2021 року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Освоєно коштів за 9 місяців 2021 року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Залишки кредитів на 01.10.2021 року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Відсоток виконання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812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Фонд охорони навколишнього природного середовища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5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Управління комунального господарства та будівництва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879,6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538,5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341,1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61,2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812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Цільовий фонд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58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Виконавчий комітет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627,4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256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371,9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41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8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Служба у справах дітей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57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52,2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4,7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91,7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7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Відділ з питань сім'ї, молоді та спорту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358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200,2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157,8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5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Управління комунального господарства та будівництва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1252,6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632,4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620,2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81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ВСЬОГО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2295,0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1140,4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1154,5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49,7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812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Бюджет розвитку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9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Виконавчий комітет міської ради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1231,3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346,6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884,7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28,2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0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Відділ освіти міської ради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12749,3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5254,8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7494,5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41,2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Відділ охорони здоров`я міської ради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7285,7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142,0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7143,7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1,9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Відділ культури міської ради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2005,5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529,5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1476,0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26,4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03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Відділ з питань сім'ї, молоді та спорту міської ради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1276,5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70,0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1206,5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5,5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5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Управління комунального господарства та будівництва міської ради 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74366,4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32019,4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42346,9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43,1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2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>
                          <a:latin typeface="Times New Roman"/>
                        </a:rPr>
                        <a:t>Боргові зобов’язання перед ПАТ АБ «УКРГАЗБАНК»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11414,5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11414,5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100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81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ВСЬОГО</a:t>
                      </a:r>
                    </a:p>
                  </a:txBody>
                  <a:tcPr marL="5716" marR="5716" marT="571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110329,2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49776,9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60552,3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latin typeface="Times New Roman"/>
                        </a:rPr>
                        <a:t>45,1</a:t>
                      </a:r>
                    </a:p>
                  </a:txBody>
                  <a:tcPr marL="5716" marR="5716" marT="571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5"/>
          <p:cNvSpPr txBox="1">
            <a:spLocks/>
          </p:cNvSpPr>
          <p:nvPr/>
        </p:nvSpPr>
        <p:spPr bwMode="auto">
          <a:xfrm>
            <a:off x="1244600" y="246743"/>
            <a:ext cx="7574280" cy="689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lvl="0">
              <a:defRPr/>
            </a:pP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Результати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споживання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послуг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водо-електропостачання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за 9 місяців 2021 року в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порівнянні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з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9 </a:t>
            </a:r>
            <a:r>
              <a:rPr lang="ru-RU" altLang="ru-RU" sz="1600" b="1" kern="0" dirty="0" err="1" smtClean="0">
                <a:solidFill>
                  <a:srgbClr val="000000"/>
                </a:solidFill>
                <a:latin typeface="Times New Roman"/>
              </a:rPr>
              <a:t>місяцями</a:t>
            </a:r>
            <a:r>
              <a:rPr lang="ru-RU" altLang="ru-RU" sz="1600" b="1" kern="0" dirty="0" smtClean="0">
                <a:solidFill>
                  <a:srgbClr val="000000"/>
                </a:solidFill>
                <a:latin typeface="Times New Roman"/>
              </a:rPr>
              <a:t> 2020 року</a:t>
            </a:r>
            <a:endParaRPr kumimoji="0" lang="ru-RU" alt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620755" y="67805"/>
            <a:ext cx="5232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22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6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0" y="0"/>
            <a:ext cx="126674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46743" y="4983479"/>
            <a:ext cx="8665027" cy="1562464"/>
          </a:xfrm>
          <a:prstGeom prst="roundRect">
            <a:avLst/>
          </a:prstGeom>
          <a:solidFill>
            <a:schemeClr val="accent5">
              <a:lumMod val="20000"/>
              <a:lumOff val="80000"/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обсягів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водо-електропостачання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бюджетними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установами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9 місяців 2021 року в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порівнянні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місяцями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2020 року на суму 2739,1 тис. грн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пов'язане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тривалим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карантинних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бюджетних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установах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(9 місяців 2020 року-55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9 місяців 2021 року-26 </a:t>
            </a:r>
            <a:r>
              <a:rPr lang="ru-RU" sz="16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17715" y="1121372"/>
          <a:ext cx="8650513" cy="3668342"/>
        </p:xfrm>
        <a:graphic>
          <a:graphicData uri="http://schemas.openxmlformats.org/drawingml/2006/table">
            <a:tbl>
              <a:tblPr/>
              <a:tblGrid>
                <a:gridCol w="2235708"/>
                <a:gridCol w="783782"/>
                <a:gridCol w="706689"/>
                <a:gridCol w="796631"/>
                <a:gridCol w="799842"/>
                <a:gridCol w="770933"/>
                <a:gridCol w="783782"/>
                <a:gridCol w="886573"/>
                <a:gridCol w="886573"/>
              </a:tblGrid>
              <a:tr h="401573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Назва галузі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Водопостачання та водовідведення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Електрична енергія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7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зменшення, збільшення споживання ( +; -)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зменшення, збільшення споживання    ( +; -)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92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в натуральних одиницях          (тис.м3)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в грошових одиницях               (тис. грн)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в натуральних одиницях                                                   (тис.кВт/год)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latin typeface="Times New Roman"/>
                        </a:rPr>
                        <a:t>в грошових одиницях (тис.грн)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21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"-"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"+"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0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Апарат управління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-0,13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0,01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-5,7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0,5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-19,3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13,3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-66,8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46,0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41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Освіта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-0,7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8,6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-30,8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393,2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-20,9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537,2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-73,0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1874,8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Охорона здоров'я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-1,4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-64,5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-39,3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98,1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-123,8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308,9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1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Соціальний захист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0,14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4,8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3,8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13,0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Культура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0,08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3,5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20,3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68,3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5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Фізкультура і спорт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-0,33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-12,2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-8,7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7,4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-29,1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26,1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48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Всього по місту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-2,5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8,8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-113,1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402,1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-88,3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680,0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-292,8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latin typeface="Times New Roman"/>
                        </a:rPr>
                        <a:t>2337,0</a:t>
                      </a:r>
                    </a:p>
                  </a:txBody>
                  <a:tcPr marL="7002" marR="7002" marT="700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3113" y="1068388"/>
            <a:ext cx="7772400" cy="4021137"/>
          </a:xfrm>
          <a:prstGeom prst="rect">
            <a:avLst/>
          </a:prstGeom>
        </p:spPr>
        <p:txBody>
          <a:bodyPr anchor="ctr"/>
          <a:lstStyle/>
          <a:p>
            <a:pPr algn="ctr">
              <a:buClr>
                <a:srgbClr val="000000"/>
              </a:buClr>
              <a:buFont typeface="Arial" charset="0"/>
              <a:buNone/>
              <a:defRPr/>
            </a:pPr>
            <a:r>
              <a:rPr lang="uk-UA" sz="4400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ДЯКУЮ ЗА УВАГУ!</a:t>
            </a:r>
            <a:r>
              <a:rPr lang="ru-RU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b="1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>
              <a:solidFill>
                <a:srgbClr val="800000"/>
              </a:solidFill>
            </a:endParaRPr>
          </a:p>
        </p:txBody>
      </p:sp>
      <p:pic>
        <p:nvPicPr>
          <p:cNvPr id="4" name="Google Shape;101;p25"/>
          <p:cNvPicPr preferRelativeResize="0">
            <a:picLocks noChangeAspect="1" noChangeArrowheads="1"/>
          </p:cNvPicPr>
          <p:nvPr/>
        </p:nvPicPr>
        <p:blipFill>
          <a:blip r:embed="rId2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4" name="Заголовок 5"/>
          <p:cNvSpPr txBox="1">
            <a:spLocks/>
          </p:cNvSpPr>
          <p:nvPr/>
        </p:nvSpPr>
        <p:spPr>
          <a:xfrm>
            <a:off x="1277009" y="236484"/>
            <a:ext cx="7677806" cy="43117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Виконання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дохідної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частини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міського бюджету за 9 місяців 2020 - 2021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років</a:t>
            </a: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Arial"/>
              <a:cs typeface="Times New Roman" pitchFamily="18" charset="0"/>
              <a:sym typeface="Arial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i="0" strike="noStrike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Диаграмма 7"/>
          <p:cNvGraphicFramePr>
            <a:graphicFrameLocks noGrp="1"/>
          </p:cNvGraphicFramePr>
          <p:nvPr/>
        </p:nvGraphicFramePr>
        <p:xfrm>
          <a:off x="0" y="723900"/>
          <a:ext cx="8926286" cy="59526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914400" y="197069"/>
            <a:ext cx="8229600" cy="7126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charset="0"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Структура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доходів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загального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 фонду міського бюджету </a:t>
            </a:r>
            <a:b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</a:b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за 9 місяців 2021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Arial"/>
                <a:cs typeface="Times New Roman" pitchFamily="18" charset="0"/>
                <a:sym typeface="Arial" charset="0"/>
              </a:rPr>
              <a:t>року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i="0" strike="noStrike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18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402101194"/>
              </p:ext>
            </p:extLst>
          </p:nvPr>
        </p:nvGraphicFramePr>
        <p:xfrm>
          <a:off x="0" y="891196"/>
          <a:ext cx="9144000" cy="59668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4" name="Заголовок 5"/>
          <p:cNvSpPr txBox="1">
            <a:spLocks/>
          </p:cNvSpPr>
          <p:nvPr/>
        </p:nvSpPr>
        <p:spPr bwMode="auto">
          <a:xfrm>
            <a:off x="1415487" y="217714"/>
            <a:ext cx="7057157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Виконання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планових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показників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власних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доходів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міського бюджету за 9 місяців 2021 року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18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/>
          </p:cNvGraphicFramePr>
          <p:nvPr/>
        </p:nvGraphicFramePr>
        <p:xfrm>
          <a:off x="203200" y="856342"/>
          <a:ext cx="8737600" cy="5820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686800" y="0"/>
            <a:ext cx="457200" cy="3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1">
              <a:defRPr sz="1000"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1800" b="1" i="0" strike="noStrike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 bwMode="auto">
          <a:xfrm>
            <a:off x="697424" y="83781"/>
            <a:ext cx="8446576" cy="73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власних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доходів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загального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міського бюджету </a:t>
            </a:r>
            <a:b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 9 місяців 2021 року</a:t>
            </a: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037604306"/>
              </p:ext>
            </p:extLst>
          </p:nvPr>
        </p:nvGraphicFramePr>
        <p:xfrm>
          <a:off x="144463" y="821410"/>
          <a:ext cx="8860052" cy="6036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6" name="Заголовок 5"/>
          <p:cNvSpPr txBox="1">
            <a:spLocks/>
          </p:cNvSpPr>
          <p:nvPr/>
        </p:nvSpPr>
        <p:spPr bwMode="auto">
          <a:xfrm>
            <a:off x="1045028" y="0"/>
            <a:ext cx="7837715" cy="73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Підприємства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,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які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збільшили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(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зменшили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)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перахування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податку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на доходи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фізичних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осіб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в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міський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бюджет за 9 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місяців 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2021 року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порівняно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аналогічним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5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періодом</a:t>
            </a:r>
            <a:r>
              <a:rPr kumimoji="0" lang="ru-RU" altLang="ru-RU" sz="15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2020 року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8820150" y="57149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uk-UA" altLang="ru-RU" sz="1800" b="1" dirty="0"/>
              <a:t>6</a:t>
            </a:r>
            <a:endParaRPr lang="ru-RU" altLang="ru-RU" sz="1800" b="1" dirty="0"/>
          </a:p>
        </p:txBody>
      </p:sp>
      <p:pic>
        <p:nvPicPr>
          <p:cNvPr id="8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127761" cy="853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9964370"/>
              </p:ext>
            </p:extLst>
          </p:nvPr>
        </p:nvGraphicFramePr>
        <p:xfrm>
          <a:off x="228600" y="769267"/>
          <a:ext cx="8732520" cy="5878270"/>
        </p:xfrm>
        <a:graphic>
          <a:graphicData uri="http://schemas.openxmlformats.org/drawingml/2006/table">
            <a:tbl>
              <a:tblPr/>
              <a:tblGrid>
                <a:gridCol w="6838656">
                  <a:extLst>
                    <a:ext uri="{9D8B030D-6E8A-4147-A177-3AD203B41FA5}">
                      <a16:colId xmlns="" xmlns:a16="http://schemas.microsoft.com/office/drawing/2014/main" val="3457677079"/>
                    </a:ext>
                  </a:extLst>
                </a:gridCol>
                <a:gridCol w="976309">
                  <a:extLst>
                    <a:ext uri="{9D8B030D-6E8A-4147-A177-3AD203B41FA5}">
                      <a16:colId xmlns="" xmlns:a16="http://schemas.microsoft.com/office/drawing/2014/main" val="1725036094"/>
                    </a:ext>
                  </a:extLst>
                </a:gridCol>
                <a:gridCol w="917555">
                  <a:extLst>
                    <a:ext uri="{9D8B030D-6E8A-4147-A177-3AD203B41FA5}">
                      <a16:colId xmlns="" xmlns:a16="http://schemas.microsoft.com/office/drawing/2014/main" val="3334528709"/>
                    </a:ext>
                  </a:extLst>
                </a:gridCol>
              </a:tblGrid>
              <a:tr h="182567"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тис грн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52924946"/>
                  </a:ext>
                </a:extLst>
              </a:tr>
              <a:tr h="3610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установи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Збільшення надходжень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Зменшення</a:t>
                      </a:r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надходжень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11086183"/>
                  </a:ext>
                </a:extLst>
              </a:tr>
              <a:tr h="2364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ПрАТ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"ДТЕК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Павлоградвугілля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(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зі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структурними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підрозділами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-3856,4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832577279"/>
                  </a:ext>
                </a:extLst>
              </a:tr>
              <a:tr h="18256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Дніпровський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трубний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завод" 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-410,8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017750421"/>
                  </a:ext>
                </a:extLst>
              </a:tr>
              <a:tr h="1825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ДП "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Конструкторське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бюро «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Південне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ім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М. К. 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Янголя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-296,5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218127101"/>
                  </a:ext>
                </a:extLst>
              </a:tr>
              <a:tr h="1825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Павлоградбуддеталь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-249,4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190619471"/>
                  </a:ext>
                </a:extLst>
              </a:tr>
              <a:tr h="18256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ТОВ "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Дніпровський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механічний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завод"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-175,0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77573641"/>
                  </a:ext>
                </a:extLst>
              </a:tr>
              <a:tr h="1825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"Фабрика 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будівельних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сумішей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ru-RU" sz="1100" b="0" i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Будмайстер</a:t>
                      </a:r>
                      <a:r>
                        <a:rPr lang="ru-RU" sz="1100" b="0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ru-RU" sz="11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-144,4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59990925"/>
                  </a:ext>
                </a:extLst>
              </a:tr>
              <a:tr h="1825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Сільпо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фуд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-132,9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347573793"/>
                  </a:ext>
                </a:extLst>
              </a:tr>
              <a:tr h="1825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Бетонярня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ru-RU" sz="1100" b="0" i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Будмайстер</a:t>
                      </a:r>
                      <a:r>
                        <a:rPr lang="ru-RU" sz="1100" b="0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-42,8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098594533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Відділ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освіти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ПМР (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зі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структурними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підрозділами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6325,0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164203427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ДП "НВО "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Павлоградський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хімічний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завод"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4656,4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655332530"/>
                  </a:ext>
                </a:extLst>
              </a:tr>
              <a:tr h="21362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Військова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частина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3024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Національної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гвардії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України</a:t>
                      </a:r>
                      <a:endParaRPr lang="ru-RU" sz="11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2460,9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608511583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КНП "Павлоградська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лікарня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інтенсивного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лікування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"ПМР"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2347,4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07421974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КНП "Павлоградська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міська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лікарня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 № 1 "ПМР"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1930,7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962842498"/>
                  </a:ext>
                </a:extLst>
              </a:tr>
              <a:tr h="3671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Регіональна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філія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"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Придніпровська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залізниця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b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АТ "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Укрзалізниця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1194,2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414677639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АТ"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Дніпропетровськгаз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1014,9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268590839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ТОВ "АРТ -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пром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838,7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378523861"/>
                  </a:ext>
                </a:extLst>
              </a:tr>
              <a:tr h="367130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Павлоградський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машинобудівний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завод ДП "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Виробниче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об'єднання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південний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машинобудівний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завод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імені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О.М. Макарова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684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165832194"/>
                  </a:ext>
                </a:extLst>
              </a:tr>
              <a:tr h="2081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ТОВ "Снек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Продакшен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619,5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278872658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КП "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Обласний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центр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екстренної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медичної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допомоги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та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медицини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катастроф" ДОР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580,4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791823592"/>
                  </a:ext>
                </a:extLst>
              </a:tr>
              <a:tr h="19129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8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воєнізований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гірничо-рятувальний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загін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569,3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908259253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КНП"Павлоградська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районна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центральна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лікарня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" ДОР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555,4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542071805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ТОВ "Омега"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526,6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36440642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ТОВ "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Пуско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налагоджувальне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підприємство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500,1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604074649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КП "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Павлоградтеплоенерго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386,8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061339364"/>
                  </a:ext>
                </a:extLst>
              </a:tr>
              <a:tr h="20931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ПАТ "ДТЕК "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Дніпровські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електромережі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367,6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3205936237"/>
                  </a:ext>
                </a:extLst>
              </a:tr>
              <a:tr h="1886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ТОВ "ДТЕК "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Високовольтні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u="none" strike="noStrike" dirty="0" err="1">
                          <a:latin typeface="Times New Roman" pitchFamily="18" charset="0"/>
                          <a:cs typeface="Times New Roman" pitchFamily="18" charset="0"/>
                        </a:rPr>
                        <a:t>мережі</a:t>
                      </a:r>
                      <a:r>
                        <a:rPr lang="ru-RU" sz="1100" b="0" i="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"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364,2</a:t>
                      </a:r>
                      <a:endParaRPr lang="ru-RU" sz="11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825" marR="3825" marT="38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29025">
                          <a:srgbClr val="E0EBEF"/>
                        </a:gs>
                        <a:gs pos="18700">
                          <a:srgbClr val="EBF2F5"/>
                        </a:gs>
                        <a:gs pos="0">
                          <a:schemeClr val="bg1"/>
                        </a:gs>
                        <a:gs pos="100000">
                          <a:srgbClr val="94BCC8">
                            <a:alpha val="62999"/>
                          </a:srgbClr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78541513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266745" y="21310"/>
            <a:ext cx="7877256" cy="821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Структура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місцевих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податків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</a:t>
            </a:r>
            <a:r>
              <a:rPr kumimoji="0" lang="ru-RU" altLang="ru-RU" sz="17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загального</a:t>
            </a: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 фонду міського бюджету </a:t>
            </a:r>
            <a:b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</a:br>
            <a:r>
              <a:rPr kumimoji="0" lang="ru-RU" altLang="ru-RU" sz="17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за 9 місяців 2021 року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7</a:t>
            </a:r>
            <a:endParaRPr kumimoji="0" lang="ru-RU" altLang="ru-RU" sz="1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Диаграмм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35895137"/>
              </p:ext>
            </p:extLst>
          </p:nvPr>
        </p:nvGraphicFramePr>
        <p:xfrm>
          <a:off x="188686" y="762602"/>
          <a:ext cx="8781143" cy="5913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5"/>
          <p:cNvSpPr>
            <a:spLocks noChangeArrowheads="1"/>
          </p:cNvSpPr>
          <p:nvPr/>
        </p:nvSpPr>
        <p:spPr bwMode="auto">
          <a:xfrm>
            <a:off x="4430713" y="3275013"/>
            <a:ext cx="284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ru-RU" altLang="ru-RU"/>
              <a:t>  </a:t>
            </a:r>
          </a:p>
        </p:txBody>
      </p:sp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526942" y="83304"/>
            <a:ext cx="8493071" cy="784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i="1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Структура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доходів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</a:t>
            </a:r>
            <a:r>
              <a:rPr kumimoji="0" lang="ru-RU" altLang="ru-RU" sz="16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спеціального</a:t>
            </a: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 фонду міського бюджету </a:t>
            </a:r>
            <a:b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</a:br>
            <a:r>
              <a:rPr kumimoji="0" lang="ru-RU" alt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j-ea"/>
                <a:cs typeface="+mj-cs"/>
              </a:rPr>
              <a:t>за 9 місяців 2021 року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820150" y="0"/>
            <a:ext cx="323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+mn-cs"/>
              </a:rPr>
              <a:t>8</a:t>
            </a:r>
            <a:endParaRPr kumimoji="0" lang="ru-RU" altLang="ru-RU" sz="1800" b="1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+mn-cs"/>
            </a:endParaRPr>
          </a:p>
        </p:txBody>
      </p:sp>
      <p:pic>
        <p:nvPicPr>
          <p:cNvPr id="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-1" y="0"/>
            <a:ext cx="1266745" cy="973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Диаграмма 11"/>
          <p:cNvGraphicFramePr>
            <a:graphicFrameLocks/>
          </p:cNvGraphicFramePr>
          <p:nvPr/>
        </p:nvGraphicFramePr>
        <p:xfrm>
          <a:off x="203200" y="856343"/>
          <a:ext cx="8737600" cy="5820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4353</TotalTime>
  <Words>2699</Words>
  <Application>Microsoft Office PowerPoint</Application>
  <PresentationFormat>Экран (4:3)</PresentationFormat>
  <Paragraphs>654</Paragraphs>
  <Slides>24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Bookman Old Style</vt:lpstr>
      <vt:lpstr>Times New Roman</vt:lpstr>
      <vt:lpstr>Arial Cyr</vt:lpstr>
      <vt:lpstr>Calibri</vt:lpstr>
      <vt:lpstr>Simple Light</vt:lpstr>
      <vt:lpstr>1_Simple Light</vt:lpstr>
      <vt:lpstr>Фінансове управління Павлоградської міської ради</vt:lpstr>
      <vt:lpstr>Заходи щодо забезпечення виконання планових надходжень до бюджетів усіх рівнів за  9 місяців 2021 року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ПРОЄКТ МІСЬКОГО БЮДЖЕТУ НА 2021 РІК</dc:title>
  <dc:creator>user</dc:creator>
  <cp:lastModifiedBy>user</cp:lastModifiedBy>
  <cp:revision>360</cp:revision>
  <dcterms:modified xsi:type="dcterms:W3CDTF">2021-11-01T08:00:26Z</dcterms:modified>
</cp:coreProperties>
</file>