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8" r:id="rId4"/>
    <p:sldId id="259" r:id="rId5"/>
    <p:sldId id="260" r:id="rId6"/>
    <p:sldId id="264" r:id="rId7"/>
    <p:sldId id="285" r:id="rId8"/>
    <p:sldId id="263" r:id="rId9"/>
    <p:sldId id="286" r:id="rId10"/>
    <p:sldId id="287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0EE89-22BE-4DE9-A2B6-566112CAD4C9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E27D1-95E6-466C-9921-2F6EEE816C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+mn-lt"/>
              </a:rPr>
              <a:t>Аналіз вивчення громадської думки стосовно якості медичних послуг </a:t>
            </a:r>
            <a:br>
              <a:rPr lang="uk-UA" b="1" dirty="0" smtClean="0">
                <a:solidFill>
                  <a:srgbClr val="002060"/>
                </a:solidFill>
                <a:latin typeface="+mn-lt"/>
              </a:rPr>
            </a:br>
            <a:r>
              <a:rPr lang="uk-UA" sz="3100" b="1" dirty="0" smtClean="0">
                <a:solidFill>
                  <a:srgbClr val="002060"/>
                </a:solidFill>
                <a:latin typeface="+mn-lt"/>
              </a:rPr>
              <a:t>(1874 опитаних)</a:t>
            </a:r>
            <a:endParaRPr lang="ru-RU" sz="31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5143512"/>
            <a:ext cx="5486416" cy="709602"/>
          </a:xfrm>
        </p:spPr>
        <p:txBody>
          <a:bodyPr>
            <a:normAutofit fontScale="77500" lnSpcReduction="20000"/>
          </a:bodyPr>
          <a:lstStyle/>
          <a:p>
            <a:r>
              <a:rPr lang="uk-UA" sz="2800" b="1" dirty="0" smtClean="0">
                <a:solidFill>
                  <a:srgbClr val="002060"/>
                </a:solidFill>
              </a:rPr>
              <a:t>Павлоград</a:t>
            </a:r>
          </a:p>
          <a:p>
            <a:r>
              <a:rPr lang="uk-UA" sz="2800" b="1" dirty="0" smtClean="0">
                <a:solidFill>
                  <a:srgbClr val="002060"/>
                </a:solidFill>
              </a:rPr>
              <a:t>2024 р.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КНП «Павлоградська </a:t>
            </a:r>
            <a:r>
              <a:rPr lang="ru-RU" sz="3200" b="1" dirty="0" err="1" smtClean="0">
                <a:solidFill>
                  <a:srgbClr val="002060"/>
                </a:solidFill>
                <a:latin typeface="+mn-lt"/>
              </a:rPr>
              <a:t>міська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+mn-lt"/>
              </a:rPr>
              <a:t>лікарня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 №1»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7553538" cy="475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2469" cy="3857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14282" y="3857628"/>
            <a:ext cx="8715436" cy="3000372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4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4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Довгі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черги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прийом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до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потрібного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мені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лікаря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-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660 (40,2 %)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Довгі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черги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лабораторії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для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здачі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аналізів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579 (35,3 %)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було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талонів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для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проходження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УЗД, ЕКГ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тощо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288 (17,6 %)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Лікаря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не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було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місці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години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прийому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215 (13,1 %)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Інше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грубість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лікаря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сімейний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лікар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не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дає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направлення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прийом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розписаний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тижні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вперед;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немає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потрібних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спеціалістів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низька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кваліфікація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поганий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стан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кабінетів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санвузлів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 (12,2 %)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стикалися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ні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якими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труднощами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77 (4,7 %)</a:t>
            </a:r>
            <a:r>
              <a:rPr kumimoji="0" lang="ru-RU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12" y="64291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2024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6500826" y="385762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2021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8501122" cy="4017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429000"/>
            <a:ext cx="8572560" cy="331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286512" y="64291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2024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6786578" y="378619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2021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898531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428860" y="5143512"/>
            <a:ext cx="4714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u="sng" dirty="0" smtClean="0">
                <a:solidFill>
                  <a:srgbClr val="FF0000"/>
                </a:solidFill>
              </a:rPr>
              <a:t>Від 1 до 4 </a:t>
            </a:r>
            <a:r>
              <a:rPr lang="uk-UA" sz="3200" b="1" u="sng" dirty="0" smtClean="0">
                <a:solidFill>
                  <a:srgbClr val="002060"/>
                </a:solidFill>
              </a:rPr>
              <a:t>– 12%</a:t>
            </a:r>
          </a:p>
          <a:p>
            <a:pPr algn="ctr"/>
            <a:r>
              <a:rPr lang="uk-UA" sz="3200" b="1" u="sng" dirty="0" smtClean="0">
                <a:solidFill>
                  <a:srgbClr val="FF0000"/>
                </a:solidFill>
              </a:rPr>
              <a:t>Від 5 до 10 </a:t>
            </a:r>
            <a:r>
              <a:rPr lang="uk-UA" sz="3200" b="1" u="sng" dirty="0" smtClean="0">
                <a:solidFill>
                  <a:srgbClr val="002060"/>
                </a:solidFill>
              </a:rPr>
              <a:t>– 88% </a:t>
            </a:r>
            <a:endParaRPr lang="ru-RU" sz="3200" b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+mn-lt"/>
              </a:rPr>
              <a:t>КНП “ПАВЛОГРАДСЬКА </a:t>
            </a:r>
            <a:br>
              <a:rPr lang="uk-UA" sz="3200" b="1" dirty="0" smtClean="0">
                <a:solidFill>
                  <a:srgbClr val="002060"/>
                </a:solidFill>
                <a:latin typeface="+mn-lt"/>
              </a:rPr>
            </a:br>
            <a:r>
              <a:rPr lang="uk-UA" sz="3200" b="1" dirty="0" smtClean="0">
                <a:solidFill>
                  <a:srgbClr val="002060"/>
                </a:solidFill>
                <a:latin typeface="+mn-lt"/>
              </a:rPr>
              <a:t>ЛІКАРНЯ ІНТЕНСИВНОГО ЛІКУВАННЯ”</a:t>
            </a:r>
            <a:endParaRPr lang="ru-RU" sz="3200" b="1" dirty="0" smtClean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357298"/>
            <a:ext cx="4138625" cy="5286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9001156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14282" y="3571876"/>
            <a:ext cx="8358246" cy="24288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 smtClean="0"/>
              <a:t>2021 </a:t>
            </a:r>
            <a:r>
              <a:rPr lang="ru-RU" dirty="0" err="1" smtClean="0"/>
              <a:t>рік</a:t>
            </a:r>
            <a:endParaRPr lang="ru-RU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Оформлення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стаціонар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госпіталізацію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226 (22,4 %)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Діагностичні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процедури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аналізи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УЗД, рентген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тощо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524 (51,9 %)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Консультацію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огляд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лікаря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73 (7,2 %)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Медичні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маніпуляції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(уколи,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крапельниці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перев’язки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тощо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208 (20,6 %)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Хірургічне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втручання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операція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317 (31,4 %)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Оформлення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медичних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довідок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виписок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тощо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48 (4,8 %)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Послуги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молодшого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медперсоналу (подача суден,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заміна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білизни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тощо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- 77 (7,6 %)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Медикаменти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інші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медичні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товари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шприці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крапельниці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рукавички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тощо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-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629 (62,3 %)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Благодійний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фонд -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464 (46 %)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29454" y="78579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2024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6643702" y="392906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2021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8215338" cy="392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14282" y="3643314"/>
            <a:ext cx="8929718" cy="278608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Загальний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стан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палати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383 (43,9 %)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санвузла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300 (34,4 %)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Якість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їжі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їдальні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513 (58,8 %)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Якість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прибирання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палаті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125 (14,3 %)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Ставлення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лікаря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176 (20,2 %)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Ставлення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медсестер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-195 (22,3 %)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Ставлення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санітарок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139 (15,9 %)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Добре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ставлення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персоналу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відділення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напряму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пов’язано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неофіційною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оплатою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послуг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пацієнтом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161 (18,4 %)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Інше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кваліфікація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лікаря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 мало персоналу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тощо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97 (11%) 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endParaRPr kumimoji="0" lang="ru-RU" sz="7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12" y="64291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2024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6715140" y="378619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2021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8715436" cy="4262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428860" y="4643446"/>
            <a:ext cx="4714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u="sng" dirty="0" smtClean="0">
                <a:solidFill>
                  <a:srgbClr val="FF0000"/>
                </a:solidFill>
              </a:rPr>
              <a:t>Від 1 до 4 </a:t>
            </a:r>
            <a:r>
              <a:rPr lang="uk-UA" sz="3200" b="1" u="sng" dirty="0" smtClean="0">
                <a:solidFill>
                  <a:srgbClr val="002060"/>
                </a:solidFill>
              </a:rPr>
              <a:t>– 12%</a:t>
            </a:r>
          </a:p>
          <a:p>
            <a:pPr algn="ctr"/>
            <a:r>
              <a:rPr lang="uk-UA" sz="3200" b="1" u="sng" dirty="0" smtClean="0">
                <a:solidFill>
                  <a:srgbClr val="FF0000"/>
                </a:solidFill>
              </a:rPr>
              <a:t>Від 5 до 10 </a:t>
            </a:r>
            <a:r>
              <a:rPr lang="uk-UA" sz="3200" b="1" u="sng" dirty="0" smtClean="0">
                <a:solidFill>
                  <a:srgbClr val="002060"/>
                </a:solidFill>
              </a:rPr>
              <a:t>– 88% </a:t>
            </a:r>
            <a:endParaRPr lang="ru-RU" sz="3200" b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ЩО, НА ВАШУ ДУМКУ, НЕОБХІДНО ЗМІНИТИ/ПОКРАЩИТИ/ЗАПРОВАДИТИ В МЕДИЧНІЙ ГАЛУЗІ м. ПАВЛОГРАД?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1643050"/>
            <a:ext cx="407196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u="sng" dirty="0" smtClean="0"/>
              <a:t>Лютий 2024 р.</a:t>
            </a:r>
          </a:p>
          <a:p>
            <a:pPr>
              <a:buFontTx/>
              <a:buChar char="-"/>
            </a:pPr>
            <a:r>
              <a:rPr lang="uk-UA" sz="2000" dirty="0" smtClean="0"/>
              <a:t>Відношення до пацієнтів - </a:t>
            </a:r>
            <a:r>
              <a:rPr lang="uk-UA" sz="2000" b="1" dirty="0" smtClean="0">
                <a:solidFill>
                  <a:srgbClr val="FF0000"/>
                </a:solidFill>
              </a:rPr>
              <a:t>80%</a:t>
            </a:r>
          </a:p>
          <a:p>
            <a:pPr>
              <a:buFontTx/>
              <a:buChar char="-"/>
            </a:pPr>
            <a:r>
              <a:rPr lang="uk-UA" sz="2000" dirty="0" smtClean="0"/>
              <a:t>Кваліфікація та компетентність медперсоналу</a:t>
            </a:r>
          </a:p>
          <a:p>
            <a:pPr>
              <a:buFontTx/>
              <a:buChar char="-"/>
            </a:pPr>
            <a:r>
              <a:rPr lang="uk-UA" sz="2000" dirty="0" smtClean="0"/>
              <a:t>Дефіцит профільних  фахівців</a:t>
            </a:r>
          </a:p>
          <a:p>
            <a:pPr>
              <a:buFontTx/>
              <a:buChar char="-"/>
            </a:pPr>
            <a:r>
              <a:rPr lang="uk-UA" sz="2000" dirty="0" smtClean="0"/>
              <a:t>Черги в лабораторії, до фахівців</a:t>
            </a:r>
          </a:p>
          <a:p>
            <a:pPr>
              <a:buFontTx/>
              <a:buChar char="-"/>
            </a:pPr>
            <a:r>
              <a:rPr lang="uk-UA" sz="2000" dirty="0" smtClean="0"/>
              <a:t> Запис до лікаря</a:t>
            </a:r>
          </a:p>
          <a:p>
            <a:pPr>
              <a:buFontTx/>
              <a:buChar char="-"/>
            </a:pPr>
            <a:r>
              <a:rPr lang="uk-UA" sz="2000" dirty="0" smtClean="0"/>
              <a:t>Робота в другу зміну та у вихідні дні</a:t>
            </a:r>
          </a:p>
          <a:p>
            <a:pPr>
              <a:buFontTx/>
              <a:buChar char="-"/>
            </a:pPr>
            <a:r>
              <a:rPr lang="uk-UA" sz="2000" dirty="0" smtClean="0"/>
              <a:t> Умови (амбулаторія №1, 2, 3, 9)</a:t>
            </a:r>
          </a:p>
          <a:p>
            <a:pPr>
              <a:buFontTx/>
              <a:buChar char="-"/>
            </a:pPr>
            <a:r>
              <a:rPr lang="uk-UA" sz="2000" dirty="0" smtClean="0"/>
              <a:t>Взаємодія між лікарнями</a:t>
            </a:r>
          </a:p>
          <a:p>
            <a:pPr>
              <a:buFontTx/>
              <a:buChar char="-"/>
            </a:pPr>
            <a:r>
              <a:rPr lang="uk-UA" sz="2000" dirty="0" smtClean="0"/>
              <a:t>Прозорість платних послуг</a:t>
            </a:r>
          </a:p>
          <a:p>
            <a:pPr>
              <a:buFontTx/>
              <a:buChar char="-"/>
            </a:pPr>
            <a:r>
              <a:rPr lang="uk-UA" sz="2000" dirty="0" smtClean="0"/>
              <a:t>Підвищення заробітної плати медичним працівникам</a:t>
            </a:r>
          </a:p>
          <a:p>
            <a:pPr>
              <a:buFontTx/>
              <a:buChar char="-"/>
            </a:pPr>
            <a:r>
              <a:rPr lang="uk-UA" sz="2000" dirty="0" smtClean="0"/>
              <a:t> </a:t>
            </a:r>
            <a:r>
              <a:rPr lang="uk-UA" sz="2000" b="1" u="sng" dirty="0" err="1" smtClean="0">
                <a:solidFill>
                  <a:srgbClr val="FF0000"/>
                </a:solidFill>
              </a:rPr>
              <a:t>“Хочу</a:t>
            </a:r>
            <a:r>
              <a:rPr lang="uk-UA" sz="2000" b="1" u="sng" dirty="0" smtClean="0">
                <a:solidFill>
                  <a:srgbClr val="FF0000"/>
                </a:solidFill>
              </a:rPr>
              <a:t>, щоб зі мною говорили українською мовою!!!”</a:t>
            </a:r>
          </a:p>
          <a:p>
            <a:pPr>
              <a:buFontTx/>
              <a:buChar char="-"/>
            </a:pPr>
            <a:endParaRPr lang="uk-UA" dirty="0" smtClean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572000" y="1714488"/>
            <a:ext cx="3857652" cy="4525963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900" b="1" u="sng" dirty="0" smtClean="0"/>
              <a:t>Лютий 2021 р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Відношення до пацієнтів –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80%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Порядок надання послуг, логістика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Умови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Компетентність персоналу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Благодійні фонди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Платні послуги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Профілактичні заходи, діагностика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Умови для медпрацівників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4612" y="2000240"/>
            <a:ext cx="41434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 smtClean="0">
                <a:solidFill>
                  <a:srgbClr val="002060"/>
                </a:solidFill>
                <a:ea typeface="+mj-ea"/>
                <a:cs typeface="+mj-cs"/>
              </a:rPr>
              <a:t>ДЯКУЮ ЗА УВАГУ!</a:t>
            </a:r>
            <a:endParaRPr lang="ru-RU" sz="7200" b="1" dirty="0" smtClean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2"/>
            <a:ext cx="8229600" cy="495459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ea typeface="+mj-ea"/>
                <a:cs typeface="+mj-cs"/>
              </a:rPr>
              <a:t>ДО ЯКИХ МЕДИЧНИХ ЗАКЛАДІВ ВИ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ea typeface="+mj-ea"/>
                <a:cs typeface="+mj-cs"/>
              </a:rPr>
              <a:t>ЧИ ВАШІ РІДНІ ЗВЕРТАЛИСЬ ПРОТЯГОМ ОСТАНЬОГО РОКУ?</a:t>
            </a: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  <a:ea typeface="+mj-ea"/>
              <a:cs typeface="+mj-cs"/>
            </a:endParaRPr>
          </a:p>
          <a:p>
            <a:r>
              <a:rPr lang="uk-UA" dirty="0" smtClean="0">
                <a:solidFill>
                  <a:srgbClr val="002060"/>
                </a:solidFill>
                <a:ea typeface="+mj-ea"/>
                <a:cs typeface="+mj-cs"/>
              </a:rPr>
              <a:t>Амбулаторія  сімейної медицини – 1162 (62,1%)</a:t>
            </a:r>
          </a:p>
          <a:p>
            <a:r>
              <a:rPr lang="uk-UA" dirty="0" smtClean="0">
                <a:solidFill>
                  <a:srgbClr val="002060"/>
                </a:solidFill>
                <a:ea typeface="+mj-ea"/>
                <a:cs typeface="+mj-cs"/>
              </a:rPr>
              <a:t>Павлоградська лікарня №1 – 810 (43,2%)</a:t>
            </a:r>
          </a:p>
          <a:p>
            <a:r>
              <a:rPr lang="uk-UA" dirty="0" smtClean="0">
                <a:solidFill>
                  <a:srgbClr val="002060"/>
                </a:solidFill>
                <a:ea typeface="+mj-ea"/>
                <a:cs typeface="+mj-cs"/>
              </a:rPr>
              <a:t>Лікарня інтенсивного лікування – 626 (33,4%)</a:t>
            </a:r>
          </a:p>
          <a:p>
            <a:r>
              <a:rPr lang="uk-UA" dirty="0" smtClean="0">
                <a:solidFill>
                  <a:srgbClr val="002060"/>
                </a:solidFill>
                <a:ea typeface="+mj-ea"/>
                <a:cs typeface="+mj-cs"/>
              </a:rPr>
              <a:t>До приватних закладі – 44 (2,3%)</a:t>
            </a:r>
            <a:endParaRPr lang="ru-RU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+mn-lt"/>
              </a:rPr>
              <a:t>КНП “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ЦЕНТР ПЕРВИННОЇ </a:t>
            </a:r>
            <a:br>
              <a:rPr lang="ru-RU" sz="32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МЕДИКО-САНІТАРНОЇ ДОПОМОГИ»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+mn-lt"/>
              </a:rPr>
            </a:br>
            <a:endParaRPr lang="ru-RU" sz="3200" dirty="0" smtClean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8010525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8643998" cy="306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286124"/>
            <a:ext cx="9001156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429388" y="357187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 2021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6286512" y="64291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2024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8429684" cy="431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572264" y="414338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Лютий</a:t>
            </a:r>
            <a:r>
              <a:rPr lang="ru-RU" dirty="0" smtClean="0"/>
              <a:t> 2021 </a:t>
            </a:r>
            <a:r>
              <a:rPr lang="ru-RU" dirty="0" err="1" smtClean="0"/>
              <a:t>рік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57950" y="42860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2024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071942"/>
            <a:ext cx="85011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/>
              <a:t>Довгі</a:t>
            </a:r>
            <a:r>
              <a:rPr lang="ru-RU" sz="1600" dirty="0" smtClean="0"/>
              <a:t> </a:t>
            </a:r>
            <a:r>
              <a:rPr lang="ru-RU" sz="1600" dirty="0" err="1" smtClean="0"/>
              <a:t>черги</a:t>
            </a:r>
            <a:r>
              <a:rPr lang="ru-RU" sz="1600" dirty="0" smtClean="0"/>
              <a:t> на </a:t>
            </a:r>
            <a:r>
              <a:rPr lang="ru-RU" sz="1600" dirty="0" err="1" smtClean="0"/>
              <a:t>прийом</a:t>
            </a:r>
            <a:r>
              <a:rPr lang="ru-RU" sz="1600" dirty="0" smtClean="0"/>
              <a:t> до </a:t>
            </a:r>
            <a:r>
              <a:rPr lang="ru-RU" sz="1600" dirty="0" err="1" smtClean="0"/>
              <a:t>лікаря</a:t>
            </a:r>
            <a:r>
              <a:rPr lang="en-US" sz="1600" dirty="0" smtClean="0"/>
              <a:t> - </a:t>
            </a:r>
            <a:r>
              <a:rPr lang="ru-RU" sz="1600" b="1" dirty="0" smtClean="0">
                <a:solidFill>
                  <a:srgbClr val="FF0000"/>
                </a:solidFill>
              </a:rPr>
              <a:t>835 (38,7 %)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ru-RU" sz="1600" dirty="0" smtClean="0"/>
              <a:t> </a:t>
            </a:r>
            <a:r>
              <a:rPr lang="ru-RU" sz="1600" dirty="0" err="1" smtClean="0"/>
              <a:t>Лікаря</a:t>
            </a:r>
            <a:r>
              <a:rPr lang="ru-RU" sz="1600" dirty="0" smtClean="0"/>
              <a:t> не </a:t>
            </a:r>
            <a:r>
              <a:rPr lang="ru-RU" sz="1600" dirty="0" err="1" smtClean="0"/>
              <a:t>було</a:t>
            </a:r>
            <a:r>
              <a:rPr lang="ru-RU" sz="1600" dirty="0" smtClean="0"/>
              <a:t> на </a:t>
            </a:r>
            <a:r>
              <a:rPr lang="ru-RU" sz="1600" dirty="0" err="1" smtClean="0"/>
              <a:t>місці</a:t>
            </a:r>
            <a:r>
              <a:rPr lang="ru-RU" sz="1600" dirty="0" smtClean="0"/>
              <a:t> в </a:t>
            </a:r>
            <a:r>
              <a:rPr lang="ru-RU" sz="1600" dirty="0" err="1" smtClean="0"/>
              <a:t>години</a:t>
            </a:r>
            <a:r>
              <a:rPr lang="ru-RU" sz="1600" dirty="0" smtClean="0"/>
              <a:t> </a:t>
            </a:r>
            <a:r>
              <a:rPr lang="ru-RU" sz="1600" dirty="0" err="1" smtClean="0"/>
              <a:t>прийому</a:t>
            </a:r>
            <a:r>
              <a:rPr lang="en-US" sz="1600" dirty="0" smtClean="0"/>
              <a:t> - </a:t>
            </a:r>
            <a:r>
              <a:rPr lang="ru-RU" sz="1600" b="1" dirty="0" smtClean="0">
                <a:solidFill>
                  <a:srgbClr val="FF0000"/>
                </a:solidFill>
              </a:rPr>
              <a:t>814 (37,8 %) 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ru-RU" sz="1600" dirty="0" err="1" smtClean="0"/>
              <a:t>Незручний</a:t>
            </a:r>
            <a:r>
              <a:rPr lang="ru-RU" sz="1600" dirty="0" smtClean="0"/>
              <a:t> </a:t>
            </a:r>
            <a:r>
              <a:rPr lang="ru-RU" sz="1600" dirty="0" err="1" smtClean="0"/>
              <a:t>графік</a:t>
            </a:r>
            <a:r>
              <a:rPr lang="ru-RU" sz="1600" dirty="0" smtClean="0"/>
              <a:t> </a:t>
            </a:r>
            <a:r>
              <a:rPr lang="ru-RU" sz="1600" dirty="0" err="1" smtClean="0"/>
              <a:t>прийому</a:t>
            </a:r>
            <a:r>
              <a:rPr lang="ru-RU" sz="1600" dirty="0" smtClean="0"/>
              <a:t> </a:t>
            </a:r>
            <a:r>
              <a:rPr lang="ru-RU" sz="1600" dirty="0" err="1" smtClean="0"/>
              <a:t>лікаря</a:t>
            </a:r>
            <a:r>
              <a:rPr lang="en-US" sz="1600" dirty="0" smtClean="0"/>
              <a:t> - </a:t>
            </a:r>
            <a:r>
              <a:rPr lang="ru-RU" sz="1600" b="1" dirty="0" smtClean="0">
                <a:solidFill>
                  <a:srgbClr val="FF0000"/>
                </a:solidFill>
              </a:rPr>
              <a:t>366 (17 %) 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ru-RU" sz="1600" dirty="0" err="1" smtClean="0"/>
              <a:t>Незручне</a:t>
            </a:r>
            <a:r>
              <a:rPr lang="ru-RU" sz="1600" dirty="0" smtClean="0"/>
              <a:t> </a:t>
            </a:r>
            <a:r>
              <a:rPr lang="ru-RU" sz="1600" dirty="0" err="1" smtClean="0"/>
              <a:t>місце</a:t>
            </a:r>
            <a:r>
              <a:rPr lang="ru-RU" sz="1600" dirty="0" smtClean="0"/>
              <a:t> для </a:t>
            </a:r>
            <a:r>
              <a:rPr lang="ru-RU" sz="1600" dirty="0" err="1" smtClean="0"/>
              <a:t>очікування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лікаря</a:t>
            </a:r>
            <a:r>
              <a:rPr lang="ru-RU" sz="1600" dirty="0" smtClean="0"/>
              <a:t>, </a:t>
            </a:r>
            <a:r>
              <a:rPr lang="ru-RU" sz="1600" dirty="0" err="1" smtClean="0"/>
              <a:t>тісно</a:t>
            </a:r>
            <a:r>
              <a:rPr lang="ru-RU" sz="1600" dirty="0" smtClean="0"/>
              <a:t>, </a:t>
            </a:r>
            <a:r>
              <a:rPr lang="ru-RU" sz="1600" dirty="0" err="1" smtClean="0"/>
              <a:t>немає</a:t>
            </a:r>
            <a:r>
              <a:rPr lang="ru-RU" sz="1600" dirty="0" smtClean="0"/>
              <a:t> </a:t>
            </a:r>
            <a:r>
              <a:rPr lang="ru-RU" sz="1600" dirty="0" err="1" smtClean="0"/>
              <a:t>стільців</a:t>
            </a:r>
            <a:r>
              <a:rPr lang="ru-RU" sz="1600" dirty="0" smtClean="0"/>
              <a:t>, </a:t>
            </a:r>
            <a:r>
              <a:rPr lang="ru-RU" sz="1600" dirty="0" err="1" smtClean="0"/>
              <a:t>тощо</a:t>
            </a:r>
            <a:r>
              <a:rPr lang="en-US" sz="1600" dirty="0" smtClean="0"/>
              <a:t> - </a:t>
            </a:r>
            <a:r>
              <a:rPr lang="ru-RU" sz="1600" b="1" dirty="0" smtClean="0">
                <a:solidFill>
                  <a:srgbClr val="FF0000"/>
                </a:solidFill>
              </a:rPr>
              <a:t>246 (11,4 %) 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ru-RU" sz="1600" dirty="0" err="1" smtClean="0"/>
              <a:t>Некомфортні</a:t>
            </a:r>
            <a:r>
              <a:rPr lang="ru-RU" sz="1600" dirty="0" smtClean="0"/>
              <a:t> </a:t>
            </a:r>
            <a:r>
              <a:rPr lang="ru-RU" sz="1600" dirty="0" err="1" smtClean="0"/>
              <a:t>умови</a:t>
            </a:r>
            <a:r>
              <a:rPr lang="ru-RU" sz="1600" dirty="0" smtClean="0"/>
              <a:t> в </a:t>
            </a:r>
            <a:r>
              <a:rPr lang="ru-RU" sz="1600" dirty="0" err="1" smtClean="0"/>
              <a:t>кабінеті</a:t>
            </a:r>
            <a:r>
              <a:rPr lang="ru-RU" sz="1600" dirty="0" smtClean="0"/>
              <a:t> </a:t>
            </a:r>
            <a:r>
              <a:rPr lang="ru-RU" sz="1600" dirty="0" err="1" smtClean="0"/>
              <a:t>лікаря</a:t>
            </a:r>
            <a:r>
              <a:rPr lang="ru-RU" sz="1600" dirty="0" smtClean="0"/>
              <a:t> (холодно, темно, сиро </a:t>
            </a:r>
            <a:r>
              <a:rPr lang="ru-RU" sz="1600" dirty="0" err="1" smtClean="0"/>
              <a:t>тощо</a:t>
            </a:r>
            <a:r>
              <a:rPr lang="ru-RU" sz="1600" dirty="0" smtClean="0"/>
              <a:t>)</a:t>
            </a:r>
            <a:r>
              <a:rPr lang="en-US" sz="1600" dirty="0" smtClean="0"/>
              <a:t> - </a:t>
            </a:r>
            <a:r>
              <a:rPr lang="ru-RU" sz="1600" b="1" dirty="0" smtClean="0">
                <a:solidFill>
                  <a:srgbClr val="FF0000"/>
                </a:solidFill>
              </a:rPr>
              <a:t>245 (11,4 %) 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ru-RU" sz="1600" dirty="0" err="1" smtClean="0"/>
              <a:t>Лікарі</a:t>
            </a:r>
            <a:r>
              <a:rPr lang="ru-RU" sz="1600" dirty="0" smtClean="0"/>
              <a:t> </a:t>
            </a:r>
            <a:r>
              <a:rPr lang="ru-RU" sz="1600" dirty="0" err="1" smtClean="0"/>
              <a:t>призначають</a:t>
            </a:r>
            <a:r>
              <a:rPr lang="ru-RU" sz="1600" dirty="0" smtClean="0"/>
              <a:t> </a:t>
            </a:r>
            <a:r>
              <a:rPr lang="ru-RU" sz="1600" dirty="0" err="1" smtClean="0"/>
              <a:t>дорогі</a:t>
            </a:r>
            <a:r>
              <a:rPr lang="ru-RU" sz="1600" dirty="0" smtClean="0"/>
              <a:t> </a:t>
            </a:r>
            <a:r>
              <a:rPr lang="ru-RU" sz="1600" dirty="0" err="1" smtClean="0"/>
              <a:t>препарати</a:t>
            </a:r>
            <a:r>
              <a:rPr lang="en-US" sz="1600" dirty="0" smtClean="0"/>
              <a:t> - </a:t>
            </a:r>
            <a:r>
              <a:rPr lang="ru-RU" sz="1600" b="1" dirty="0" smtClean="0">
                <a:solidFill>
                  <a:srgbClr val="FF0000"/>
                </a:solidFill>
              </a:rPr>
              <a:t>197 (9,1 %) 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uk-UA" sz="1600" dirty="0" smtClean="0"/>
              <a:t>Інше: грубе відношення; непрофесійність лікаря, неможливо записатися; немає потрібних вакцин, купували; лікар звільнився; погано працює електрона система тощо. - </a:t>
            </a:r>
            <a:r>
              <a:rPr lang="ru-RU" sz="1600" b="1" dirty="0" smtClean="0">
                <a:solidFill>
                  <a:srgbClr val="FF0000"/>
                </a:solidFill>
              </a:rPr>
              <a:t>108 (5 %) </a:t>
            </a:r>
          </a:p>
          <a:p>
            <a:r>
              <a:rPr lang="uk-UA" sz="1600" dirty="0" smtClean="0"/>
              <a:t>Не стикалися з проблемами - </a:t>
            </a:r>
            <a:r>
              <a:rPr lang="ru-RU" sz="1600" b="1" dirty="0" smtClean="0">
                <a:solidFill>
                  <a:srgbClr val="FF0000"/>
                </a:solidFill>
              </a:rPr>
              <a:t>97 (4,5 %) </a:t>
            </a:r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8786842" cy="4015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429000"/>
            <a:ext cx="842968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286512" y="64291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2024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6500826" y="364331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2021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8643966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4752"/>
            <a:ext cx="8858280" cy="2930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286512" y="64291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2024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6286512" y="392906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err="1" smtClean="0"/>
              <a:t>Лютий</a:t>
            </a:r>
            <a:r>
              <a:rPr lang="ru-RU" b="1" u="sng" dirty="0" smtClean="0"/>
              <a:t> 2021 </a:t>
            </a:r>
            <a:r>
              <a:rPr lang="ru-RU" b="1" u="sng" dirty="0" err="1" smtClean="0"/>
              <a:t>рік</a:t>
            </a:r>
            <a:r>
              <a:rPr lang="ru-RU" b="1" u="sng" dirty="0" smtClean="0"/>
              <a:t> </a:t>
            </a:r>
            <a:endParaRPr lang="ru-RU" b="1" u="sng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868110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885831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785918" y="5286388"/>
            <a:ext cx="4714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u="sng" dirty="0" smtClean="0">
                <a:solidFill>
                  <a:srgbClr val="FF0000"/>
                </a:solidFill>
              </a:rPr>
              <a:t>Від 1 до 4 </a:t>
            </a:r>
            <a:r>
              <a:rPr lang="uk-UA" sz="3200" b="1" u="sng" dirty="0" smtClean="0">
                <a:solidFill>
                  <a:srgbClr val="002060"/>
                </a:solidFill>
              </a:rPr>
              <a:t>– 9%</a:t>
            </a:r>
          </a:p>
          <a:p>
            <a:pPr algn="ctr"/>
            <a:r>
              <a:rPr lang="uk-UA" sz="3200" b="1" u="sng" dirty="0" smtClean="0">
                <a:solidFill>
                  <a:srgbClr val="FF0000"/>
                </a:solidFill>
              </a:rPr>
              <a:t>Від 5 до 10 </a:t>
            </a:r>
            <a:r>
              <a:rPr lang="uk-UA" sz="3200" b="1" u="sng" dirty="0" smtClean="0">
                <a:solidFill>
                  <a:srgbClr val="002060"/>
                </a:solidFill>
              </a:rPr>
              <a:t>– 91% </a:t>
            </a:r>
            <a:endParaRPr lang="ru-RU" sz="3200" b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321</Words>
  <Application>Microsoft Office PowerPoint</Application>
  <PresentationFormat>Экран (4:3)</PresentationFormat>
  <Paragraphs>93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Аналіз вивчення громадської думки стосовно якості медичних послуг  (1874 опитаних)</vt:lpstr>
      <vt:lpstr>Слайд 2</vt:lpstr>
      <vt:lpstr>КНП “ЦЕНТР ПЕРВИННОЇ  МЕДИКО-САНІТАРНОЇ ДОПОМОГИ» </vt:lpstr>
      <vt:lpstr>Слайд 4</vt:lpstr>
      <vt:lpstr>Слайд 5</vt:lpstr>
      <vt:lpstr>Слайд 6</vt:lpstr>
      <vt:lpstr>Слайд 7</vt:lpstr>
      <vt:lpstr>Слайд 8</vt:lpstr>
      <vt:lpstr>Слайд 9</vt:lpstr>
      <vt:lpstr>КНП «Павлоградська міська лікарня №1»</vt:lpstr>
      <vt:lpstr>Слайд 11</vt:lpstr>
      <vt:lpstr>Слайд 12</vt:lpstr>
      <vt:lpstr>Слайд 13</vt:lpstr>
      <vt:lpstr>КНП “ПАВЛОГРАДСЬКА  ЛІКАРНЯ ІНТЕНСИВНОГО ЛІКУВАННЯ”</vt:lpstr>
      <vt:lpstr>Слайд 15</vt:lpstr>
      <vt:lpstr>Слайд 16</vt:lpstr>
      <vt:lpstr>Слайд 17</vt:lpstr>
      <vt:lpstr>ЩО, НА ВАШУ ДУМКУ, НЕОБХІДНО ЗМІНИТИ/ПОКРАЩИТИ/ЗАПРОВАДИТИ В МЕДИЧНІЙ ГАЛУЗІ м. ПАВЛОГРАД?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вивчення громадської думки стосовно якості медичних послуг</dc:title>
  <dc:creator>appi7</dc:creator>
  <cp:lastModifiedBy>Compaq</cp:lastModifiedBy>
  <cp:revision>114</cp:revision>
  <dcterms:created xsi:type="dcterms:W3CDTF">2021-01-22T12:14:00Z</dcterms:created>
  <dcterms:modified xsi:type="dcterms:W3CDTF">2024-03-04T14:29:21Z</dcterms:modified>
</cp:coreProperties>
</file>