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drawings/drawing7.xml" ContentType="application/vnd.openxmlformats-officedocument.drawingml.chartshape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rawings/drawing5.xml" ContentType="application/vnd.openxmlformats-officedocument.drawingml.chartshap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Default Extension="gif" ContentType="image/gif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charts/chart2.xml" ContentType="application/vnd.openxmlformats-officedocument.drawingml.chart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rawings/drawing4.xml" ContentType="application/vnd.openxmlformats-officedocument.drawingml.chartshapes+xml"/>
  <Default Extension="svg" ContentType="image/svg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</p:sldMasterIdLst>
  <p:notesMasterIdLst>
    <p:notesMasterId r:id="rId73"/>
  </p:notesMasterIdLst>
  <p:sldIdLst>
    <p:sldId id="271" r:id="rId2"/>
    <p:sldId id="320" r:id="rId3"/>
    <p:sldId id="281" r:id="rId4"/>
    <p:sldId id="387" r:id="rId5"/>
    <p:sldId id="316" r:id="rId6"/>
    <p:sldId id="315" r:id="rId7"/>
    <p:sldId id="346" r:id="rId8"/>
    <p:sldId id="384" r:id="rId9"/>
    <p:sldId id="309" r:id="rId10"/>
    <p:sldId id="308" r:id="rId11"/>
    <p:sldId id="321" r:id="rId12"/>
    <p:sldId id="319" r:id="rId13"/>
    <p:sldId id="322" r:id="rId14"/>
    <p:sldId id="323" r:id="rId15"/>
    <p:sldId id="324" r:id="rId16"/>
    <p:sldId id="314" r:id="rId17"/>
    <p:sldId id="389" r:id="rId18"/>
    <p:sldId id="377" r:id="rId19"/>
    <p:sldId id="328" r:id="rId20"/>
    <p:sldId id="366" r:id="rId21"/>
    <p:sldId id="327" r:id="rId22"/>
    <p:sldId id="329" r:id="rId23"/>
    <p:sldId id="330" r:id="rId24"/>
    <p:sldId id="331" r:id="rId25"/>
    <p:sldId id="333" r:id="rId26"/>
    <p:sldId id="332" r:id="rId27"/>
    <p:sldId id="334" r:id="rId28"/>
    <p:sldId id="335" r:id="rId29"/>
    <p:sldId id="336" r:id="rId30"/>
    <p:sldId id="337" r:id="rId31"/>
    <p:sldId id="339" r:id="rId32"/>
    <p:sldId id="338" r:id="rId33"/>
    <p:sldId id="340" r:id="rId34"/>
    <p:sldId id="343" r:id="rId35"/>
    <p:sldId id="344" r:id="rId36"/>
    <p:sldId id="378" r:id="rId37"/>
    <p:sldId id="341" r:id="rId38"/>
    <p:sldId id="349" r:id="rId39"/>
    <p:sldId id="348" r:id="rId40"/>
    <p:sldId id="350" r:id="rId41"/>
    <p:sldId id="379" r:id="rId42"/>
    <p:sldId id="347" r:id="rId43"/>
    <p:sldId id="342" r:id="rId44"/>
    <p:sldId id="351" r:id="rId45"/>
    <p:sldId id="356" r:id="rId46"/>
    <p:sldId id="355" r:id="rId47"/>
    <p:sldId id="357" r:id="rId48"/>
    <p:sldId id="383" r:id="rId49"/>
    <p:sldId id="358" r:id="rId50"/>
    <p:sldId id="359" r:id="rId51"/>
    <p:sldId id="360" r:id="rId52"/>
    <p:sldId id="362" r:id="rId53"/>
    <p:sldId id="391" r:id="rId54"/>
    <p:sldId id="363" r:id="rId55"/>
    <p:sldId id="364" r:id="rId56"/>
    <p:sldId id="365" r:id="rId57"/>
    <p:sldId id="354" r:id="rId58"/>
    <p:sldId id="368" r:id="rId59"/>
    <p:sldId id="286" r:id="rId60"/>
    <p:sldId id="304" r:id="rId61"/>
    <p:sldId id="290" r:id="rId62"/>
    <p:sldId id="301" r:id="rId63"/>
    <p:sldId id="390" r:id="rId64"/>
    <p:sldId id="373" r:id="rId65"/>
    <p:sldId id="381" r:id="rId66"/>
    <p:sldId id="392" r:id="rId67"/>
    <p:sldId id="374" r:id="rId68"/>
    <p:sldId id="375" r:id="rId69"/>
    <p:sldId id="376" r:id="rId70"/>
    <p:sldId id="370" r:id="rId71"/>
    <p:sldId id="279" r:id="rId72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озділ за замовчуванням" id="{9970B977-8B14-43AD-B890-9B7523BBF10D}">
          <p14:sldIdLst>
            <p14:sldId id="271"/>
          </p14:sldIdLst>
        </p14:section>
        <p14:section name="ДОДАТИ Інвести спромож" id="{4FB99DB3-DA7F-4AA7-9D7B-D60278ED5C0E}">
          <p14:sldIdLst>
            <p14:sldId id="300"/>
            <p14:sldId id="281"/>
            <p14:sldId id="304"/>
            <p14:sldId id="306"/>
            <p14:sldId id="297"/>
            <p14:sldId id="284"/>
            <p14:sldId id="283"/>
            <p14:sldId id="288"/>
            <p14:sldId id="286"/>
            <p14:sldId id="261"/>
            <p14:sldId id="290"/>
            <p14:sldId id="291"/>
            <p14:sldId id="298"/>
            <p14:sldId id="294"/>
            <p14:sldId id="303"/>
            <p14:sldId id="295"/>
            <p14:sldId id="299"/>
            <p14:sldId id="292"/>
            <p14:sldId id="272"/>
            <p14:sldId id="270"/>
            <p14:sldId id="302"/>
            <p14:sldId id="301"/>
            <p14:sldId id="307"/>
            <p14:sldId id="305"/>
            <p14:sldId id="279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913" userDrawn="1">
          <p15:clr>
            <a:srgbClr val="A4A3A4"/>
          </p15:clr>
        </p15:guide>
        <p15:guide id="2" pos="3840">
          <p15:clr>
            <a:srgbClr val="A4A3A4"/>
          </p15:clr>
        </p15:guide>
        <p15:guide id="3" pos="393" userDrawn="1">
          <p15:clr>
            <a:srgbClr val="A4A3A4"/>
          </p15:clr>
        </p15:guide>
        <p15:guide id="4" pos="3386" userDrawn="1">
          <p15:clr>
            <a:srgbClr val="A4A3A4"/>
          </p15:clr>
        </p15:guide>
        <p15:guide id="5" orient="horz" pos="3271" userDrawn="1">
          <p15:clr>
            <a:srgbClr val="A4A3A4"/>
          </p15:clr>
        </p15:guide>
        <p15:guide id="6" orient="horz" pos="40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2AC"/>
    <a:srgbClr val="FFFFFF"/>
    <a:srgbClr val="F88F1F"/>
    <a:srgbClr val="FFD209"/>
    <a:srgbClr val="0066CC"/>
    <a:srgbClr val="0C5FA1"/>
    <a:srgbClr val="000000"/>
    <a:srgbClr val="F7CC19"/>
    <a:srgbClr val="EB550B"/>
    <a:srgbClr val="FDD55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99"/>
    <p:restoredTop sz="97343"/>
  </p:normalViewPr>
  <p:slideViewPr>
    <p:cSldViewPr snapToGrid="0">
      <p:cViewPr>
        <p:scale>
          <a:sx n="110" d="100"/>
          <a:sy n="110" d="100"/>
        </p:scale>
        <p:origin x="-714" y="-228"/>
      </p:cViewPr>
      <p:guideLst>
        <p:guide orient="horz" pos="913"/>
        <p:guide orient="horz" pos="3271"/>
        <p:guide orient="horz" pos="4042"/>
        <p:guide pos="3840"/>
        <p:guide pos="393"/>
        <p:guide pos="338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dLbls>
            <c:dLbl>
              <c:idx val="2"/>
              <c:layout>
                <c:manualLayout>
                  <c:x val="-1.3578913266384421E-2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solidFill>
                      <a:srgbClr val="0062AC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Підтримка територіальної оборони, військових формувань ЗСУ, облаштування найпростіших укриттів в установах міста</c:v>
                </c:pt>
                <c:pt idx="1">
                  <c:v>Соціальний захист населення та підтримка ВПО</c:v>
                </c:pt>
                <c:pt idx="2">
                  <c:v>Ліквідація наслідків ракетних обстрілів РФ</c:v>
                </c:pt>
                <c:pt idx="3">
                  <c:v>Укріплення матеріально-технічної бази лікувальних закладів міста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52.8</c:v>
                </c:pt>
                <c:pt idx="1">
                  <c:v>82.5</c:v>
                </c:pt>
                <c:pt idx="2">
                  <c:v>34.4</c:v>
                </c:pt>
                <c:pt idx="3">
                  <c:v>19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FFC000"/>
            </a:solidFill>
          </c:spPr>
          <c:dLbls>
            <c:txPr>
              <a:bodyPr/>
              <a:lstStyle/>
              <a:p>
                <a:pPr>
                  <a:defRPr sz="1600" b="1">
                    <a:solidFill>
                      <a:srgbClr val="0062AC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Підтримка територіальної оборони, військових формувань ЗСУ, облаштування найпростіших укриттів в установах міста</c:v>
                </c:pt>
                <c:pt idx="1">
                  <c:v>Соціальний захист населення та підтримка ВПО</c:v>
                </c:pt>
                <c:pt idx="2">
                  <c:v>Ліквідація наслідків ракетних обстрілів РФ</c:v>
                </c:pt>
                <c:pt idx="3">
                  <c:v>Укріплення матеріально-технічної бази лікувальних закладів міста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115.8</c:v>
                </c:pt>
                <c:pt idx="1">
                  <c:v>106.5</c:v>
                </c:pt>
                <c:pt idx="2">
                  <c:v>35.800000000000004</c:v>
                </c:pt>
                <c:pt idx="3">
                  <c:v>31.1</c:v>
                </c:pt>
              </c:numCache>
            </c:numRef>
          </c:val>
        </c:ser>
        <c:axId val="109764992"/>
        <c:axId val="109766528"/>
      </c:barChart>
      <c:catAx>
        <c:axId val="109764992"/>
        <c:scaling>
          <c:orientation val="minMax"/>
        </c:scaling>
        <c:axPos val="b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09766528"/>
        <c:crosses val="autoZero"/>
        <c:auto val="1"/>
        <c:lblAlgn val="ctr"/>
        <c:lblOffset val="100"/>
      </c:catAx>
      <c:valAx>
        <c:axId val="109766528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109764992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>
          <a:latin typeface="Verdana" pitchFamily="34" charset="0"/>
          <a:ea typeface="Verdana" pitchFamily="34" charset="0"/>
        </a:defRPr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48614094654373635"/>
          <c:y val="0.14610384970233606"/>
          <c:w val="0.41289492383695664"/>
          <c:h val="0.8523826436891734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8"/>
          <c:dLbls>
            <c:dLbl>
              <c:idx val="0"/>
              <c:layout>
                <c:manualLayout>
                  <c:x val="-6.6074408044789298E-2"/>
                  <c:y val="-0.36287794216739161"/>
                </c:manualLayout>
              </c:layout>
              <c:tx>
                <c:rich>
                  <a:bodyPr/>
                  <a:lstStyle/>
                  <a:p>
                    <a:r>
                      <a:rPr lang="en-US" sz="2000" b="1" dirty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</a:rPr>
                      <a:t>2</a:t>
                    </a:r>
                    <a:r>
                      <a:rPr lang="en-US" dirty="0"/>
                      <a:t>00</a:t>
                    </a:r>
                  </a:p>
                </c:rich>
              </c:tx>
              <c:dLblPos val="bestFit"/>
              <c:showVal val="1"/>
            </c:dLbl>
            <c:dLbl>
              <c:idx val="1"/>
              <c:layout>
                <c:manualLayout>
                  <c:x val="-1.2390125893871685E-2"/>
                  <c:y val="-0.20181496560173745"/>
                </c:manualLayout>
              </c:layout>
              <c:tx>
                <c:rich>
                  <a:bodyPr/>
                  <a:lstStyle/>
                  <a:p>
                    <a:r>
                      <a:rPr lang="en-US" sz="2000" b="1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</a:rPr>
                      <a:t>9</a:t>
                    </a:r>
                    <a:r>
                      <a:rPr lang="en-US"/>
                      <a:t>3</a:t>
                    </a:r>
                    <a:endParaRPr lang="uk-UA"/>
                  </a:p>
                  <a:p>
                    <a:r>
                      <a:rPr lang="uk-UA"/>
                      <a:t> </a:t>
                    </a:r>
                    <a:endParaRPr lang="en-US"/>
                  </a:p>
                </c:rich>
              </c:tx>
              <c:dLblPos val="bestFit"/>
              <c:showVal val="1"/>
            </c:dLbl>
            <c:dLbl>
              <c:idx val="2"/>
              <c:layout>
                <c:manualLayout>
                  <c:x val="1.8183495626064197E-3"/>
                  <c:y val="5.8955576497449064E-3"/>
                </c:manualLayout>
              </c:layout>
              <c:tx>
                <c:rich>
                  <a:bodyPr/>
                  <a:lstStyle/>
                  <a:p>
                    <a:r>
                      <a:rPr lang="en-US" sz="2000" b="1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</a:rPr>
                      <a:t>6</a:t>
                    </a:r>
                    <a:r>
                      <a:rPr lang="uk-UA"/>
                      <a:t> </a:t>
                    </a:r>
                  </a:p>
                </c:rich>
              </c:tx>
              <c:dLblPos val="bestFit"/>
              <c:showVal val="1"/>
            </c:dLbl>
            <c:dLbl>
              <c:idx val="3"/>
              <c:layout>
                <c:manualLayout>
                  <c:x val="-5.3322288578335824E-3"/>
                  <c:y val="-4.6018409360991372E-2"/>
                </c:manualLayout>
              </c:layout>
              <c:dLblPos val="bestFit"/>
              <c:showVal val="1"/>
            </c:dLbl>
            <c:dLbl>
              <c:idx val="4"/>
              <c:layout>
                <c:manualLayout>
                  <c:x val="-0.10553422433529258"/>
                  <c:y val="-0.14570547229897321"/>
                </c:manualLayout>
              </c:layout>
              <c:dLblPos val="bestFit"/>
              <c:showVal val="1"/>
            </c:dLbl>
            <c:dLbl>
              <c:idx val="5"/>
              <c:layout>
                <c:manualLayout>
                  <c:x val="-1.7486645227119301E-2"/>
                  <c:y val="-7.1631787551790463E-2"/>
                </c:manualLayout>
              </c:layout>
              <c:dLblPos val="bestFit"/>
              <c:showVal val="1"/>
            </c:dLbl>
            <c:dLbl>
              <c:idx val="7"/>
              <c:layout>
                <c:manualLayout>
                  <c:x val="2.6040222545359783E-2"/>
                  <c:y val="-7.0142261798079378E-2"/>
                </c:manualLayout>
              </c:layout>
              <c:dLblPos val="bestFit"/>
              <c:showVal val="1"/>
            </c:dLbl>
            <c:dLbl>
              <c:idx val="8"/>
              <c:layout>
                <c:manualLayout>
                  <c:x val="9.8810568392317819E-2"/>
                  <c:y val="-5.0609186600154678E-3"/>
                </c:manualLayout>
              </c:layout>
              <c:dLblPos val="bestFit"/>
              <c:showVal val="1"/>
            </c:dLbl>
            <c:txPr>
              <a:bodyPr/>
              <a:lstStyle/>
              <a:p>
                <a:pPr>
                  <a:defRPr sz="2000" b="1">
                    <a:solidFill>
                      <a:srgbClr val="0062AC"/>
                    </a:solidFill>
                    <a:latin typeface="Verdana" pitchFamily="34" charset="0"/>
                    <a:ea typeface="Verdana" pitchFamily="34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Лист1!$A$2:$A$9</c:f>
              <c:strCache>
                <c:ptCount val="8"/>
                <c:pt idx="0">
                  <c:v>ЖКГ, дороги  18,7%</c:v>
                </c:pt>
                <c:pt idx="1">
                  <c:v>Управління 8,9%</c:v>
                </c:pt>
                <c:pt idx="2">
                  <c:v>Резервний фонд 2,2%</c:v>
                </c:pt>
                <c:pt idx="3">
                  <c:v>Надання субвенцій інш. бюджетам 1,8%</c:v>
                </c:pt>
                <c:pt idx="4">
                  <c:v>Засоби масової інформації 0,8%</c:v>
                </c:pt>
                <c:pt idx="5">
                  <c:v>Інші програми 0,6%</c:v>
                </c:pt>
                <c:pt idx="6">
                  <c:v>Громадський порядок 0,8%</c:v>
                </c:pt>
                <c:pt idx="7">
                  <c:v>Захист населення від НС 0,3%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217.6</c:v>
                </c:pt>
                <c:pt idx="1">
                  <c:v>104.8</c:v>
                </c:pt>
                <c:pt idx="2">
                  <c:v>25.7</c:v>
                </c:pt>
                <c:pt idx="3">
                  <c:v>20.6</c:v>
                </c:pt>
                <c:pt idx="4">
                  <c:v>8.9</c:v>
                </c:pt>
                <c:pt idx="5">
                  <c:v>6.5</c:v>
                </c:pt>
                <c:pt idx="6">
                  <c:v>8.8000000000000007</c:v>
                </c:pt>
                <c:pt idx="7">
                  <c:v>3.6</c:v>
                </c:pt>
              </c:numCache>
            </c:numRef>
          </c:val>
        </c:ser>
        <c:firstSliceAng val="0"/>
      </c:pieChart>
    </c:plotArea>
    <c:legend>
      <c:legendPos val="b"/>
      <c:legendEntry>
        <c:idx val="0"/>
        <c:txPr>
          <a:bodyPr/>
          <a:lstStyle/>
          <a:p>
            <a:pPr>
              <a:defRPr sz="1600" b="1">
                <a:latin typeface="Verdana" pitchFamily="34" charset="0"/>
                <a:ea typeface="Verdana" pitchFamily="34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600" b="1">
                <a:latin typeface="Verdana" pitchFamily="34" charset="0"/>
                <a:ea typeface="Verdana" pitchFamily="34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1.0673433119007437E-2"/>
          <c:y val="0.20773524164010101"/>
          <c:w val="0.4442366906911358"/>
          <c:h val="0.61177386634636544"/>
        </c:manualLayout>
      </c:layout>
      <c:txPr>
        <a:bodyPr/>
        <a:lstStyle/>
        <a:p>
          <a:pPr>
            <a:defRPr sz="1600" b="1">
              <a:latin typeface="Verdana" pitchFamily="34" charset="0"/>
              <a:ea typeface="Verdana" pitchFamily="34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1.3988062525984796E-2"/>
          <c:y val="0.13502096158471588"/>
          <c:w val="0.60806946772139592"/>
          <c:h val="0.83476790932184008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6.3436471959590915E-2"/>
                  <c:y val="-0.16387902550994488"/>
                </c:manualLayout>
              </c:layout>
              <c:tx>
                <c:rich>
                  <a:bodyPr/>
                  <a:lstStyle/>
                  <a:p>
                    <a:r>
                      <a:rPr lang="en-US" sz="2000" dirty="0">
                        <a:solidFill>
                          <a:srgbClr val="FFFFFF"/>
                        </a:solidFill>
                      </a:rPr>
                      <a:t>1</a:t>
                    </a:r>
                    <a:r>
                      <a:rPr lang="en-US" dirty="0">
                        <a:solidFill>
                          <a:srgbClr val="FFFFFF"/>
                        </a:solidFill>
                      </a:rPr>
                      <a:t>70</a:t>
                    </a:r>
                  </a:p>
                </c:rich>
              </c:tx>
              <c:showVal val="1"/>
            </c:dLbl>
            <c:dLbl>
              <c:idx val="1"/>
              <c:layout>
                <c:manualLayout>
                  <c:x val="0"/>
                  <c:y val="1.2908886389201351E-2"/>
                </c:manualLayout>
              </c:layout>
              <c:dLblPos val="bestFit"/>
              <c:showVal val="1"/>
            </c:dLbl>
            <c:dLbl>
              <c:idx val="2"/>
              <c:layout>
                <c:manualLayout>
                  <c:x val="2.6244965322799796E-2"/>
                  <c:y val="-4.5763069090048084E-2"/>
                </c:manualLayout>
              </c:layout>
              <c:dLblPos val="bestFit"/>
              <c:showVal val="1"/>
            </c:dLbl>
            <c:dLbl>
              <c:idx val="3"/>
              <c:layout>
                <c:manualLayout>
                  <c:x val="-6.9006029374600139E-2"/>
                  <c:y val="1.9706826120419196E-2"/>
                </c:manualLayout>
              </c:layout>
              <c:dLblPos val="bestFit"/>
              <c:showVal val="1"/>
            </c:dLbl>
            <c:dLbl>
              <c:idx val="4"/>
              <c:layout>
                <c:manualLayout>
                  <c:x val="-4.1231384101329156E-2"/>
                  <c:y val="-3.1593629743650466E-2"/>
                </c:manualLayout>
              </c:layout>
              <c:dLblPos val="bestFit"/>
              <c:showVal val="1"/>
            </c:dLbl>
            <c:dLbl>
              <c:idx val="5"/>
              <c:layout>
                <c:manualLayout>
                  <c:x val="-1.9210719982677565E-2"/>
                  <c:y val="-8.6904031732875517E-2"/>
                </c:manualLayout>
              </c:layout>
              <c:dLblPos val="bestFit"/>
              <c:showVal val="1"/>
            </c:dLbl>
            <c:dLbl>
              <c:idx val="6"/>
              <c:layout>
                <c:manualLayout>
                  <c:x val="1.4834306695499386E-2"/>
                  <c:y val="-2.0646261322597833E-2"/>
                </c:manualLayout>
              </c:layout>
              <c:dLblPos val="bestFit"/>
              <c:showVal val="1"/>
            </c:dLbl>
            <c:dLbl>
              <c:idx val="7"/>
              <c:layout>
                <c:manualLayout>
                  <c:x val="4.4338645043225954E-2"/>
                  <c:y val="-7.2418447694038435E-2"/>
                </c:manualLayout>
              </c:layout>
              <c:dLblPos val="bestFit"/>
              <c:showVal val="1"/>
            </c:dLbl>
            <c:dLbl>
              <c:idx val="9"/>
              <c:layout>
                <c:manualLayout>
                  <c:x val="0.13794688930790258"/>
                  <c:y val="-5.4373334912083564E-2"/>
                </c:manualLayout>
              </c:layout>
              <c:dLblPos val="bestFit"/>
              <c:showVal val="1"/>
            </c:dLbl>
            <c:dLbl>
              <c:idx val="10"/>
              <c:layout>
                <c:manualLayout>
                  <c:x val="0.1148853160485155"/>
                  <c:y val="5.8408619975134808E-2"/>
                </c:manualLayout>
              </c:layout>
              <c:dLblPos val="bestFit"/>
              <c:showVal val="1"/>
            </c:dLbl>
            <c:txPr>
              <a:bodyPr/>
              <a:lstStyle/>
              <a:p>
                <a:pPr>
                  <a:defRPr sz="2000" b="1">
                    <a:solidFill>
                      <a:srgbClr val="0062AC"/>
                    </a:solidFill>
                    <a:latin typeface="Verdana" pitchFamily="34" charset="0"/>
                    <a:ea typeface="Verdana" pitchFamily="34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Лист1!$A$2:$A$11</c:f>
              <c:strCache>
                <c:ptCount val="10"/>
                <c:pt idx="0">
                  <c:v>Утримання та  ремонт доріг 71%</c:v>
                </c:pt>
                <c:pt idx="1">
                  <c:v>Утримання та ремонт освітлення 6%</c:v>
                </c:pt>
                <c:pt idx="2">
                  <c:v>Догляд за зеленими насадженнями, покіс трави та спил дерев 7%</c:v>
                </c:pt>
                <c:pt idx="3">
                  <c:v>Утримання цвинтарів 3%</c:v>
                </c:pt>
                <c:pt idx="4">
                  <c:v>Оплата освітлення вулиць та природного газу 5%</c:v>
                </c:pt>
                <c:pt idx="5">
                  <c:v>Оплата послуг з видалення відходів 2%</c:v>
                </c:pt>
                <c:pt idx="6">
                  <c:v>Захоронення ТПВ</c:v>
                </c:pt>
                <c:pt idx="7">
                  <c:v>Утримання МАФ 2%</c:v>
                </c:pt>
                <c:pt idx="8">
                  <c:v>Утримання притулку для тварин 2%</c:v>
                </c:pt>
                <c:pt idx="9">
                  <c:v>Інша діяльність ЖКГ 2%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135.19999999999999</c:v>
                </c:pt>
                <c:pt idx="1">
                  <c:v>10.9</c:v>
                </c:pt>
                <c:pt idx="2">
                  <c:v>12.7</c:v>
                </c:pt>
                <c:pt idx="3">
                  <c:v>6.3</c:v>
                </c:pt>
                <c:pt idx="4">
                  <c:v>9.2000000000000011</c:v>
                </c:pt>
                <c:pt idx="5">
                  <c:v>4.5</c:v>
                </c:pt>
                <c:pt idx="6">
                  <c:v>2.6</c:v>
                </c:pt>
                <c:pt idx="7">
                  <c:v>3.6</c:v>
                </c:pt>
                <c:pt idx="8">
                  <c:v>3.1</c:v>
                </c:pt>
                <c:pt idx="9">
                  <c:v>4.2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59413993524679309"/>
          <c:y val="1.5865550589960076E-2"/>
          <c:w val="0.40586006475320735"/>
          <c:h val="0.88555664531859934"/>
        </c:manualLayout>
      </c:layout>
      <c:txPr>
        <a:bodyPr/>
        <a:lstStyle/>
        <a:p>
          <a:pPr>
            <a:defRPr sz="1600" b="1">
              <a:latin typeface="Verdana" pitchFamily="34" charset="0"/>
              <a:ea typeface="Verdana" pitchFamily="34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30701962930179971"/>
          <c:y val="4.108068489510644E-2"/>
          <c:w val="0.46861728412041448"/>
          <c:h val="0.6733253886950173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2.7715673119296052E-2"/>
                  <c:y val="-0.1365245076299256"/>
                </c:manualLayout>
              </c:layout>
              <c:showVal val="1"/>
            </c:dLbl>
            <c:dLbl>
              <c:idx val="2"/>
              <c:layout>
                <c:manualLayout>
                  <c:x val="-1.2296000631838459E-3"/>
                  <c:y val="-2.4201596682198151E-2"/>
                </c:manualLayout>
              </c:layout>
              <c:showVal val="1"/>
            </c:dLbl>
            <c:dLbl>
              <c:idx val="3"/>
              <c:layout>
                <c:manualLayout>
                  <c:x val="-3.0909870021514421E-3"/>
                  <c:y val="4.8922180615859354E-3"/>
                </c:manualLayout>
              </c:layout>
              <c:showVal val="1"/>
            </c:dLbl>
            <c:dLbl>
              <c:idx val="6"/>
              <c:layout>
                <c:manualLayout>
                  <c:x val="-5.4538338302049833E-4"/>
                  <c:y val="3.1527480026540032E-3"/>
                </c:manualLayout>
              </c:layout>
              <c:showVal val="1"/>
            </c:dLbl>
            <c:txPr>
              <a:bodyPr/>
              <a:lstStyle/>
              <a:p>
                <a:pPr>
                  <a:defRPr b="1">
                    <a:solidFill>
                      <a:srgbClr val="0062AC"/>
                    </a:solidFill>
                    <a:latin typeface="Verdana" pitchFamily="34" charset="0"/>
                    <a:ea typeface="Verdana" pitchFamily="34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Лист1!$A$2:$A$11</c:f>
              <c:strCache>
                <c:ptCount val="10"/>
                <c:pt idx="0">
                  <c:v>Освіта 47,9%</c:v>
                </c:pt>
                <c:pt idx="1">
                  <c:v>Охорона здоров'я 4,5%</c:v>
                </c:pt>
                <c:pt idx="2">
                  <c:v>Органи управління 10,2%</c:v>
                </c:pt>
                <c:pt idx="3">
                  <c:v>Соціальний захист населення 7,4%</c:v>
                </c:pt>
                <c:pt idx="4">
                  <c:v>Культура 3%</c:v>
                </c:pt>
                <c:pt idx="5">
                  <c:v>Фізична культура і спорт 2,1%</c:v>
                </c:pt>
                <c:pt idx="6">
                  <c:v>ЖКГ, утримання доріг 17%</c:v>
                </c:pt>
                <c:pt idx="7">
                  <c:v>Інші видатки 2,5%</c:v>
                </c:pt>
                <c:pt idx="8">
                  <c:v>Резервний фонд 4,1%</c:v>
                </c:pt>
                <c:pt idx="9">
                  <c:v>Реверсна дотація 1,3%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614.29999999999995</c:v>
                </c:pt>
                <c:pt idx="1">
                  <c:v>58.2</c:v>
                </c:pt>
                <c:pt idx="2">
                  <c:v>130.80000000000001</c:v>
                </c:pt>
                <c:pt idx="3">
                  <c:v>95</c:v>
                </c:pt>
                <c:pt idx="4">
                  <c:v>37.9</c:v>
                </c:pt>
                <c:pt idx="5">
                  <c:v>26.8</c:v>
                </c:pt>
                <c:pt idx="6">
                  <c:v>219</c:v>
                </c:pt>
                <c:pt idx="7">
                  <c:v>32.200000000000003</c:v>
                </c:pt>
                <c:pt idx="8">
                  <c:v>52.4</c:v>
                </c:pt>
                <c:pt idx="9">
                  <c:v>16.3</c:v>
                </c:pt>
              </c:numCache>
            </c:numRef>
          </c:val>
        </c:ser>
        <c:firstSliceAng val="0"/>
      </c:pieChart>
    </c:plotArea>
    <c:legend>
      <c:legendPos val="b"/>
      <c:layout/>
      <c:txPr>
        <a:bodyPr/>
        <a:lstStyle/>
        <a:p>
          <a:pPr>
            <a:defRPr sz="1200" b="1">
              <a:latin typeface="Verdana" pitchFamily="34" charset="0"/>
              <a:ea typeface="Verdana" pitchFamily="34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17527502250700824"/>
          <c:y val="0.13206127543684446"/>
          <c:w val="0.61241140721799792"/>
          <c:h val="0.69680716535995257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Спеціальний фонд </c:v>
                </c:pt>
              </c:strCache>
            </c:strRef>
          </c:tx>
          <c:dLbls>
            <c:dLbl>
              <c:idx val="0"/>
              <c:layout>
                <c:manualLayout>
                  <c:x val="0.12384278434649112"/>
                  <c:y val="-3.6599884020678791E-2"/>
                </c:manualLayout>
              </c:layout>
              <c:showVal val="1"/>
            </c:dLbl>
            <c:dLbl>
              <c:idx val="1"/>
              <c:layout>
                <c:manualLayout>
                  <c:x val="0.13437499999999997"/>
                  <c:y val="-1.4062499134934939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</a:rPr>
                      <a:t>1</a:t>
                    </a:r>
                    <a:r>
                      <a:rPr lang="en-US" dirty="0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t>75,4</a:t>
                    </a: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b="1">
                    <a:solidFill>
                      <a:srgbClr val="0062AC"/>
                    </a:solidFill>
                    <a:latin typeface="Verdana" pitchFamily="34" charset="0"/>
                    <a:ea typeface="Verdana" pitchFamily="34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2023 рік</c:v>
                </c:pt>
                <c:pt idx="1">
                  <c:v>2024 рік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66.900000000000006</c:v>
                </c:pt>
                <c:pt idx="1">
                  <c:v>175.4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Загальний фонд</c:v>
                </c:pt>
              </c:strCache>
            </c:strRef>
          </c:tx>
          <c:spPr>
            <a:solidFill>
              <a:srgbClr val="FFC000"/>
            </a:solidFill>
          </c:spPr>
          <c:dLbls>
            <c:dLbl>
              <c:idx val="1"/>
              <c:layout>
                <c:manualLayout>
                  <c:x val="-1.2028840469201581E-3"/>
                  <c:y val="-2.1867175546357014E-3"/>
                </c:manualLayout>
              </c:layout>
              <c:showVal val="1"/>
            </c:dLbl>
            <c:txPr>
              <a:bodyPr/>
              <a:lstStyle/>
              <a:p>
                <a:pPr>
                  <a:defRPr b="1">
                    <a:solidFill>
                      <a:srgbClr val="0062AC"/>
                    </a:solidFill>
                    <a:latin typeface="Verdana" pitchFamily="34" charset="0"/>
                    <a:ea typeface="Verdana" pitchFamily="34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2023 рік</c:v>
                </c:pt>
                <c:pt idx="1">
                  <c:v>2024 рік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1307</c:v>
                </c:pt>
                <c:pt idx="1">
                  <c:v>1354.5</c:v>
                </c:pt>
              </c:numCache>
            </c:numRef>
          </c:val>
        </c:ser>
        <c:overlap val="100"/>
        <c:axId val="152468480"/>
        <c:axId val="152474368"/>
      </c:barChart>
      <c:catAx>
        <c:axId val="152468480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latin typeface="Verdana" pitchFamily="34" charset="0"/>
                <a:ea typeface="Verdana" pitchFamily="34" charset="0"/>
              </a:defRPr>
            </a:pPr>
            <a:endParaRPr lang="ru-RU"/>
          </a:p>
        </c:txPr>
        <c:crossAx val="152474368"/>
        <c:crosses val="autoZero"/>
        <c:auto val="1"/>
        <c:lblAlgn val="ctr"/>
        <c:lblOffset val="100"/>
      </c:catAx>
      <c:valAx>
        <c:axId val="152474368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>
                <a:latin typeface="Verdana" pitchFamily="34" charset="0"/>
                <a:ea typeface="Verdana" pitchFamily="34" charset="0"/>
              </a:defRPr>
            </a:pPr>
            <a:endParaRPr lang="ru-RU"/>
          </a:p>
        </c:txPr>
        <c:crossAx val="152468480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>
              <a:latin typeface="Verdana" pitchFamily="34" charset="0"/>
              <a:ea typeface="Verdana" pitchFamily="34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8.5627356806786594E-3"/>
          <c:y val="1.873380537098519E-2"/>
          <c:w val="0.6320862807687615"/>
          <c:h val="0.7428642071893556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Pt>
            <c:idx val="1"/>
            <c:spPr>
              <a:solidFill>
                <a:srgbClr val="FFD209"/>
              </a:solidFill>
            </c:spPr>
          </c:dPt>
          <c:dLbls>
            <c:dLbl>
              <c:idx val="0"/>
              <c:layout>
                <c:manualLayout>
                  <c:x val="-1.3741066235792484E-2"/>
                  <c:y val="-2.5210024590987538E-2"/>
                </c:manualLayout>
              </c:layout>
              <c:showVal val="1"/>
            </c:dLbl>
            <c:dLbl>
              <c:idx val="2"/>
              <c:layout>
                <c:manualLayout>
                  <c:x val="9.5046243732325716E-2"/>
                  <c:y val="-0.20140196561034371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solidFill>
                      <a:srgbClr val="0062AC"/>
                    </a:solidFill>
                    <a:latin typeface="Verdana" pitchFamily="34" charset="0"/>
                    <a:ea typeface="Verdana" pitchFamily="34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Субвенції 26,2%</c:v>
                </c:pt>
                <c:pt idx="1">
                  <c:v>Дотації  0,8%</c:v>
                </c:pt>
                <c:pt idx="2">
                  <c:v>Власні надходження 73%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400.5</c:v>
                </c:pt>
                <c:pt idx="1">
                  <c:v>12.1</c:v>
                </c:pt>
                <c:pt idx="2">
                  <c:v>1117.3</c:v>
                </c:pt>
              </c:numCache>
            </c:numRef>
          </c:val>
        </c:ser>
        <c:firstSliceAng val="0"/>
      </c:pieChart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uk-UA"/>
              <a:t>Структура спеціального фонду</a:t>
            </a:r>
          </a:p>
        </c:rich>
      </c:tx>
      <c:layout>
        <c:manualLayout>
          <c:xMode val="edge"/>
          <c:yMode val="edge"/>
          <c:x val="0.12194048814101761"/>
          <c:y val="0"/>
        </c:manualLayout>
      </c:layout>
    </c:title>
    <c:plotArea>
      <c:layout>
        <c:manualLayout>
          <c:layoutTarget val="inner"/>
          <c:xMode val="edge"/>
          <c:yMode val="edge"/>
          <c:x val="0.13034041081982894"/>
          <c:y val="0.16866078938750875"/>
          <c:w val="0.55780135110662332"/>
          <c:h val="0.68450362080794636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спеціального фонду</c:v>
                </c:pt>
              </c:strCache>
            </c:strRef>
          </c:tx>
          <c:explosion val="25"/>
          <c:dPt>
            <c:idx val="1"/>
            <c:spPr>
              <a:solidFill>
                <a:srgbClr val="FFC000"/>
              </a:solidFill>
            </c:spPr>
          </c:dPt>
          <c:dLbls>
            <c:dLbl>
              <c:idx val="0"/>
              <c:layout>
                <c:manualLayout>
                  <c:x val="-1.6631253416944252E-2"/>
                  <c:y val="-1.9281305739852178E-2"/>
                </c:manualLayout>
              </c:layout>
              <c:spPr/>
              <c:txPr>
                <a:bodyPr/>
                <a:lstStyle/>
                <a:p>
                  <a:pPr>
                    <a:defRPr sz="1600" b="1">
                      <a:solidFill>
                        <a:srgbClr val="0062AC"/>
                      </a:solidFill>
                      <a:latin typeface="Verdana" pitchFamily="34" charset="0"/>
                      <a:ea typeface="Verdana" pitchFamily="34" charset="0"/>
                    </a:defRPr>
                  </a:pPr>
                  <a:endParaRPr lang="ru-RU"/>
                </a:p>
              </c:txPr>
              <c:showVal val="1"/>
            </c:dLbl>
            <c:dLbl>
              <c:idx val="1"/>
              <c:spPr/>
              <c:txPr>
                <a:bodyPr/>
                <a:lstStyle/>
                <a:p>
                  <a:pPr>
                    <a:defRPr sz="1600" b="1">
                      <a:solidFill>
                        <a:srgbClr val="0062AC"/>
                      </a:solidFill>
                      <a:latin typeface="Verdana" pitchFamily="34" charset="0"/>
                      <a:ea typeface="Verdana" pitchFamily="34" charset="0"/>
                    </a:defRPr>
                  </a:pPr>
                  <a:endParaRPr lang="ru-RU"/>
                </a:p>
              </c:txPr>
            </c:dLbl>
            <c:txPr>
              <a:bodyPr/>
              <a:lstStyle/>
              <a:p>
                <a:pPr>
                  <a:defRPr b="1">
                    <a:solidFill>
                      <a:srgbClr val="0062AC"/>
                    </a:solidFill>
                    <a:latin typeface="Verdana" pitchFamily="34" charset="0"/>
                    <a:ea typeface="Verdana" pitchFamily="34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Власні надходження 24,1%</c:v>
                </c:pt>
                <c:pt idx="1">
                  <c:v>Субвенції 75,9%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42.2</c:v>
                </c:pt>
                <c:pt idx="1">
                  <c:v>133.19999999999999</c:v>
                </c:pt>
              </c:numCache>
            </c:numRef>
          </c:val>
        </c:ser>
        <c:firstSliceAng val="0"/>
      </c:pieChart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uk-UA"/>
              <a:t>Структура доходів загального фонду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35037793949414137"/>
          <c:y val="0.18941578848471208"/>
          <c:w val="0.59657667799573466"/>
          <c:h val="0.7427201258674796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доходів загального фонду</c:v>
                </c:pt>
              </c:strCache>
            </c:strRef>
          </c:tx>
          <c:explosion val="25"/>
          <c:dPt>
            <c:idx val="1"/>
            <c:spPr>
              <a:solidFill>
                <a:srgbClr val="FFC000"/>
              </a:solidFill>
            </c:spPr>
          </c:dPt>
          <c:dLbls>
            <c:dLbl>
              <c:idx val="0"/>
              <c:layout>
                <c:manualLayout>
                  <c:x val="-8.6021535154615671E-3"/>
                  <c:y val="-1.2908595354930223E-2"/>
                </c:manualLayout>
              </c:layout>
              <c:showVal val="1"/>
            </c:dLbl>
            <c:dLbl>
              <c:idx val="1"/>
              <c:layout/>
              <c:showVal val="1"/>
            </c:dLbl>
            <c:dLbl>
              <c:idx val="2"/>
              <c:layout>
                <c:manualLayout>
                  <c:x val="-0.11307698574300488"/>
                  <c:y val="-0.3685888049541640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1075,1</a:t>
                    </a:r>
                    <a:endParaRPr lang="en-US" dirty="0"/>
                  </a:p>
                </c:rich>
              </c:tx>
              <c:showVal val="1"/>
            </c:dLbl>
            <c:delete val="1"/>
            <c:txPr>
              <a:bodyPr/>
              <a:lstStyle/>
              <a:p>
                <a:pPr>
                  <a:defRPr sz="1600" b="1">
                    <a:solidFill>
                      <a:srgbClr val="0062AC"/>
                    </a:solidFill>
                    <a:latin typeface="Verdana" pitchFamily="34" charset="0"/>
                    <a:ea typeface="Verdana" pitchFamily="34" charset="0"/>
                  </a:defRPr>
                </a:pPr>
                <a:endParaRPr lang="ru-RU"/>
              </a:p>
            </c:txPr>
          </c:dLbls>
          <c:cat>
            <c:strRef>
              <c:f>Лист1!$A$2:$A$4</c:f>
              <c:strCache>
                <c:ptCount val="3"/>
                <c:pt idx="0">
                  <c:v>Субвенції 19,7%</c:v>
                </c:pt>
                <c:pt idx="1">
                  <c:v>Дотації 0,9%</c:v>
                </c:pt>
                <c:pt idx="2">
                  <c:v>Власні надходження 79,4 %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267.3</c:v>
                </c:pt>
                <c:pt idx="1">
                  <c:v>12.1</c:v>
                </c:pt>
                <c:pt idx="2">
                  <c:v>1075.0999999999999</c:v>
                </c:pt>
              </c:numCache>
            </c:numRef>
          </c:val>
        </c:ser>
        <c:firstSliceAng val="0"/>
      </c:pieChart>
    </c:plotArea>
    <c:legend>
      <c:legendPos val="b"/>
      <c:layout>
        <c:manualLayout>
          <c:xMode val="edge"/>
          <c:yMode val="edge"/>
          <c:x val="2.2809675992460796E-2"/>
          <c:y val="0.73860859984943361"/>
          <c:w val="0.75634524880331211"/>
          <c:h val="0.25842950550819116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1.3988062525984798E-2"/>
          <c:y val="9.6553181990367443E-2"/>
          <c:w val="0.48555120666084556"/>
          <c:h val="0.80406288895502898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1.5975831683556627E-2"/>
                  <c:y val="3.9001595883098636E-2"/>
                </c:manualLayout>
              </c:layout>
              <c:showVal val="1"/>
            </c:dLbl>
            <c:dLbl>
              <c:idx val="1"/>
              <c:layout>
                <c:manualLayout>
                  <c:x val="3.0905211732522801E-2"/>
                  <c:y val="-0.1397275215611532"/>
                </c:manualLayout>
              </c:layout>
              <c:dLblPos val="bestFit"/>
              <c:showVal val="1"/>
            </c:dLbl>
            <c:dLbl>
              <c:idx val="2"/>
              <c:layout>
                <c:manualLayout>
                  <c:x val="0.10061924747039352"/>
                  <c:y val="-2.1702923657199211E-2"/>
                </c:manualLayout>
              </c:layout>
              <c:dLblPos val="bestFit"/>
              <c:showVal val="1"/>
            </c:dLbl>
            <c:dLbl>
              <c:idx val="3"/>
              <c:layout>
                <c:manualLayout>
                  <c:x val="-9.0678044226409748E-3"/>
                  <c:y val="-5.4405267446583595E-3"/>
                </c:manualLayout>
              </c:layout>
              <c:showVal val="1"/>
            </c:dLbl>
            <c:dLbl>
              <c:idx val="4"/>
              <c:layout>
                <c:manualLayout>
                  <c:x val="7.0246618488262946E-3"/>
                  <c:y val="-8.4229022574110191E-2"/>
                </c:manualLayout>
              </c:layout>
              <c:showVal val="1"/>
            </c:dLbl>
            <c:dLbl>
              <c:idx val="5"/>
              <c:layout>
                <c:manualLayout>
                  <c:x val="4.5628395727538906E-2"/>
                  <c:y val="9.3547269348161766E-2"/>
                </c:manualLayout>
              </c:layout>
              <c:dLblPos val="bestFit"/>
              <c:showVal val="1"/>
            </c:dLbl>
            <c:txPr>
              <a:bodyPr/>
              <a:lstStyle/>
              <a:p>
                <a:pPr>
                  <a:defRPr sz="2000" b="1">
                    <a:solidFill>
                      <a:srgbClr val="0062AC"/>
                    </a:solidFill>
                    <a:latin typeface="Verdana" pitchFamily="34" charset="0"/>
                    <a:ea typeface="Verdana" pitchFamily="34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Поховання загиблих та підтримка родин</c:v>
                </c:pt>
                <c:pt idx="1">
                  <c:v>Підтримка тероборони та ЗСУ</c:v>
                </c:pt>
                <c:pt idx="2">
                  <c:v>Поповнення  регіонального МР</c:v>
                </c:pt>
                <c:pt idx="3">
                  <c:v>Ліквідація наслідків агресії РФ</c:v>
                </c:pt>
                <c:pt idx="4">
                  <c:v>Облаштування найпростіших укриттів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58</c:v>
                </c:pt>
                <c:pt idx="1">
                  <c:v>32.6</c:v>
                </c:pt>
                <c:pt idx="2">
                  <c:v>3.7</c:v>
                </c:pt>
                <c:pt idx="3">
                  <c:v>35</c:v>
                </c:pt>
                <c:pt idx="4">
                  <c:v>84.8</c:v>
                </c:pt>
              </c:numCache>
            </c:numRef>
          </c:val>
        </c:ser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1800" b="1">
                <a:latin typeface="Verdana" pitchFamily="34" charset="0"/>
                <a:ea typeface="Verdana" pitchFamily="34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56690246547183254"/>
          <c:y val="0.17617687923867509"/>
          <c:w val="0.42533547723664661"/>
          <c:h val="0.57983099943291516"/>
        </c:manualLayout>
      </c:layout>
      <c:txPr>
        <a:bodyPr/>
        <a:lstStyle/>
        <a:p>
          <a:pPr>
            <a:defRPr sz="1800" b="1">
              <a:latin typeface="Verdana" pitchFamily="34" charset="0"/>
              <a:ea typeface="Verdana" pitchFamily="34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1.3988062525984798E-2"/>
          <c:y val="9.6553181990367443E-2"/>
          <c:w val="0.48555120666084567"/>
          <c:h val="0.8040628889550287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1.5975831683556627E-2"/>
                  <c:y val="3.9001595883098636E-2"/>
                </c:manualLayout>
              </c:layout>
              <c:showVal val="1"/>
            </c:dLbl>
            <c:dLbl>
              <c:idx val="1"/>
              <c:layout>
                <c:manualLayout>
                  <c:x val="0.10205740357146308"/>
                  <c:y val="-0.10808040858594363"/>
                </c:manualLayout>
              </c:layout>
              <c:dLblPos val="bestFit"/>
              <c:showVal val="1"/>
            </c:dLbl>
            <c:dLbl>
              <c:idx val="2"/>
              <c:layout>
                <c:manualLayout>
                  <c:x val="0.10061924747039352"/>
                  <c:y val="-2.1702923657199211E-2"/>
                </c:manualLayout>
              </c:layout>
              <c:dLblPos val="bestFit"/>
              <c:showVal val="1"/>
            </c:dLbl>
            <c:dLbl>
              <c:idx val="3"/>
              <c:layout>
                <c:manualLayout>
                  <c:x val="-9.0678044226409748E-3"/>
                  <c:y val="-5.440526744658363E-3"/>
                </c:manualLayout>
              </c:layout>
              <c:showVal val="1"/>
            </c:dLbl>
            <c:dLbl>
              <c:idx val="4"/>
              <c:layout>
                <c:manualLayout>
                  <c:x val="1.6080395355600553E-2"/>
                  <c:y val="-0.14752324852452928"/>
                </c:manualLayout>
              </c:layout>
              <c:showVal val="1"/>
            </c:dLbl>
            <c:dLbl>
              <c:idx val="5"/>
              <c:layout>
                <c:manualLayout>
                  <c:x val="4.5628395727538906E-2"/>
                  <c:y val="9.3547269348161766E-2"/>
                </c:manualLayout>
              </c:layout>
              <c:dLblPos val="bestFit"/>
              <c:showVal val="1"/>
            </c:dLbl>
            <c:txPr>
              <a:bodyPr/>
              <a:lstStyle/>
              <a:p>
                <a:pPr>
                  <a:defRPr sz="2000" b="1">
                    <a:solidFill>
                      <a:srgbClr val="0062AC"/>
                    </a:solidFill>
                    <a:latin typeface="Verdana" pitchFamily="34" charset="0"/>
                    <a:ea typeface="Verdana" pitchFamily="34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В закладах освіти</c:v>
                </c:pt>
                <c:pt idx="1">
                  <c:v>Культури</c:v>
                </c:pt>
                <c:pt idx="2">
                  <c:v>На території котельні сел. Нове</c:v>
                </c:pt>
                <c:pt idx="3">
                  <c:v>Охорони здоров'я</c:v>
                </c:pt>
                <c:pt idx="4">
                  <c:v>В інших установах та організаціях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41.3</c:v>
                </c:pt>
                <c:pt idx="1">
                  <c:v>1.2</c:v>
                </c:pt>
                <c:pt idx="2">
                  <c:v>1.6</c:v>
                </c:pt>
                <c:pt idx="3">
                  <c:v>6.8</c:v>
                </c:pt>
                <c:pt idx="4">
                  <c:v>33.9</c:v>
                </c:pt>
              </c:numCache>
            </c:numRef>
          </c:val>
        </c:ser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b="1">
                <a:latin typeface="Verdana" pitchFamily="34" charset="0"/>
                <a:ea typeface="Verdana" pitchFamily="34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60585240784212269"/>
          <c:y val="0.17611191188076764"/>
          <c:w val="0.38638553486635674"/>
          <c:h val="0.65455770044743833"/>
        </c:manualLayout>
      </c:layout>
      <c:txPr>
        <a:bodyPr/>
        <a:lstStyle/>
        <a:p>
          <a:pPr>
            <a:defRPr b="1">
              <a:latin typeface="Verdana" pitchFamily="34" charset="0"/>
              <a:ea typeface="Verdana" pitchFamily="34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3.4453024428094642E-2"/>
          <c:y val="3.5425628662864708E-2"/>
          <c:w val="0.47670370652596866"/>
          <c:h val="0.8408524295088183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5.9550687692831478E-2"/>
                  <c:y val="4.6447364461098241E-2"/>
                </c:manualLayout>
              </c:layout>
              <c:showVal val="1"/>
            </c:dLbl>
            <c:dLbl>
              <c:idx val="1"/>
              <c:layout>
                <c:manualLayout>
                  <c:x val="0.10205740357146308"/>
                  <c:y val="-0.10808040858594363"/>
                </c:manualLayout>
              </c:layout>
              <c:dLblPos val="bestFit"/>
              <c:showVal val="1"/>
            </c:dLbl>
            <c:dLbl>
              <c:idx val="2"/>
              <c:layout>
                <c:manualLayout>
                  <c:x val="-2.738194226650479E-2"/>
                  <c:y val="2.5453496548184899E-2"/>
                </c:manualLayout>
              </c:layout>
              <c:dLblPos val="bestFit"/>
              <c:showVal val="1"/>
            </c:dLbl>
            <c:dLbl>
              <c:idx val="3"/>
              <c:layout>
                <c:manualLayout>
                  <c:x val="-9.0678044226409748E-3"/>
                  <c:y val="-5.4405267446583673E-3"/>
                </c:manualLayout>
              </c:layout>
              <c:showVal val="1"/>
            </c:dLbl>
            <c:dLbl>
              <c:idx val="4"/>
              <c:layout>
                <c:manualLayout>
                  <c:x val="1.608039535560056E-2"/>
                  <c:y val="-0.14752324852452933"/>
                </c:manualLayout>
              </c:layout>
              <c:showVal val="1"/>
            </c:dLbl>
            <c:dLbl>
              <c:idx val="5"/>
              <c:layout>
                <c:manualLayout>
                  <c:x val="4.5628395727538906E-2"/>
                  <c:y val="9.3547269348161766E-2"/>
                </c:manualLayout>
              </c:layout>
              <c:dLblPos val="bestFit"/>
              <c:showVal val="1"/>
            </c:dLbl>
            <c:txPr>
              <a:bodyPr/>
              <a:lstStyle/>
              <a:p>
                <a:pPr>
                  <a:defRPr sz="2000" b="1">
                    <a:solidFill>
                      <a:srgbClr val="0062AC"/>
                    </a:solidFill>
                    <a:latin typeface="Verdana" pitchFamily="34" charset="0"/>
                    <a:ea typeface="Verdana" pitchFamily="34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Лист1!$A$2:$A$5</c:f>
              <c:strCache>
                <c:ptCount val="4"/>
                <c:pt idx="0">
                  <c:v>Виплата матеріальної допомоги</c:v>
                </c:pt>
                <c:pt idx="1">
                  <c:v>Технічне обстеження та ремонт пошкодженних покрівель</c:v>
                </c:pt>
                <c:pt idx="2">
                  <c:v>Роботи з благоустрою </c:v>
                </c:pt>
                <c:pt idx="3">
                  <c:v>Придбання будівельних матеріалів і ремонту амбулаторії №5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0.8</c:v>
                </c:pt>
                <c:pt idx="1">
                  <c:v>4.5999999999999996</c:v>
                </c:pt>
                <c:pt idx="2">
                  <c:v>1.3</c:v>
                </c:pt>
                <c:pt idx="3">
                  <c:v>0.1</c:v>
                </c:pt>
              </c:numCache>
            </c:numRef>
          </c:val>
        </c:ser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1800" b="1">
                <a:latin typeface="Verdana" pitchFamily="34" charset="0"/>
                <a:ea typeface="Verdana" pitchFamily="34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52003034372579138"/>
          <c:y val="0.1541315664709407"/>
          <c:w val="0.47996965627420868"/>
          <c:h val="0.62564388086967859"/>
        </c:manualLayout>
      </c:layout>
      <c:txPr>
        <a:bodyPr/>
        <a:lstStyle/>
        <a:p>
          <a:pPr>
            <a:defRPr sz="1800" b="1">
              <a:latin typeface="Verdana" pitchFamily="34" charset="0"/>
              <a:ea typeface="Verdana" pitchFamily="34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8.6960244466582126E-2"/>
          <c:y val="0.1358244213494772"/>
          <c:w val="0.57531926722580784"/>
          <c:h val="0.86417557865052286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7.7646691456035657E-2"/>
                  <c:y val="-0.26256797816207361"/>
                </c:manualLayout>
              </c:layout>
              <c:tx>
                <c:rich>
                  <a:bodyPr/>
                  <a:lstStyle/>
                  <a:p>
                    <a:r>
                      <a:rPr lang="en-US" sz="2000" b="1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</a:rPr>
                      <a:t>4</a:t>
                    </a:r>
                    <a:r>
                      <a:rPr lang="en-US" smtClean="0"/>
                      <a:t>40</a:t>
                    </a:r>
                    <a:r>
                      <a:rPr lang="uk-UA" smtClean="0"/>
                      <a:t> </a:t>
                    </a:r>
                    <a:r>
                      <a:rPr lang="uk-UA" sz="1000" smtClean="0"/>
                      <a:t>(46,2%)</a:t>
                    </a:r>
                    <a:endParaRPr lang="en-US" sz="1000"/>
                  </a:p>
                </c:rich>
              </c:tx>
              <c:dLblPos val="bestFit"/>
            </c:dLbl>
            <c:dLbl>
              <c:idx val="1"/>
              <c:layout>
                <c:manualLayout>
                  <c:x val="1.6125904109314589E-2"/>
                  <c:y val="-5.6253453166838996E-2"/>
                </c:manualLayout>
              </c:layout>
              <c:tx>
                <c:rich>
                  <a:bodyPr/>
                  <a:lstStyle/>
                  <a:p>
                    <a:r>
                      <a:rPr lang="en-US" sz="2000" b="1" dirty="0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</a:rPr>
                      <a:t>8</a:t>
                    </a:r>
                    <a:r>
                      <a:rPr lang="en-US" dirty="0" smtClean="0"/>
                      <a:t>3</a:t>
                    </a:r>
                    <a:r>
                      <a:rPr lang="uk-UA" dirty="0" smtClean="0"/>
                      <a:t> </a:t>
                    </a:r>
                    <a:r>
                      <a:rPr lang="uk-UA" sz="1000" dirty="0" smtClean="0"/>
                      <a:t>(8,7%)</a:t>
                    </a:r>
                    <a:endParaRPr lang="en-US" sz="1000" dirty="0"/>
                  </a:p>
                </c:rich>
              </c:tx>
              <c:dLblPos val="bestFit"/>
            </c:dLbl>
            <c:dLbl>
              <c:idx val="2"/>
              <c:layout>
                <c:manualLayout>
                  <c:x val="2.1693003822798481E-2"/>
                  <c:y val="-2.4298487817018398E-2"/>
                </c:manualLayout>
              </c:layout>
              <c:tx>
                <c:rich>
                  <a:bodyPr/>
                  <a:lstStyle/>
                  <a:p>
                    <a:r>
                      <a:rPr lang="en-US" sz="2000" b="1" dirty="0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</a:rPr>
                      <a:t>3</a:t>
                    </a:r>
                    <a:r>
                      <a:rPr lang="en-US" dirty="0" smtClean="0"/>
                      <a:t>5</a:t>
                    </a:r>
                    <a:r>
                      <a:rPr lang="uk-UA" dirty="0" smtClean="0"/>
                      <a:t> </a:t>
                    </a:r>
                    <a:r>
                      <a:rPr lang="uk-UA" sz="1000" dirty="0" smtClean="0"/>
                      <a:t>(3,7%)</a:t>
                    </a:r>
                    <a:endParaRPr lang="en-US" sz="1000" dirty="0"/>
                  </a:p>
                </c:rich>
              </c:tx>
              <c:dLblPos val="bestFit"/>
            </c:dLbl>
            <c:dLbl>
              <c:idx val="3"/>
              <c:layout>
                <c:manualLayout>
                  <c:x val="3.7782078637168592E-2"/>
                  <c:y val="-3.8164199005568673E-2"/>
                </c:manualLayout>
              </c:layout>
              <c:tx>
                <c:rich>
                  <a:bodyPr/>
                  <a:lstStyle/>
                  <a:p>
                    <a:r>
                      <a:rPr lang="en-US" sz="2000" b="1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</a:rPr>
                      <a:t>2</a:t>
                    </a:r>
                    <a:r>
                      <a:rPr lang="en-US" smtClean="0"/>
                      <a:t>5</a:t>
                    </a:r>
                    <a:r>
                      <a:rPr lang="uk-UA" smtClean="0"/>
                      <a:t> </a:t>
                    </a:r>
                    <a:r>
                      <a:rPr lang="uk-UA" sz="1000" smtClean="0"/>
                      <a:t>(2,6%)</a:t>
                    </a:r>
                    <a:endParaRPr lang="en-US" sz="1000" dirty="0"/>
                  </a:p>
                </c:rich>
              </c:tx>
              <c:dLblPos val="bestFit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2000" b="1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</a:rPr>
                      <a:t>1</a:t>
                    </a:r>
                    <a:r>
                      <a:rPr lang="en-US" smtClean="0"/>
                      <a:t>8</a:t>
                    </a:r>
                    <a:r>
                      <a:rPr lang="uk-UA" smtClean="0"/>
                      <a:t> </a:t>
                    </a:r>
                    <a:r>
                      <a:rPr lang="uk-UA" sz="1000" smtClean="0"/>
                      <a:t>(1,9%)</a:t>
                    </a:r>
                    <a:endParaRPr lang="en-US" sz="1000"/>
                  </a:p>
                </c:rich>
              </c:tx>
            </c:dLbl>
            <c:txPr>
              <a:bodyPr/>
              <a:lstStyle/>
              <a:p>
                <a:pPr>
                  <a:defRPr sz="2000" b="1">
                    <a:solidFill>
                      <a:srgbClr val="0062AC"/>
                    </a:solidFill>
                    <a:latin typeface="Verdana" pitchFamily="34" charset="0"/>
                    <a:ea typeface="Verdana" pitchFamily="34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Освіта 47,6%</c:v>
                </c:pt>
                <c:pt idx="1">
                  <c:v>Соціальний захист населення 9,1%</c:v>
                </c:pt>
                <c:pt idx="2">
                  <c:v>Охорона здоров'я 4,3%</c:v>
                </c:pt>
                <c:pt idx="3">
                  <c:v>Культура 2,7%</c:v>
                </c:pt>
                <c:pt idx="4">
                  <c:v>Фізкультура і спорт 2,2%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555</c:v>
                </c:pt>
                <c:pt idx="1">
                  <c:v>106.5</c:v>
                </c:pt>
                <c:pt idx="2">
                  <c:v>50.7</c:v>
                </c:pt>
                <c:pt idx="3">
                  <c:v>32</c:v>
                </c:pt>
                <c:pt idx="4">
                  <c:v>25.2</c:v>
                </c:pt>
              </c:numCache>
            </c:numRef>
          </c:val>
        </c:ser>
        <c:firstSliceAng val="0"/>
      </c:pieChart>
    </c:plotArea>
    <c:legend>
      <c:legendPos val="b"/>
      <c:layout>
        <c:manualLayout>
          <c:xMode val="edge"/>
          <c:yMode val="edge"/>
          <c:x val="0.58334266600012319"/>
          <c:y val="0.23853975580755024"/>
          <c:w val="0.40819512134739006"/>
          <c:h val="0.21303695577918291"/>
        </c:manualLayout>
      </c:layout>
      <c:txPr>
        <a:bodyPr/>
        <a:lstStyle/>
        <a:p>
          <a:pPr>
            <a:defRPr sz="1600" b="1">
              <a:latin typeface="Verdana" pitchFamily="34" charset="0"/>
              <a:ea typeface="Verdana" pitchFamily="34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0.25917</cdr:x>
      <cdr:y>0</cdr:y>
    </cdr:from>
    <cdr:to>
      <cdr:x>0.43207</cdr:x>
      <cdr:y>0.18536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348519" y="-81043"/>
          <a:ext cx="1566755" cy="10492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uk-UA" sz="2400" b="1" dirty="0" smtClean="0">
              <a:solidFill>
                <a:srgbClr val="0062AC"/>
              </a:solidFill>
              <a:latin typeface="Verdana" pitchFamily="34" charset="0"/>
              <a:ea typeface="Verdana" pitchFamily="34" charset="0"/>
              <a:cs typeface="Tahoma" pitchFamily="34" charset="0"/>
            </a:rPr>
            <a:t>Разом </a:t>
          </a:r>
        </a:p>
        <a:p xmlns:a="http://schemas.openxmlformats.org/drawingml/2006/main">
          <a:r>
            <a:rPr lang="uk-UA" sz="2400" b="1" dirty="0" smtClean="0">
              <a:solidFill>
                <a:srgbClr val="0062AC"/>
              </a:solidFill>
              <a:latin typeface="Verdana" pitchFamily="34" charset="0"/>
              <a:ea typeface="Verdana" pitchFamily="34" charset="0"/>
              <a:cs typeface="Tahoma" pitchFamily="34" charset="0"/>
            </a:rPr>
            <a:t>1373,9</a:t>
          </a:r>
          <a:endParaRPr lang="uk-UA" sz="2400" b="1" dirty="0">
            <a:solidFill>
              <a:srgbClr val="0062AC"/>
            </a:solidFill>
            <a:latin typeface="Verdana" pitchFamily="34" charset="0"/>
            <a:ea typeface="Verdana" pitchFamily="34" charset="0"/>
            <a:cs typeface="Tahoma" pitchFamily="34" charset="0"/>
          </a:endParaRPr>
        </a:p>
      </cdr:txBody>
    </cdr:sp>
  </cdr:relSizeAnchor>
  <cdr:relSizeAnchor xmlns:cdr="http://schemas.openxmlformats.org/drawingml/2006/chartDrawing">
    <cdr:from>
      <cdr:x>0.55883</cdr:x>
      <cdr:y>0.00989</cdr:y>
    </cdr:from>
    <cdr:to>
      <cdr:x>0.7345</cdr:x>
      <cdr:y>0.17001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5063930" y="55960"/>
          <a:ext cx="1591791" cy="9063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uk-UA" sz="2400" b="1" dirty="0" smtClean="0">
              <a:solidFill>
                <a:srgbClr val="0062AC"/>
              </a:solidFill>
              <a:latin typeface="Verdana" pitchFamily="34" charset="0"/>
              <a:ea typeface="Verdana" pitchFamily="34" charset="0"/>
              <a:cs typeface="Tahoma" pitchFamily="34" charset="0"/>
            </a:rPr>
            <a:t>Разом </a:t>
          </a:r>
        </a:p>
        <a:p xmlns:a="http://schemas.openxmlformats.org/drawingml/2006/main">
          <a:r>
            <a:rPr lang="uk-UA" sz="2400" b="1" dirty="0" smtClean="0">
              <a:solidFill>
                <a:srgbClr val="0062AC"/>
              </a:solidFill>
              <a:latin typeface="Verdana" pitchFamily="34" charset="0"/>
              <a:ea typeface="Verdana" pitchFamily="34" charset="0"/>
              <a:cs typeface="Tahoma" pitchFamily="34" charset="0"/>
            </a:rPr>
            <a:t>1529,9</a:t>
          </a:r>
          <a:endParaRPr lang="uk-UA" sz="2400" b="1" dirty="0">
            <a:solidFill>
              <a:srgbClr val="0062AC"/>
            </a:solidFill>
            <a:latin typeface="Verdana" pitchFamily="34" charset="0"/>
            <a:ea typeface="Verdana" pitchFamily="34" charset="0"/>
            <a:cs typeface="Tahoma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0.01834</cdr:x>
      <cdr:y>0.01605</cdr:y>
    </cdr:from>
    <cdr:to>
      <cdr:x>0.98567</cdr:x>
      <cdr:y>0.16053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3643" y="61369"/>
          <a:ext cx="3884666" cy="5523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uk-UA" sz="2400" b="1" dirty="0" smtClean="0">
              <a:solidFill>
                <a:srgbClr val="0062AC"/>
              </a:solidFill>
              <a:latin typeface="Verdana" pitchFamily="34" charset="0"/>
              <a:ea typeface="Verdana" pitchFamily="34" charset="0"/>
              <a:cs typeface="Tahoma" pitchFamily="34" charset="0"/>
            </a:rPr>
            <a:t>ВСЬОГО 214 млн. грн</a:t>
          </a:r>
          <a:r>
            <a:rPr lang="uk-UA" sz="1800" b="1" dirty="0" smtClean="0">
              <a:latin typeface="Verdana" pitchFamily="34" charset="0"/>
              <a:ea typeface="Verdana" pitchFamily="34" charset="0"/>
              <a:cs typeface="Tahoma" pitchFamily="34" charset="0"/>
            </a:rPr>
            <a:t>.</a:t>
          </a:r>
          <a:endParaRPr lang="ru-RU" sz="1800" b="1" dirty="0">
            <a:latin typeface="Verdana" pitchFamily="34" charset="0"/>
            <a:ea typeface="Verdana" pitchFamily="34" charset="0"/>
            <a:cs typeface="Tahoma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0.01834</cdr:x>
      <cdr:y>0.01605</cdr:y>
    </cdr:from>
    <cdr:to>
      <cdr:x>0.98567</cdr:x>
      <cdr:y>0.16053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3643" y="61369"/>
          <a:ext cx="3884666" cy="5523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uk-UA" sz="2400" b="1" dirty="0" smtClean="0">
              <a:solidFill>
                <a:srgbClr val="0062AC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ВСЬОГО 84,8млн. грн</a:t>
          </a:r>
          <a:r>
            <a:rPr lang="uk-UA" sz="18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.</a:t>
          </a:r>
          <a:endParaRPr lang="ru-RU" sz="1800" b="1" dirty="0">
            <a:latin typeface="Tahoma" pitchFamily="34" charset="0"/>
            <a:ea typeface="Tahoma" pitchFamily="34" charset="0"/>
            <a:cs typeface="Tahoma" pitchFamily="34" charset="0"/>
          </a:endParaRPr>
        </a:p>
      </cdr:txBody>
    </cdr:sp>
  </cdr:relSizeAnchor>
  <cdr:relSizeAnchor xmlns:cdr="http://schemas.openxmlformats.org/drawingml/2006/chartDrawing">
    <cdr:from>
      <cdr:x>0.2733</cdr:x>
      <cdr:y>0.80279</cdr:y>
    </cdr:from>
    <cdr:to>
      <cdr:x>0.35386</cdr:x>
      <cdr:y>0.85704</cdr:y>
    </cdr:to>
    <cdr:sp macro="" textlink="">
      <cdr:nvSpPr>
        <cdr:cNvPr id="4" name="Прямая соединительная линия 3"/>
        <cdr:cNvSpPr/>
      </cdr:nvSpPr>
      <cdr:spPr>
        <a:xfrm xmlns:a="http://schemas.openxmlformats.org/drawingml/2006/main">
          <a:off x="2683018" y="4510217"/>
          <a:ext cx="790832" cy="30480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0.52505</cdr:x>
      <cdr:y>0.01605</cdr:y>
    </cdr:from>
    <cdr:to>
      <cdr:x>0.98567</cdr:x>
      <cdr:y>0.16053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154368" y="90172"/>
          <a:ext cx="4521939" cy="8117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uk-UA" sz="2400" b="1" dirty="0" smtClean="0">
              <a:solidFill>
                <a:srgbClr val="0062AC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ВСЬОГО 6,8 млн. грн</a:t>
          </a:r>
          <a:r>
            <a:rPr lang="uk-UA" sz="18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.</a:t>
          </a:r>
          <a:endParaRPr lang="ru-RU" sz="1800" b="1" dirty="0">
            <a:latin typeface="Tahoma" pitchFamily="34" charset="0"/>
            <a:ea typeface="Tahoma" pitchFamily="34" charset="0"/>
            <a:cs typeface="Tahoma" pitchFamily="34" charset="0"/>
          </a:endParaRPr>
        </a:p>
      </cdr:txBody>
    </cdr:sp>
  </cdr:relSizeAnchor>
  <cdr:relSizeAnchor xmlns:cdr="http://schemas.openxmlformats.org/drawingml/2006/chartDrawing">
    <cdr:from>
      <cdr:x>0.40433</cdr:x>
      <cdr:y>0.78013</cdr:y>
    </cdr:from>
    <cdr:to>
      <cdr:x>0.44249</cdr:x>
      <cdr:y>0.80363</cdr:y>
    </cdr:to>
    <cdr:sp macro="" textlink="">
      <cdr:nvSpPr>
        <cdr:cNvPr id="4" name="Прямая соединительная линия 3"/>
        <cdr:cNvSpPr/>
      </cdr:nvSpPr>
      <cdr:spPr>
        <a:xfrm xmlns:a="http://schemas.openxmlformats.org/drawingml/2006/main">
          <a:off x="3889338" y="4254408"/>
          <a:ext cx="367107" cy="128121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0.5</cdr:x>
      <cdr:y>0.05598</cdr:y>
    </cdr:from>
    <cdr:to>
      <cdr:x>0.99279</cdr:x>
      <cdr:y>0.2118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978106" y="319176"/>
          <a:ext cx="5891841" cy="8885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uk-UA" sz="1600" b="1" dirty="0" smtClean="0">
              <a:latin typeface="Verdana" pitchFamily="34" charset="0"/>
              <a:ea typeface="Verdana" pitchFamily="34" charset="0"/>
              <a:cs typeface="Tahoma" pitchFamily="34" charset="0"/>
            </a:rPr>
            <a:t>На утримання соціально-культурної сфери </a:t>
          </a:r>
        </a:p>
        <a:p xmlns:a="http://schemas.openxmlformats.org/drawingml/2006/main">
          <a:pPr algn="ctr"/>
          <a:r>
            <a:rPr lang="uk-UA" sz="1800" b="1" dirty="0" smtClean="0">
              <a:solidFill>
                <a:srgbClr val="0062AC"/>
              </a:solidFill>
              <a:latin typeface="Verdana" pitchFamily="34" charset="0"/>
              <a:ea typeface="Verdana" pitchFamily="34" charset="0"/>
              <a:cs typeface="Tahoma" pitchFamily="34" charset="0"/>
            </a:rPr>
            <a:t>769,4 млн. грн. (65,9%)</a:t>
          </a:r>
          <a:endParaRPr lang="ru-RU" sz="1800" b="1" dirty="0">
            <a:solidFill>
              <a:srgbClr val="0062AC"/>
            </a:solidFill>
            <a:latin typeface="Verdana" pitchFamily="34" charset="0"/>
            <a:ea typeface="Verdana" pitchFamily="34" charset="0"/>
            <a:cs typeface="Tahoma" pitchFamily="34" charset="0"/>
          </a:endParaRPr>
        </a:p>
      </cdr:txBody>
    </cdr:sp>
  </cdr:relSizeAnchor>
  <cdr:relSizeAnchor xmlns:cdr="http://schemas.openxmlformats.org/drawingml/2006/chartDrawing">
    <cdr:from>
      <cdr:x>0.54899</cdr:x>
      <cdr:y>0.5885</cdr:y>
    </cdr:from>
    <cdr:to>
      <cdr:x>0.61476</cdr:x>
      <cdr:y>0.61573</cdr:y>
    </cdr:to>
    <cdr:sp macro="" textlink="">
      <cdr:nvSpPr>
        <cdr:cNvPr id="4" name="Прямая соединительная линия 3"/>
        <cdr:cNvSpPr/>
      </cdr:nvSpPr>
      <cdr:spPr>
        <a:xfrm xmlns:a="http://schemas.openxmlformats.org/drawingml/2006/main">
          <a:off x="6563829" y="3355675"/>
          <a:ext cx="786327" cy="155276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0.0145</cdr:x>
      <cdr:y>0.08133</cdr:y>
    </cdr:from>
    <cdr:to>
      <cdr:x>0.38362</cdr:x>
      <cdr:y>0.19865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72528" y="465825"/>
          <a:ext cx="4392050" cy="6720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Franklin Gothic Book"/>
            </a:defRPr>
          </a:lvl1pPr>
          <a:lvl2pPr marL="457200" indent="0">
            <a:defRPr sz="1100">
              <a:latin typeface="Franklin Gothic Book"/>
            </a:defRPr>
          </a:lvl2pPr>
          <a:lvl3pPr marL="914400" indent="0">
            <a:defRPr sz="1100">
              <a:latin typeface="Franklin Gothic Book"/>
            </a:defRPr>
          </a:lvl3pPr>
          <a:lvl4pPr marL="1371600" indent="0">
            <a:defRPr sz="1100">
              <a:latin typeface="Franklin Gothic Book"/>
            </a:defRPr>
          </a:lvl4pPr>
          <a:lvl5pPr marL="1828800" indent="0">
            <a:defRPr sz="1100">
              <a:latin typeface="Franklin Gothic Book"/>
            </a:defRPr>
          </a:lvl5pPr>
          <a:lvl6pPr marL="2286000" indent="0">
            <a:defRPr sz="1100">
              <a:latin typeface="Franklin Gothic Book"/>
            </a:defRPr>
          </a:lvl6pPr>
          <a:lvl7pPr marL="2743200" indent="0">
            <a:defRPr sz="1100">
              <a:latin typeface="Franklin Gothic Book"/>
            </a:defRPr>
          </a:lvl7pPr>
          <a:lvl8pPr marL="3200400" indent="0">
            <a:defRPr sz="1100">
              <a:latin typeface="Franklin Gothic Book"/>
            </a:defRPr>
          </a:lvl8pPr>
          <a:lvl9pPr marL="3657600" indent="0">
            <a:defRPr sz="1100">
              <a:latin typeface="Franklin Gothic Book"/>
            </a:defRPr>
          </a:lvl9pPr>
        </a:lstStyle>
        <a:p xmlns:a="http://schemas.openxmlformats.org/drawingml/2006/main">
          <a:pPr algn="ctr"/>
          <a:r>
            <a:rPr lang="uk-UA" sz="1400" b="1" dirty="0" smtClean="0">
              <a:latin typeface="Verdana" pitchFamily="34" charset="0"/>
              <a:ea typeface="Verdana" pitchFamily="34" charset="0"/>
              <a:cs typeface="Tahoma" pitchFamily="34" charset="0"/>
            </a:rPr>
            <a:t>Інші видатки </a:t>
          </a:r>
          <a:r>
            <a:rPr lang="uk-UA" sz="1800" b="1" dirty="0" smtClean="0">
              <a:solidFill>
                <a:srgbClr val="0062AC"/>
              </a:solidFill>
              <a:latin typeface="Verdana" pitchFamily="34" charset="0"/>
              <a:ea typeface="Verdana" pitchFamily="34" charset="0"/>
              <a:cs typeface="Tahoma" pitchFamily="34" charset="0"/>
            </a:rPr>
            <a:t>396,5 млн. грн.(34,1%)</a:t>
          </a:r>
          <a:endParaRPr lang="ru-RU" sz="1800" b="1" dirty="0">
            <a:solidFill>
              <a:srgbClr val="0062AC"/>
            </a:solidFill>
            <a:latin typeface="Verdana" pitchFamily="34" charset="0"/>
            <a:ea typeface="Verdana" pitchFamily="34" charset="0"/>
            <a:cs typeface="Tahoma" pitchFamily="34" charset="0"/>
          </a:endParaRPr>
        </a:p>
      </cdr:txBody>
    </cdr:sp>
  </cdr:relSizeAnchor>
  <cdr:relSizeAnchor xmlns:cdr="http://schemas.openxmlformats.org/drawingml/2006/chartDrawing">
    <cdr:from>
      <cdr:x>0.30694</cdr:x>
      <cdr:y>0.20147</cdr:y>
    </cdr:from>
    <cdr:to>
      <cdr:x>0.31118</cdr:x>
      <cdr:y>0.30959</cdr:y>
    </cdr:to>
    <cdr:sp macro="" textlink="">
      <cdr:nvSpPr>
        <cdr:cNvPr id="4" name="Прямая соединительная линия 3"/>
        <cdr:cNvSpPr/>
      </cdr:nvSpPr>
      <cdr:spPr>
        <a:xfrm xmlns:a="http://schemas.openxmlformats.org/drawingml/2006/main">
          <a:off x="1331710" y="766646"/>
          <a:ext cx="18411" cy="411407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0.33098</cdr:x>
      <cdr:y>0.26437</cdr:y>
    </cdr:from>
    <cdr:to>
      <cdr:x>0.37059</cdr:x>
      <cdr:y>0.35474</cdr:y>
    </cdr:to>
    <cdr:sp macro="" textlink="">
      <cdr:nvSpPr>
        <cdr:cNvPr id="6" name="Прямая соединительная линия 5"/>
        <cdr:cNvSpPr/>
      </cdr:nvSpPr>
      <cdr:spPr>
        <a:xfrm xmlns:a="http://schemas.openxmlformats.org/drawingml/2006/main" flipH="1">
          <a:off x="1436038" y="1005987"/>
          <a:ext cx="171834" cy="343899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0.08205</cdr:x>
      <cdr:y>0.04597</cdr:y>
    </cdr:from>
    <cdr:to>
      <cdr:x>0.22066</cdr:x>
      <cdr:y>0.3063</cdr:y>
    </cdr:to>
    <cdr:sp macro="" textlink="">
      <cdr:nvSpPr>
        <cdr:cNvPr id="8" name="Прямая соединительная линия 7"/>
        <cdr:cNvSpPr/>
      </cdr:nvSpPr>
      <cdr:spPr>
        <a:xfrm xmlns:a="http://schemas.openxmlformats.org/drawingml/2006/main">
          <a:off x="468184" y="254000"/>
          <a:ext cx="790920" cy="1438259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0.34008</cdr:x>
      <cdr:y>0.20794</cdr:y>
    </cdr:from>
    <cdr:to>
      <cdr:x>0.42486</cdr:x>
      <cdr:y>0.2588</cdr:y>
    </cdr:to>
    <cdr:sp macro="" textlink="">
      <cdr:nvSpPr>
        <cdr:cNvPr id="4" name="Прямая соединительная линия 3"/>
        <cdr:cNvSpPr/>
      </cdr:nvSpPr>
      <cdr:spPr>
        <a:xfrm xmlns:a="http://schemas.openxmlformats.org/drawingml/2006/main" flipH="1">
          <a:off x="2264817" y="878068"/>
          <a:ext cx="564597" cy="214791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0.33824</cdr:x>
      <cdr:y>0.14399</cdr:y>
    </cdr:from>
    <cdr:to>
      <cdr:x>0.45251</cdr:x>
      <cdr:y>0.22828</cdr:y>
    </cdr:to>
    <cdr:sp macro="" textlink="">
      <cdr:nvSpPr>
        <cdr:cNvPr id="6" name="Прямая соединительная линия 5"/>
        <cdr:cNvSpPr/>
      </cdr:nvSpPr>
      <cdr:spPr>
        <a:xfrm xmlns:a="http://schemas.openxmlformats.org/drawingml/2006/main" flipH="1">
          <a:off x="2252545" y="608046"/>
          <a:ext cx="760978" cy="35594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0.32622</cdr:x>
      <cdr:y>0.09458</cdr:y>
    </cdr:from>
    <cdr:to>
      <cdr:x>0.40828</cdr:x>
      <cdr:y>0.22817</cdr:y>
    </cdr:to>
    <cdr:sp macro="" textlink="">
      <cdr:nvSpPr>
        <cdr:cNvPr id="7" name="Прямая соединительная линия 6"/>
        <cdr:cNvSpPr/>
      </cdr:nvSpPr>
      <cdr:spPr>
        <a:xfrm xmlns:a="http://schemas.openxmlformats.org/drawingml/2006/main" flipH="1">
          <a:off x="2172467" y="399389"/>
          <a:ext cx="546484" cy="564106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6350" cap="flat" cmpd="sng" algn="ctr">
          <a:solidFill>
            <a:srgbClr val="000000"/>
          </a:solidFill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0.30687</cdr:x>
      <cdr:y>0.14109</cdr:y>
    </cdr:from>
    <cdr:to>
      <cdr:x>0.32165</cdr:x>
      <cdr:y>0.22514</cdr:y>
    </cdr:to>
    <cdr:sp macro="" textlink="">
      <cdr:nvSpPr>
        <cdr:cNvPr id="8" name="Прямая соединительная линия 7"/>
        <cdr:cNvSpPr/>
      </cdr:nvSpPr>
      <cdr:spPr>
        <a:xfrm xmlns:a="http://schemas.openxmlformats.org/drawingml/2006/main" flipH="1">
          <a:off x="2043592" y="595771"/>
          <a:ext cx="98489" cy="354958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6350" cap="flat" cmpd="sng" algn="ctr">
          <a:solidFill>
            <a:srgbClr val="000000"/>
          </a:solidFill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0.20001</cdr:x>
      <cdr:y>0.12365</cdr:y>
    </cdr:from>
    <cdr:to>
      <cdr:x>0.25623</cdr:x>
      <cdr:y>0.22974</cdr:y>
    </cdr:to>
    <cdr:sp macro="" textlink="">
      <cdr:nvSpPr>
        <cdr:cNvPr id="9" name="Прямая соединительная линия 8"/>
        <cdr:cNvSpPr/>
      </cdr:nvSpPr>
      <cdr:spPr>
        <a:xfrm xmlns:a="http://schemas.openxmlformats.org/drawingml/2006/main">
          <a:off x="1332008" y="522128"/>
          <a:ext cx="374351" cy="447995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6350" cap="flat" cmpd="sng" algn="ctr">
          <a:solidFill>
            <a:srgbClr val="000000"/>
          </a:solidFill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0.2765</cdr:x>
      <cdr:y>0.17887</cdr:y>
    </cdr:from>
    <cdr:to>
      <cdr:x>0.29401</cdr:x>
      <cdr:y>0.22538</cdr:y>
    </cdr:to>
    <cdr:sp macro="" textlink="">
      <cdr:nvSpPr>
        <cdr:cNvPr id="10" name="Прямая соединительная линия 9"/>
        <cdr:cNvSpPr/>
      </cdr:nvSpPr>
      <cdr:spPr>
        <a:xfrm xmlns:a="http://schemas.openxmlformats.org/drawingml/2006/main">
          <a:off x="1841372" y="755330"/>
          <a:ext cx="116602" cy="196382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6350" cap="flat" cmpd="sng" algn="ctr">
          <a:solidFill>
            <a:srgbClr val="000000"/>
          </a:solidFill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0.16223</cdr:x>
      <cdr:y>0.16579</cdr:y>
    </cdr:from>
    <cdr:to>
      <cdr:x>0.22674</cdr:x>
      <cdr:y>0.24863</cdr:y>
    </cdr:to>
    <cdr:sp macro="" textlink="">
      <cdr:nvSpPr>
        <cdr:cNvPr id="11" name="Прямая соединительная линия 10"/>
        <cdr:cNvSpPr/>
      </cdr:nvSpPr>
      <cdr:spPr>
        <a:xfrm xmlns:a="http://schemas.openxmlformats.org/drawingml/2006/main">
          <a:off x="1080395" y="700098"/>
          <a:ext cx="429584" cy="349804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6350" cap="flat" cmpd="sng" algn="ctr">
          <a:solidFill>
            <a:srgbClr val="000000"/>
          </a:solidFill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0.13182</cdr:x>
      <cdr:y>0.21811</cdr:y>
    </cdr:from>
    <cdr:to>
      <cdr:x>0.21368</cdr:x>
      <cdr:y>0.28617</cdr:y>
    </cdr:to>
    <cdr:sp macro="" textlink="">
      <cdr:nvSpPr>
        <cdr:cNvPr id="13" name="Прямая соединительная линия 12"/>
        <cdr:cNvSpPr/>
      </cdr:nvSpPr>
      <cdr:spPr>
        <a:xfrm xmlns:a="http://schemas.openxmlformats.org/drawingml/2006/main">
          <a:off x="877877" y="921027"/>
          <a:ext cx="545163" cy="287411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6350" cap="flat" cmpd="sng" algn="ctr">
          <a:solidFill>
            <a:srgbClr val="000000"/>
          </a:solidFill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0.08386</cdr:x>
      <cdr:y>0.24415</cdr:y>
    </cdr:from>
    <cdr:to>
      <cdr:x>0.15466</cdr:x>
      <cdr:y>0.31076</cdr:y>
    </cdr:to>
    <cdr:sp macro="" textlink="">
      <cdr:nvSpPr>
        <cdr:cNvPr id="15" name="Прямая соединительная линия 14"/>
        <cdr:cNvSpPr/>
      </cdr:nvSpPr>
      <cdr:spPr>
        <a:xfrm xmlns:a="http://schemas.openxmlformats.org/drawingml/2006/main">
          <a:off x="558459" y="1031001"/>
          <a:ext cx="471520" cy="281275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6350" cap="flat" cmpd="sng" algn="ctr">
          <a:solidFill>
            <a:srgbClr val="000000"/>
          </a:solidFill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F68ED9-5250-E44E-8858-FED492334D22}" type="datetimeFigureOut">
              <a:rPr lang="x-none" smtClean="0"/>
              <a:pPr/>
              <a:t>16.12.2024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F3FBCF-28B8-044C-A3F9-074A042EFE1A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32115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3467FF7-A20B-1937-B7C9-64C31FA495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8" cy="6857998"/>
          </a:xfrm>
          <a:prstGeom prst="rect">
            <a:avLst/>
          </a:prstGeom>
        </p:spPr>
      </p:pic>
      <p:sp>
        <p:nvSpPr>
          <p:cNvPr id="25" name="Freeform 24">
            <a:extLst>
              <a:ext uri="{FF2B5EF4-FFF2-40B4-BE49-F238E27FC236}">
                <a16:creationId xmlns="" xmlns:a16="http://schemas.microsoft.com/office/drawing/2014/main" id="{5B565D98-197A-075D-1271-DAA51835ED00}"/>
              </a:ext>
            </a:extLst>
          </p:cNvPr>
          <p:cNvSpPr/>
          <p:nvPr userDrawn="1"/>
        </p:nvSpPr>
        <p:spPr>
          <a:xfrm>
            <a:off x="0" y="1"/>
            <a:ext cx="3853318" cy="1976353"/>
          </a:xfrm>
          <a:custGeom>
            <a:avLst/>
            <a:gdLst>
              <a:gd name="connsiteX0" fmla="*/ 0 w 3853318"/>
              <a:gd name="connsiteY0" fmla="*/ 0 h 1976353"/>
              <a:gd name="connsiteX1" fmla="*/ 3789019 w 3853318"/>
              <a:gd name="connsiteY1" fmla="*/ 0 h 1976353"/>
              <a:gd name="connsiteX2" fmla="*/ 3797778 w 3853318"/>
              <a:gd name="connsiteY2" fmla="*/ 16571 h 1976353"/>
              <a:gd name="connsiteX3" fmla="*/ 3848882 w 3853318"/>
              <a:gd name="connsiteY3" fmla="*/ 127705 h 1976353"/>
              <a:gd name="connsiteX4" fmla="*/ 3847541 w 3853318"/>
              <a:gd name="connsiteY4" fmla="*/ 208926 h 1976353"/>
              <a:gd name="connsiteX5" fmla="*/ 3768876 w 3853318"/>
              <a:gd name="connsiteY5" fmla="*/ 206326 h 1976353"/>
              <a:gd name="connsiteX6" fmla="*/ 3770904 w 3853318"/>
              <a:gd name="connsiteY6" fmla="*/ 388979 h 1976353"/>
              <a:gd name="connsiteX7" fmla="*/ 3279846 w 3853318"/>
              <a:gd name="connsiteY7" fmla="*/ 214346 h 1976353"/>
              <a:gd name="connsiteX8" fmla="*/ 3155316 w 3853318"/>
              <a:gd name="connsiteY8" fmla="*/ 191484 h 1976353"/>
              <a:gd name="connsiteX9" fmla="*/ 3249250 w 3853318"/>
              <a:gd name="connsiteY9" fmla="*/ 407532 h 1976353"/>
              <a:gd name="connsiteX10" fmla="*/ 3479249 w 3853318"/>
              <a:gd name="connsiteY10" fmla="*/ 616234 h 1976353"/>
              <a:gd name="connsiteX11" fmla="*/ 3201714 w 3853318"/>
              <a:gd name="connsiteY11" fmla="*/ 653807 h 1976353"/>
              <a:gd name="connsiteX12" fmla="*/ 3238682 w 3853318"/>
              <a:gd name="connsiteY12" fmla="*/ 739256 h 1976353"/>
              <a:gd name="connsiteX13" fmla="*/ 3231954 w 3853318"/>
              <a:gd name="connsiteY13" fmla="*/ 819994 h 1976353"/>
              <a:gd name="connsiteX14" fmla="*/ 3127581 w 3853318"/>
              <a:gd name="connsiteY14" fmla="*/ 783537 h 1976353"/>
              <a:gd name="connsiteX15" fmla="*/ 3220475 w 3853318"/>
              <a:gd name="connsiteY15" fmla="*/ 919244 h 1976353"/>
              <a:gd name="connsiteX16" fmla="*/ 3285358 w 3853318"/>
              <a:gd name="connsiteY16" fmla="*/ 1033372 h 1976353"/>
              <a:gd name="connsiteX17" fmla="*/ 3000287 w 3853318"/>
              <a:gd name="connsiteY17" fmla="*/ 1000555 h 1976353"/>
              <a:gd name="connsiteX18" fmla="*/ 3062236 w 3853318"/>
              <a:gd name="connsiteY18" fmla="*/ 1260706 h 1976353"/>
              <a:gd name="connsiteX19" fmla="*/ 2857510 w 3853318"/>
              <a:gd name="connsiteY19" fmla="*/ 1171118 h 1976353"/>
              <a:gd name="connsiteX20" fmla="*/ 2337143 w 3853318"/>
              <a:gd name="connsiteY20" fmla="*/ 953131 h 1976353"/>
              <a:gd name="connsiteX21" fmla="*/ 2134710 w 3853318"/>
              <a:gd name="connsiteY21" fmla="*/ 757228 h 1976353"/>
              <a:gd name="connsiteX22" fmla="*/ 2215818 w 3853318"/>
              <a:gd name="connsiteY22" fmla="*/ 1441145 h 1976353"/>
              <a:gd name="connsiteX23" fmla="*/ 2060541 w 3853318"/>
              <a:gd name="connsiteY23" fmla="*/ 1689393 h 1976353"/>
              <a:gd name="connsiteX24" fmla="*/ 2024735 w 3853318"/>
              <a:gd name="connsiteY24" fmla="*/ 1611271 h 1976353"/>
              <a:gd name="connsiteX25" fmla="*/ 1940618 w 3853318"/>
              <a:gd name="connsiteY25" fmla="*/ 1803825 h 1976353"/>
              <a:gd name="connsiteX26" fmla="*/ 1825913 w 3853318"/>
              <a:gd name="connsiteY26" fmla="*/ 1720743 h 1976353"/>
              <a:gd name="connsiteX27" fmla="*/ 1757105 w 3853318"/>
              <a:gd name="connsiteY27" fmla="*/ 1659321 h 1976353"/>
              <a:gd name="connsiteX28" fmla="*/ 1737131 w 3853318"/>
              <a:gd name="connsiteY28" fmla="*/ 1936386 h 1976353"/>
              <a:gd name="connsiteX29" fmla="*/ 1522766 w 3853318"/>
              <a:gd name="connsiteY29" fmla="*/ 1757211 h 1976353"/>
              <a:gd name="connsiteX30" fmla="*/ 1453700 w 3853318"/>
              <a:gd name="connsiteY30" fmla="*/ 1645351 h 1976353"/>
              <a:gd name="connsiteX31" fmla="*/ 1446126 w 3853318"/>
              <a:gd name="connsiteY31" fmla="*/ 1752686 h 1976353"/>
              <a:gd name="connsiteX32" fmla="*/ 1065289 w 3853318"/>
              <a:gd name="connsiteY32" fmla="*/ 1489106 h 1976353"/>
              <a:gd name="connsiteX33" fmla="*/ 990177 w 3853318"/>
              <a:gd name="connsiteY33" fmla="*/ 1727700 h 1976353"/>
              <a:gd name="connsiteX34" fmla="*/ 751389 w 3853318"/>
              <a:gd name="connsiteY34" fmla="*/ 1271691 h 1976353"/>
              <a:gd name="connsiteX35" fmla="*/ 739513 w 3853318"/>
              <a:gd name="connsiteY35" fmla="*/ 1193896 h 1976353"/>
              <a:gd name="connsiteX36" fmla="*/ 561752 w 3853318"/>
              <a:gd name="connsiteY36" fmla="*/ 1358945 h 1976353"/>
              <a:gd name="connsiteX37" fmla="*/ 280508 w 3853318"/>
              <a:gd name="connsiteY37" fmla="*/ 1664516 h 1976353"/>
              <a:gd name="connsiteX38" fmla="*/ 265535 w 3853318"/>
              <a:gd name="connsiteY38" fmla="*/ 1467775 h 1976353"/>
              <a:gd name="connsiteX39" fmla="*/ 174339 w 3853318"/>
              <a:gd name="connsiteY39" fmla="*/ 1529185 h 1976353"/>
              <a:gd name="connsiteX40" fmla="*/ 181400 w 3853318"/>
              <a:gd name="connsiteY40" fmla="*/ 1402992 h 1976353"/>
              <a:gd name="connsiteX41" fmla="*/ 169778 w 3853318"/>
              <a:gd name="connsiteY41" fmla="*/ 1410761 h 1976353"/>
              <a:gd name="connsiteX42" fmla="*/ 45484 w 3853318"/>
              <a:gd name="connsiteY42" fmla="*/ 1533402 h 1976353"/>
              <a:gd name="connsiteX43" fmla="*/ 55733 w 3853318"/>
              <a:gd name="connsiteY43" fmla="*/ 1296321 h 1976353"/>
              <a:gd name="connsiteX44" fmla="*/ 4303 w 3853318"/>
              <a:gd name="connsiteY44" fmla="*/ 1359259 h 1976353"/>
              <a:gd name="connsiteX45" fmla="*/ 0 w 3853318"/>
              <a:gd name="connsiteY45" fmla="*/ 1364082 h 197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53318" h="1976353">
                <a:moveTo>
                  <a:pt x="0" y="0"/>
                </a:moveTo>
                <a:lnTo>
                  <a:pt x="3789019" y="0"/>
                </a:lnTo>
                <a:lnTo>
                  <a:pt x="3797778" y="16571"/>
                </a:lnTo>
                <a:cubicBezTo>
                  <a:pt x="3824785" y="71121"/>
                  <a:pt x="3843030" y="117205"/>
                  <a:pt x="3848882" y="127705"/>
                </a:cubicBezTo>
                <a:cubicBezTo>
                  <a:pt x="3859595" y="146892"/>
                  <a:pt x="3847541" y="208926"/>
                  <a:pt x="3847541" y="208926"/>
                </a:cubicBezTo>
                <a:lnTo>
                  <a:pt x="3768876" y="206326"/>
                </a:lnTo>
                <a:cubicBezTo>
                  <a:pt x="3776354" y="297240"/>
                  <a:pt x="3771267" y="376765"/>
                  <a:pt x="3770904" y="388979"/>
                </a:cubicBezTo>
                <a:cubicBezTo>
                  <a:pt x="3770272" y="409714"/>
                  <a:pt x="3573127" y="247532"/>
                  <a:pt x="3279846" y="214346"/>
                </a:cubicBezTo>
                <a:cubicBezTo>
                  <a:pt x="3236697" y="209473"/>
                  <a:pt x="3195440" y="201223"/>
                  <a:pt x="3155316" y="191484"/>
                </a:cubicBezTo>
                <a:cubicBezTo>
                  <a:pt x="3182699" y="272670"/>
                  <a:pt x="3215285" y="352861"/>
                  <a:pt x="3249250" y="407532"/>
                </a:cubicBezTo>
                <a:cubicBezTo>
                  <a:pt x="3347976" y="566352"/>
                  <a:pt x="3454747" y="602990"/>
                  <a:pt x="3479249" y="616234"/>
                </a:cubicBezTo>
                <a:cubicBezTo>
                  <a:pt x="3499582" y="627226"/>
                  <a:pt x="3327484" y="671825"/>
                  <a:pt x="3201714" y="653807"/>
                </a:cubicBezTo>
                <a:cubicBezTo>
                  <a:pt x="3221571" y="695206"/>
                  <a:pt x="3233843" y="727185"/>
                  <a:pt x="3238682" y="739256"/>
                </a:cubicBezTo>
                <a:cubicBezTo>
                  <a:pt x="3252141" y="772928"/>
                  <a:pt x="3231954" y="819994"/>
                  <a:pt x="3231954" y="819994"/>
                </a:cubicBezTo>
                <a:cubicBezTo>
                  <a:pt x="3231954" y="819994"/>
                  <a:pt x="3187901" y="804521"/>
                  <a:pt x="3127581" y="783537"/>
                </a:cubicBezTo>
                <a:cubicBezTo>
                  <a:pt x="3170434" y="843275"/>
                  <a:pt x="3206059" y="894510"/>
                  <a:pt x="3220475" y="919244"/>
                </a:cubicBezTo>
                <a:cubicBezTo>
                  <a:pt x="3269673" y="1003818"/>
                  <a:pt x="3285358" y="1033372"/>
                  <a:pt x="3285358" y="1033372"/>
                </a:cubicBezTo>
                <a:cubicBezTo>
                  <a:pt x="3285358" y="1033372"/>
                  <a:pt x="3169722" y="1066601"/>
                  <a:pt x="3000287" y="1000555"/>
                </a:cubicBezTo>
                <a:cubicBezTo>
                  <a:pt x="3060598" y="1123507"/>
                  <a:pt x="3112240" y="1260553"/>
                  <a:pt x="3062236" y="1260706"/>
                </a:cubicBezTo>
                <a:cubicBezTo>
                  <a:pt x="3004112" y="1260936"/>
                  <a:pt x="2857510" y="1171118"/>
                  <a:pt x="2857510" y="1171118"/>
                </a:cubicBezTo>
                <a:cubicBezTo>
                  <a:pt x="2857510" y="1171118"/>
                  <a:pt x="2411831" y="1019835"/>
                  <a:pt x="2337143" y="953131"/>
                </a:cubicBezTo>
                <a:cubicBezTo>
                  <a:pt x="2293778" y="914391"/>
                  <a:pt x="2203229" y="825259"/>
                  <a:pt x="2134710" y="757228"/>
                </a:cubicBezTo>
                <a:cubicBezTo>
                  <a:pt x="2185324" y="968114"/>
                  <a:pt x="2261175" y="1330137"/>
                  <a:pt x="2215818" y="1441145"/>
                </a:cubicBezTo>
                <a:cubicBezTo>
                  <a:pt x="2150529" y="1600934"/>
                  <a:pt x="2060541" y="1689393"/>
                  <a:pt x="2060541" y="1689393"/>
                </a:cubicBezTo>
                <a:lnTo>
                  <a:pt x="2024735" y="1611271"/>
                </a:lnTo>
                <a:cubicBezTo>
                  <a:pt x="1980893" y="1759212"/>
                  <a:pt x="1952108" y="1797758"/>
                  <a:pt x="1940618" y="1803825"/>
                </a:cubicBezTo>
                <a:cubicBezTo>
                  <a:pt x="1925865" y="1811675"/>
                  <a:pt x="1896428" y="1753608"/>
                  <a:pt x="1825913" y="1720743"/>
                </a:cubicBezTo>
                <a:cubicBezTo>
                  <a:pt x="1806144" y="1711502"/>
                  <a:pt x="1781838" y="1688054"/>
                  <a:pt x="1757105" y="1659321"/>
                </a:cubicBezTo>
                <a:cubicBezTo>
                  <a:pt x="1749817" y="1787756"/>
                  <a:pt x="1737131" y="1936386"/>
                  <a:pt x="1737131" y="1936386"/>
                </a:cubicBezTo>
                <a:cubicBezTo>
                  <a:pt x="1737131" y="1936386"/>
                  <a:pt x="1742217" y="2102568"/>
                  <a:pt x="1522766" y="1757211"/>
                </a:cubicBezTo>
                <a:cubicBezTo>
                  <a:pt x="1499770" y="1721011"/>
                  <a:pt x="1476662" y="1683438"/>
                  <a:pt x="1453700" y="1645351"/>
                </a:cubicBezTo>
                <a:lnTo>
                  <a:pt x="1446126" y="1752686"/>
                </a:lnTo>
                <a:cubicBezTo>
                  <a:pt x="1446126" y="1752686"/>
                  <a:pt x="1234077" y="1656841"/>
                  <a:pt x="1065289" y="1489106"/>
                </a:cubicBezTo>
                <a:cubicBezTo>
                  <a:pt x="1020397" y="1613104"/>
                  <a:pt x="990177" y="1727700"/>
                  <a:pt x="990177" y="1727700"/>
                </a:cubicBezTo>
                <a:cubicBezTo>
                  <a:pt x="990177" y="1727700"/>
                  <a:pt x="770398" y="1392672"/>
                  <a:pt x="751389" y="1271691"/>
                </a:cubicBezTo>
                <a:cubicBezTo>
                  <a:pt x="748443" y="1252961"/>
                  <a:pt x="744295" y="1225635"/>
                  <a:pt x="739513" y="1193896"/>
                </a:cubicBezTo>
                <a:cubicBezTo>
                  <a:pt x="683519" y="1246691"/>
                  <a:pt x="617465" y="1308494"/>
                  <a:pt x="561752" y="1358945"/>
                </a:cubicBezTo>
                <a:cubicBezTo>
                  <a:pt x="437735" y="1471229"/>
                  <a:pt x="280508" y="1664516"/>
                  <a:pt x="280508" y="1664516"/>
                </a:cubicBezTo>
                <a:lnTo>
                  <a:pt x="265535" y="1467775"/>
                </a:lnTo>
                <a:lnTo>
                  <a:pt x="174339" y="1529185"/>
                </a:lnTo>
                <a:lnTo>
                  <a:pt x="181400" y="1402992"/>
                </a:lnTo>
                <a:cubicBezTo>
                  <a:pt x="173977" y="1407975"/>
                  <a:pt x="169778" y="1410761"/>
                  <a:pt x="169778" y="1410761"/>
                </a:cubicBezTo>
                <a:lnTo>
                  <a:pt x="45484" y="1533402"/>
                </a:lnTo>
                <a:lnTo>
                  <a:pt x="55733" y="1296321"/>
                </a:lnTo>
                <a:cubicBezTo>
                  <a:pt x="38812" y="1317691"/>
                  <a:pt x="21455" y="1339030"/>
                  <a:pt x="4303" y="1359259"/>
                </a:cubicBezTo>
                <a:lnTo>
                  <a:pt x="0" y="1364082"/>
                </a:lnTo>
                <a:close/>
              </a:path>
            </a:pathLst>
          </a:custGeom>
          <a:solidFill>
            <a:srgbClr val="FFC113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x-none" dirty="0"/>
          </a:p>
        </p:txBody>
      </p:sp>
      <p:pic>
        <p:nvPicPr>
          <p:cNvPr id="12" name="Graphic 11">
            <a:extLst>
              <a:ext uri="{FF2B5EF4-FFF2-40B4-BE49-F238E27FC236}">
                <a16:creationId xmlns="" xmlns:a16="http://schemas.microsoft.com/office/drawing/2014/main" id="{3F16E753-1FA3-F3FC-1CD2-A96F50E574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48894" y="700349"/>
            <a:ext cx="4416513" cy="8175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96022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dditio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600B1F3-A41C-454C-2E21-21185F575A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66498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9"/>
          <p:cNvGrpSpPr>
            <a:grpSpLocks/>
          </p:cNvGrpSpPr>
          <p:nvPr userDrawn="1"/>
        </p:nvGrpSpPr>
        <p:grpSpPr bwMode="auto">
          <a:xfrm rot="10800000">
            <a:off x="8870951" y="1"/>
            <a:ext cx="3325283" cy="3325284"/>
            <a:chOff x="0" y="12289"/>
            <a:chExt cx="3550" cy="3551"/>
          </a:xfrm>
        </p:grpSpPr>
        <p:sp>
          <p:nvSpPr>
            <p:cNvPr id="7" name="Freeform 30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-32" y="12257"/>
              <a:ext cx="1790" cy="2387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/>
            </a:extLst>
          </p:spPr>
          <p:txBody>
            <a:bodyPr upright="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" name="Freeform 31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-32" y="14647"/>
              <a:ext cx="1161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/>
            </a:extLst>
          </p:spPr>
          <p:txBody>
            <a:bodyPr upright="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9" name="Freeform 32">
              <a:extLst>
                <a:ext uri="{FF2B5EF4-FFF2-40B4-BE49-F238E27FC236}"/>
              </a:extLst>
            </p:cNvPr>
            <p:cNvSpPr>
              <a:spLocks/>
            </p:cNvSpPr>
            <p:nvPr/>
          </p:nvSpPr>
          <p:spPr bwMode="auto">
            <a:xfrm>
              <a:off x="1220" y="14676"/>
              <a:ext cx="2330" cy="1164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/>
            </a:extLst>
          </p:spPr>
          <p:txBody>
            <a:bodyPr upright="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cxnSp>
        <p:nvCxnSpPr>
          <p:cNvPr id="10" name="Straight Connector 26">
            <a:extLst>
              <a:ext uri="{FF2B5EF4-FFF2-40B4-BE49-F238E27FC236}"/>
              <a:ext uri="{C183D7F6-B498-43B3-948B-1728B52AA6E4}"/>
            </a:extLst>
          </p:cNvPr>
          <p:cNvCxnSpPr>
            <a:cxnSpLocks/>
          </p:cNvCxnSpPr>
          <p:nvPr userDrawn="1"/>
        </p:nvCxnSpPr>
        <p:spPr>
          <a:xfrm>
            <a:off x="6896100" y="3234268"/>
            <a:ext cx="2133600" cy="4233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6103" y="398442"/>
            <a:ext cx="4903377" cy="238608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Subtitle 2">
            <a:extLst>
              <a:ext uri="{FF2B5EF4-FFF2-40B4-BE49-F238E27FC236}"/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96103" y="3591100"/>
            <a:ext cx="4903377" cy="150697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9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 lIns="121917" tIns="365751" rIns="121917" bIns="60958"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Text Placeholder 29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96103" y="5155853"/>
            <a:ext cx="4914900" cy="80665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600" b="0" i="0">
                <a:solidFill>
                  <a:schemeClr val="tx2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/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" y="-332"/>
            <a:ext cx="12191408" cy="68583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43828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(RUS Log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" y="0"/>
            <a:ext cx="12191408" cy="68583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36142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" y="0"/>
            <a:ext cx="12191408" cy="68583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04323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hoto_1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" y="0"/>
            <a:ext cx="12190815" cy="68579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72661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eneral slide (empt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361825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eneral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="" xmlns:a16="http://schemas.microsoft.com/office/drawing/2014/main" id="{E1DFA6AE-D5B2-D404-8A07-DD1E1EA6C817}"/>
              </a:ext>
            </a:extLst>
          </p:cNvPr>
          <p:cNvSpPr/>
          <p:nvPr userDrawn="1"/>
        </p:nvSpPr>
        <p:spPr>
          <a:xfrm>
            <a:off x="0" y="0"/>
            <a:ext cx="1330186" cy="1573044"/>
          </a:xfrm>
          <a:custGeom>
            <a:avLst/>
            <a:gdLst>
              <a:gd name="connsiteX0" fmla="*/ 0 w 1330186"/>
              <a:gd name="connsiteY0" fmla="*/ 0 h 1573044"/>
              <a:gd name="connsiteX1" fmla="*/ 1317710 w 1330186"/>
              <a:gd name="connsiteY1" fmla="*/ 0 h 1573044"/>
              <a:gd name="connsiteX2" fmla="*/ 1281883 w 1330186"/>
              <a:gd name="connsiteY2" fmla="*/ 17864 h 1573044"/>
              <a:gd name="connsiteX3" fmla="*/ 1330050 w 1330186"/>
              <a:gd name="connsiteY3" fmla="*/ 104653 h 1573044"/>
              <a:gd name="connsiteX4" fmla="*/ 1050183 w 1330186"/>
              <a:gd name="connsiteY4" fmla="*/ 148064 h 1573044"/>
              <a:gd name="connsiteX5" fmla="*/ 984745 w 1330186"/>
              <a:gd name="connsiteY5" fmla="*/ 169314 h 1573044"/>
              <a:gd name="connsiteX6" fmla="*/ 1085476 w 1330186"/>
              <a:gd name="connsiteY6" fmla="*/ 248319 h 1573044"/>
              <a:gd name="connsiteX7" fmla="*/ 1249353 w 1330186"/>
              <a:gd name="connsiteY7" fmla="*/ 288653 h 1573044"/>
              <a:gd name="connsiteX8" fmla="*/ 1126390 w 1330186"/>
              <a:gd name="connsiteY8" fmla="*/ 378330 h 1573044"/>
              <a:gd name="connsiteX9" fmla="*/ 1166143 w 1330186"/>
              <a:gd name="connsiteY9" fmla="*/ 409625 h 1573044"/>
              <a:gd name="connsiteX10" fmla="*/ 1183789 w 1330186"/>
              <a:gd name="connsiteY10" fmla="*/ 449959 h 1573044"/>
              <a:gd name="connsiteX11" fmla="*/ 1124475 w 1330186"/>
              <a:gd name="connsiteY11" fmla="*/ 459501 h 1573044"/>
              <a:gd name="connsiteX12" fmla="*/ 1203948 w 1330186"/>
              <a:gd name="connsiteY12" fmla="*/ 500369 h 1573044"/>
              <a:gd name="connsiteX13" fmla="*/ 1264456 w 1330186"/>
              <a:gd name="connsiteY13" fmla="*/ 538161 h 1573044"/>
              <a:gd name="connsiteX14" fmla="*/ 1119702 w 1330186"/>
              <a:gd name="connsiteY14" fmla="*/ 596136 h 1573044"/>
              <a:gd name="connsiteX15" fmla="*/ 1216540 w 1330186"/>
              <a:gd name="connsiteY15" fmla="*/ 704489 h 1573044"/>
              <a:gd name="connsiteX16" fmla="*/ 1095524 w 1330186"/>
              <a:gd name="connsiteY16" fmla="*/ 714565 h 1573044"/>
              <a:gd name="connsiteX17" fmla="*/ 790443 w 1330186"/>
              <a:gd name="connsiteY17" fmla="*/ 744824 h 1573044"/>
              <a:gd name="connsiteX18" fmla="*/ 643052 w 1330186"/>
              <a:gd name="connsiteY18" fmla="*/ 703485 h 1573044"/>
              <a:gd name="connsiteX19" fmla="*/ 858549 w 1330186"/>
              <a:gd name="connsiteY19" fmla="*/ 1009461 h 1573044"/>
              <a:gd name="connsiteX20" fmla="*/ 848470 w 1330186"/>
              <a:gd name="connsiteY20" fmla="*/ 1168256 h 1573044"/>
              <a:gd name="connsiteX21" fmla="*/ 811167 w 1330186"/>
              <a:gd name="connsiteY21" fmla="*/ 1140163 h 1573044"/>
              <a:gd name="connsiteX22" fmla="*/ 820712 w 1330186"/>
              <a:gd name="connsiteY22" fmla="*/ 1253946 h 1573044"/>
              <a:gd name="connsiteX23" fmla="*/ 744411 w 1330186"/>
              <a:gd name="connsiteY23" fmla="*/ 1243871 h 1573044"/>
              <a:gd name="connsiteX24" fmla="*/ 695646 w 1330186"/>
              <a:gd name="connsiteY24" fmla="*/ 1232288 h 1573044"/>
              <a:gd name="connsiteX25" fmla="*/ 757693 w 1330186"/>
              <a:gd name="connsiteY25" fmla="*/ 1369896 h 1573044"/>
              <a:gd name="connsiteX26" fmla="*/ 608920 w 1330186"/>
              <a:gd name="connsiteY26" fmla="*/ 1339637 h 1573044"/>
              <a:gd name="connsiteX27" fmla="*/ 546999 w 1330186"/>
              <a:gd name="connsiteY27" fmla="*/ 1304011 h 1573044"/>
              <a:gd name="connsiteX28" fmla="*/ 571114 w 1330186"/>
              <a:gd name="connsiteY28" fmla="*/ 1357278 h 1573044"/>
              <a:gd name="connsiteX29" fmla="*/ 320951 w 1330186"/>
              <a:gd name="connsiteY29" fmla="*/ 1329687 h 1573044"/>
              <a:gd name="connsiteX30" fmla="*/ 346699 w 1330186"/>
              <a:gd name="connsiteY30" fmla="*/ 1463151 h 1573044"/>
              <a:gd name="connsiteX31" fmla="*/ 114717 w 1330186"/>
              <a:gd name="connsiteY31" fmla="*/ 1306868 h 1573044"/>
              <a:gd name="connsiteX32" fmla="*/ 88937 w 1330186"/>
              <a:gd name="connsiteY32" fmla="*/ 1272748 h 1573044"/>
              <a:gd name="connsiteX33" fmla="*/ 46610 w 1330186"/>
              <a:gd name="connsiteY33" fmla="*/ 1397581 h 1573044"/>
              <a:gd name="connsiteX34" fmla="*/ 701 w 1330186"/>
              <a:gd name="connsiteY34" fmla="*/ 1569718 h 1573044"/>
              <a:gd name="connsiteX35" fmla="*/ 0 w 1330186"/>
              <a:gd name="connsiteY35" fmla="*/ 1573044 h 1573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330186" h="1573044">
                <a:moveTo>
                  <a:pt x="0" y="0"/>
                </a:moveTo>
                <a:lnTo>
                  <a:pt x="1317710" y="0"/>
                </a:lnTo>
                <a:lnTo>
                  <a:pt x="1281883" y="17864"/>
                </a:lnTo>
                <a:cubicBezTo>
                  <a:pt x="1308950" y="59391"/>
                  <a:pt x="1327067" y="98721"/>
                  <a:pt x="1330050" y="104653"/>
                </a:cubicBezTo>
                <a:cubicBezTo>
                  <a:pt x="1335106" y="114729"/>
                  <a:pt x="1198956" y="88143"/>
                  <a:pt x="1050183" y="148064"/>
                </a:cubicBezTo>
                <a:cubicBezTo>
                  <a:pt x="1028297" y="156884"/>
                  <a:pt x="1006443" y="163601"/>
                  <a:pt x="984745" y="169314"/>
                </a:cubicBezTo>
                <a:cubicBezTo>
                  <a:pt x="1018814" y="201048"/>
                  <a:pt x="1055113" y="230961"/>
                  <a:pt x="1085476" y="248319"/>
                </a:cubicBezTo>
                <a:cubicBezTo>
                  <a:pt x="1173710" y="298729"/>
                  <a:pt x="1234218" y="288653"/>
                  <a:pt x="1249353" y="288653"/>
                </a:cubicBezTo>
                <a:cubicBezTo>
                  <a:pt x="1261912" y="288653"/>
                  <a:pt x="1191168" y="354444"/>
                  <a:pt x="1126390" y="378330"/>
                </a:cubicBezTo>
                <a:cubicBezTo>
                  <a:pt x="1146581" y="392989"/>
                  <a:pt x="1160711" y="405105"/>
                  <a:pt x="1166143" y="409625"/>
                </a:cubicBezTo>
                <a:cubicBezTo>
                  <a:pt x="1181277" y="422243"/>
                  <a:pt x="1183789" y="449959"/>
                  <a:pt x="1183789" y="449959"/>
                </a:cubicBezTo>
                <a:cubicBezTo>
                  <a:pt x="1183789" y="449959"/>
                  <a:pt x="1158732" y="453945"/>
                  <a:pt x="1124475" y="459501"/>
                </a:cubicBezTo>
                <a:cubicBezTo>
                  <a:pt x="1160397" y="476985"/>
                  <a:pt x="1190666" y="492271"/>
                  <a:pt x="1203948" y="500369"/>
                </a:cubicBezTo>
                <a:cubicBezTo>
                  <a:pt x="1249321" y="528085"/>
                  <a:pt x="1264456" y="538161"/>
                  <a:pt x="1264456" y="538161"/>
                </a:cubicBezTo>
                <a:cubicBezTo>
                  <a:pt x="1264456" y="538161"/>
                  <a:pt x="1217764" y="583926"/>
                  <a:pt x="1119702" y="596136"/>
                </a:cubicBezTo>
                <a:cubicBezTo>
                  <a:pt x="1180304" y="639326"/>
                  <a:pt x="1240404" y="691494"/>
                  <a:pt x="1216540" y="704489"/>
                </a:cubicBezTo>
                <a:cubicBezTo>
                  <a:pt x="1188813" y="719618"/>
                  <a:pt x="1095524" y="714565"/>
                  <a:pt x="1095524" y="714565"/>
                </a:cubicBezTo>
                <a:cubicBezTo>
                  <a:pt x="1095524" y="714565"/>
                  <a:pt x="843383" y="757410"/>
                  <a:pt x="790443" y="744824"/>
                </a:cubicBezTo>
                <a:cubicBezTo>
                  <a:pt x="759702" y="737510"/>
                  <a:pt x="693386" y="718300"/>
                  <a:pt x="643052" y="703485"/>
                </a:cubicBezTo>
                <a:cubicBezTo>
                  <a:pt x="721740" y="791216"/>
                  <a:pt x="851547" y="944675"/>
                  <a:pt x="858549" y="1009461"/>
                </a:cubicBezTo>
                <a:cubicBezTo>
                  <a:pt x="868629" y="1102716"/>
                  <a:pt x="848470" y="1168256"/>
                  <a:pt x="848470" y="1168256"/>
                </a:cubicBezTo>
                <a:lnTo>
                  <a:pt x="811167" y="1140163"/>
                </a:lnTo>
                <a:cubicBezTo>
                  <a:pt x="828437" y="1222213"/>
                  <a:pt x="824637" y="1248077"/>
                  <a:pt x="820712" y="1253946"/>
                </a:cubicBezTo>
                <a:cubicBezTo>
                  <a:pt x="815688" y="1261511"/>
                  <a:pt x="786612" y="1241360"/>
                  <a:pt x="744411" y="1243871"/>
                </a:cubicBezTo>
                <a:cubicBezTo>
                  <a:pt x="732573" y="1244561"/>
                  <a:pt x="714895" y="1239633"/>
                  <a:pt x="695646" y="1232288"/>
                </a:cubicBezTo>
                <a:cubicBezTo>
                  <a:pt x="725351" y="1295568"/>
                  <a:pt x="757693" y="1369896"/>
                  <a:pt x="757693" y="1369896"/>
                </a:cubicBezTo>
                <a:cubicBezTo>
                  <a:pt x="757693" y="1369896"/>
                  <a:pt x="803066" y="1448022"/>
                  <a:pt x="608920" y="1339637"/>
                </a:cubicBezTo>
                <a:cubicBezTo>
                  <a:pt x="588573" y="1328275"/>
                  <a:pt x="567817" y="1316284"/>
                  <a:pt x="546999" y="1304011"/>
                </a:cubicBezTo>
                <a:lnTo>
                  <a:pt x="571114" y="1357278"/>
                </a:lnTo>
                <a:cubicBezTo>
                  <a:pt x="571114" y="1357278"/>
                  <a:pt x="444981" y="1366255"/>
                  <a:pt x="320951" y="1329687"/>
                </a:cubicBezTo>
                <a:cubicBezTo>
                  <a:pt x="331533" y="1400563"/>
                  <a:pt x="346699" y="1463151"/>
                  <a:pt x="346699" y="1463151"/>
                </a:cubicBezTo>
                <a:cubicBezTo>
                  <a:pt x="346699" y="1463151"/>
                  <a:pt x="155065" y="1359789"/>
                  <a:pt x="114717" y="1306868"/>
                </a:cubicBezTo>
                <a:cubicBezTo>
                  <a:pt x="108468" y="1298675"/>
                  <a:pt x="99425" y="1286685"/>
                  <a:pt x="88937" y="1272748"/>
                </a:cubicBezTo>
                <a:cubicBezTo>
                  <a:pt x="75812" y="1312455"/>
                  <a:pt x="60206" y="1359067"/>
                  <a:pt x="46610" y="1397581"/>
                </a:cubicBezTo>
                <a:cubicBezTo>
                  <a:pt x="27692" y="1451157"/>
                  <a:pt x="10748" y="1523211"/>
                  <a:pt x="701" y="1569718"/>
                </a:cubicBezTo>
                <a:lnTo>
                  <a:pt x="0" y="1573044"/>
                </a:lnTo>
                <a:close/>
              </a:path>
            </a:pathLst>
          </a:custGeom>
          <a:solidFill>
            <a:srgbClr val="F7CC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3221145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eneral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="" xmlns:a16="http://schemas.microsoft.com/office/drawing/2014/main" id="{16C27494-37A6-0198-F57A-B9544FCE0C07}"/>
              </a:ext>
            </a:extLst>
          </p:cNvPr>
          <p:cNvSpPr/>
          <p:nvPr userDrawn="1"/>
        </p:nvSpPr>
        <p:spPr>
          <a:xfrm>
            <a:off x="7204780" y="2972550"/>
            <a:ext cx="4987220" cy="3885451"/>
          </a:xfrm>
          <a:custGeom>
            <a:avLst/>
            <a:gdLst>
              <a:gd name="connsiteX0" fmla="*/ 3467733 w 4987220"/>
              <a:gd name="connsiteY0" fmla="*/ 59 h 3885451"/>
              <a:gd name="connsiteX1" fmla="*/ 3486088 w 4987220"/>
              <a:gd name="connsiteY1" fmla="*/ 10974 h 3885451"/>
              <a:gd name="connsiteX2" fmla="*/ 3498226 w 4987220"/>
              <a:gd name="connsiteY2" fmla="*/ 242041 h 3885451"/>
              <a:gd name="connsiteX3" fmla="*/ 3496638 w 4987220"/>
              <a:gd name="connsiteY3" fmla="*/ 507987 h 3885451"/>
              <a:gd name="connsiteX4" fmla="*/ 3637158 w 4987220"/>
              <a:gd name="connsiteY4" fmla="*/ 944835 h 3885451"/>
              <a:gd name="connsiteX5" fmla="*/ 3771895 w 4987220"/>
              <a:gd name="connsiteY5" fmla="*/ 607860 h 3885451"/>
              <a:gd name="connsiteX6" fmla="*/ 4175089 w 4987220"/>
              <a:gd name="connsiteY6" fmla="*/ 143630 h 3885451"/>
              <a:gd name="connsiteX7" fmla="*/ 4272074 w 4987220"/>
              <a:gd name="connsiteY7" fmla="*/ 505827 h 3885451"/>
              <a:gd name="connsiteX8" fmla="*/ 4347133 w 4987220"/>
              <a:gd name="connsiteY8" fmla="*/ 995407 h 3885451"/>
              <a:gd name="connsiteX9" fmla="*/ 4364039 w 4987220"/>
              <a:gd name="connsiteY9" fmla="*/ 918596 h 3885451"/>
              <a:gd name="connsiteX10" fmla="*/ 4423590 w 4987220"/>
              <a:gd name="connsiteY10" fmla="*/ 816246 h 3885451"/>
              <a:gd name="connsiteX11" fmla="*/ 4435411 w 4987220"/>
              <a:gd name="connsiteY11" fmla="*/ 760846 h 3885451"/>
              <a:gd name="connsiteX12" fmla="*/ 4675268 w 4987220"/>
              <a:gd name="connsiteY12" fmla="*/ 408813 h 3885451"/>
              <a:gd name="connsiteX13" fmla="*/ 4843690 w 4987220"/>
              <a:gd name="connsiteY13" fmla="*/ 245535 h 3885451"/>
              <a:gd name="connsiteX14" fmla="*/ 4872035 w 4987220"/>
              <a:gd name="connsiteY14" fmla="*/ 451697 h 3885451"/>
              <a:gd name="connsiteX15" fmla="*/ 4976139 w 4987220"/>
              <a:gd name="connsiteY15" fmla="*/ 339618 h 3885451"/>
              <a:gd name="connsiteX16" fmla="*/ 4987220 w 4987220"/>
              <a:gd name="connsiteY16" fmla="*/ 329882 h 3885451"/>
              <a:gd name="connsiteX17" fmla="*/ 4987220 w 4987220"/>
              <a:gd name="connsiteY17" fmla="*/ 3885451 h 3885451"/>
              <a:gd name="connsiteX18" fmla="*/ 107460 w 4987220"/>
              <a:gd name="connsiteY18" fmla="*/ 3885451 h 3885451"/>
              <a:gd name="connsiteX19" fmla="*/ 84089 w 4987220"/>
              <a:gd name="connsiteY19" fmla="*/ 3867245 h 3885451"/>
              <a:gd name="connsiteX20" fmla="*/ 20614 w 4987220"/>
              <a:gd name="connsiteY20" fmla="*/ 3801373 h 3885451"/>
              <a:gd name="connsiteX21" fmla="*/ 227359 w 4987220"/>
              <a:gd name="connsiteY21" fmla="*/ 3714714 h 3885451"/>
              <a:gd name="connsiteX22" fmla="*/ 61480 w 4987220"/>
              <a:gd name="connsiteY22" fmla="*/ 3594956 h 3885451"/>
              <a:gd name="connsiteX23" fmla="*/ 20296 w 4987220"/>
              <a:gd name="connsiteY23" fmla="*/ 3515668 h 3885451"/>
              <a:gd name="connsiteX24" fmla="*/ 97770 w 4987220"/>
              <a:gd name="connsiteY24" fmla="*/ 3477040 h 3885451"/>
              <a:gd name="connsiteX25" fmla="*/ 277 w 4987220"/>
              <a:gd name="connsiteY25" fmla="*/ 3301374 h 3885451"/>
              <a:gd name="connsiteX26" fmla="*/ 566744 w 4987220"/>
              <a:gd name="connsiteY26" fmla="*/ 3213509 h 3885451"/>
              <a:gd name="connsiteX27" fmla="*/ 699193 w 4987220"/>
              <a:gd name="connsiteY27" fmla="*/ 3170497 h 3885451"/>
              <a:gd name="connsiteX28" fmla="*/ 495308 w 4987220"/>
              <a:gd name="connsiteY28" fmla="*/ 3010586 h 3885451"/>
              <a:gd name="connsiteX29" fmla="*/ 163613 w 4987220"/>
              <a:gd name="connsiteY29" fmla="*/ 2928947 h 3885451"/>
              <a:gd name="connsiteX30" fmla="*/ 412495 w 4987220"/>
              <a:gd name="connsiteY30" fmla="*/ 2747436 h 3885451"/>
              <a:gd name="connsiteX31" fmla="*/ 332035 w 4987220"/>
              <a:gd name="connsiteY31" fmla="*/ 2684094 h 3885451"/>
              <a:gd name="connsiteX32" fmla="*/ 296317 w 4987220"/>
              <a:gd name="connsiteY32" fmla="*/ 2602455 h 3885451"/>
              <a:gd name="connsiteX33" fmla="*/ 416372 w 4987220"/>
              <a:gd name="connsiteY33" fmla="*/ 2583141 h 3885451"/>
              <a:gd name="connsiteX34" fmla="*/ 255514 w 4987220"/>
              <a:gd name="connsiteY34" fmla="*/ 2500422 h 3885451"/>
              <a:gd name="connsiteX35" fmla="*/ 133043 w 4987220"/>
              <a:gd name="connsiteY35" fmla="*/ 2423930 h 3885451"/>
              <a:gd name="connsiteX36" fmla="*/ 426033 w 4987220"/>
              <a:gd name="connsiteY36" fmla="*/ 2306585 h 3885451"/>
              <a:gd name="connsiteX37" fmla="*/ 230029 w 4987220"/>
              <a:gd name="connsiteY37" fmla="*/ 2087272 h 3885451"/>
              <a:gd name="connsiteX38" fmla="*/ 474970 w 4987220"/>
              <a:gd name="connsiteY38" fmla="*/ 2066878 h 3885451"/>
              <a:gd name="connsiteX39" fmla="*/ 1092472 w 4987220"/>
              <a:gd name="connsiteY39" fmla="*/ 2005633 h 3885451"/>
              <a:gd name="connsiteX40" fmla="*/ 1390800 w 4987220"/>
              <a:gd name="connsiteY40" fmla="*/ 2089305 h 3885451"/>
              <a:gd name="connsiteX41" fmla="*/ 954621 w 4987220"/>
              <a:gd name="connsiteY41" fmla="*/ 1469993 h 3885451"/>
              <a:gd name="connsiteX42" fmla="*/ 975022 w 4987220"/>
              <a:gd name="connsiteY42" fmla="*/ 1148583 h 3885451"/>
              <a:gd name="connsiteX43" fmla="*/ 1050526 w 4987220"/>
              <a:gd name="connsiteY43" fmla="*/ 1205444 h 3885451"/>
              <a:gd name="connsiteX44" fmla="*/ 1031205 w 4987220"/>
              <a:gd name="connsiteY44" fmla="*/ 975140 h 3885451"/>
              <a:gd name="connsiteX45" fmla="*/ 1185644 w 4987220"/>
              <a:gd name="connsiteY45" fmla="*/ 995534 h 3885451"/>
              <a:gd name="connsiteX46" fmla="*/ 1284345 w 4987220"/>
              <a:gd name="connsiteY46" fmla="*/ 1018977 h 3885451"/>
              <a:gd name="connsiteX47" fmla="*/ 1158760 w 4987220"/>
              <a:gd name="connsiteY47" fmla="*/ 740452 h 3885451"/>
              <a:gd name="connsiteX48" fmla="*/ 1459885 w 4987220"/>
              <a:gd name="connsiteY48" fmla="*/ 801697 h 3885451"/>
              <a:gd name="connsiteX49" fmla="*/ 1585216 w 4987220"/>
              <a:gd name="connsiteY49" fmla="*/ 873806 h 3885451"/>
              <a:gd name="connsiteX50" fmla="*/ 1536405 w 4987220"/>
              <a:gd name="connsiteY50" fmla="*/ 765992 h 3885451"/>
              <a:gd name="connsiteX51" fmla="*/ 2042749 w 4987220"/>
              <a:gd name="connsiteY51" fmla="*/ 821836 h 3885451"/>
              <a:gd name="connsiteX52" fmla="*/ 1990634 w 4987220"/>
              <a:gd name="connsiteY52" fmla="*/ 551697 h 3885451"/>
              <a:gd name="connsiteX53" fmla="*/ 2460180 w 4987220"/>
              <a:gd name="connsiteY53" fmla="*/ 868024 h 3885451"/>
              <a:gd name="connsiteX54" fmla="*/ 2512359 w 4987220"/>
              <a:gd name="connsiteY54" fmla="*/ 937084 h 3885451"/>
              <a:gd name="connsiteX55" fmla="*/ 2598031 w 4987220"/>
              <a:gd name="connsiteY55" fmla="*/ 684416 h 3885451"/>
              <a:gd name="connsiteX56" fmla="*/ 2710333 w 4987220"/>
              <a:gd name="connsiteY56" fmla="*/ 241660 h 3885451"/>
              <a:gd name="connsiteX57" fmla="*/ 2827719 w 4987220"/>
              <a:gd name="connsiteY57" fmla="*/ 424188 h 3885451"/>
              <a:gd name="connsiteX58" fmla="*/ 2883839 w 4987220"/>
              <a:gd name="connsiteY58" fmla="*/ 317073 h 3885451"/>
              <a:gd name="connsiteX59" fmla="*/ 2943008 w 4987220"/>
              <a:gd name="connsiteY59" fmla="*/ 442867 h 3885451"/>
              <a:gd name="connsiteX60" fmla="*/ 2950190 w 4987220"/>
              <a:gd name="connsiteY60" fmla="*/ 429271 h 3885451"/>
              <a:gd name="connsiteX61" fmla="*/ 3006310 w 4987220"/>
              <a:gd name="connsiteY61" fmla="*/ 245599 h 3885451"/>
              <a:gd name="connsiteX62" fmla="*/ 3120391 w 4987220"/>
              <a:gd name="connsiteY62" fmla="*/ 480351 h 3885451"/>
              <a:gd name="connsiteX63" fmla="*/ 3200280 w 4987220"/>
              <a:gd name="connsiteY63" fmla="*/ 204811 h 3885451"/>
              <a:gd name="connsiteX64" fmla="*/ 3467733 w 4987220"/>
              <a:gd name="connsiteY64" fmla="*/ 59 h 3885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4987220" h="3885451">
                <a:moveTo>
                  <a:pt x="3467733" y="59"/>
                </a:moveTo>
                <a:cubicBezTo>
                  <a:pt x="3475958" y="536"/>
                  <a:pt x="3482259" y="3962"/>
                  <a:pt x="3486088" y="10974"/>
                </a:cubicBezTo>
                <a:cubicBezTo>
                  <a:pt x="3500387" y="37149"/>
                  <a:pt x="3501277" y="139881"/>
                  <a:pt x="3498226" y="242041"/>
                </a:cubicBezTo>
                <a:cubicBezTo>
                  <a:pt x="3504519" y="306336"/>
                  <a:pt x="3501086" y="419487"/>
                  <a:pt x="3496638" y="507987"/>
                </a:cubicBezTo>
                <a:lnTo>
                  <a:pt x="3637158" y="944835"/>
                </a:lnTo>
                <a:cubicBezTo>
                  <a:pt x="3655907" y="839880"/>
                  <a:pt x="3692769" y="734353"/>
                  <a:pt x="3771895" y="607860"/>
                </a:cubicBezTo>
                <a:cubicBezTo>
                  <a:pt x="3950549" y="322155"/>
                  <a:pt x="4129139" y="123236"/>
                  <a:pt x="4175089" y="143630"/>
                </a:cubicBezTo>
                <a:cubicBezTo>
                  <a:pt x="4221040" y="164023"/>
                  <a:pt x="4226124" y="327301"/>
                  <a:pt x="4272074" y="505827"/>
                </a:cubicBezTo>
                <a:cubicBezTo>
                  <a:pt x="4304996" y="633908"/>
                  <a:pt x="4329973" y="837465"/>
                  <a:pt x="4347133" y="995407"/>
                </a:cubicBezTo>
                <a:cubicBezTo>
                  <a:pt x="4357620" y="950998"/>
                  <a:pt x="4364039" y="922217"/>
                  <a:pt x="4364039" y="918596"/>
                </a:cubicBezTo>
                <a:cubicBezTo>
                  <a:pt x="4364039" y="911290"/>
                  <a:pt x="4389461" y="868787"/>
                  <a:pt x="4423590" y="816246"/>
                </a:cubicBezTo>
                <a:cubicBezTo>
                  <a:pt x="4430836" y="784924"/>
                  <a:pt x="4435411" y="763832"/>
                  <a:pt x="4435411" y="760846"/>
                </a:cubicBezTo>
                <a:cubicBezTo>
                  <a:pt x="4435411" y="740388"/>
                  <a:pt x="4619150" y="464912"/>
                  <a:pt x="4675268" y="408813"/>
                </a:cubicBezTo>
                <a:cubicBezTo>
                  <a:pt x="4731388" y="352651"/>
                  <a:pt x="4828373" y="286323"/>
                  <a:pt x="4843690" y="245535"/>
                </a:cubicBezTo>
                <a:cubicBezTo>
                  <a:pt x="4855448" y="214150"/>
                  <a:pt x="4867205" y="375268"/>
                  <a:pt x="4872035" y="451697"/>
                </a:cubicBezTo>
                <a:cubicBezTo>
                  <a:pt x="4908881" y="409432"/>
                  <a:pt x="4946979" y="367489"/>
                  <a:pt x="4976139" y="339618"/>
                </a:cubicBezTo>
                <a:lnTo>
                  <a:pt x="4987220" y="329882"/>
                </a:lnTo>
                <a:lnTo>
                  <a:pt x="4987220" y="3885451"/>
                </a:lnTo>
                <a:lnTo>
                  <a:pt x="107460" y="3885451"/>
                </a:lnTo>
                <a:lnTo>
                  <a:pt x="84089" y="3867245"/>
                </a:lnTo>
                <a:cubicBezTo>
                  <a:pt x="35189" y="3830081"/>
                  <a:pt x="17373" y="3817621"/>
                  <a:pt x="20614" y="3801373"/>
                </a:cubicBezTo>
                <a:cubicBezTo>
                  <a:pt x="23538" y="3786887"/>
                  <a:pt x="121603" y="3752707"/>
                  <a:pt x="227359" y="3714714"/>
                </a:cubicBezTo>
                <a:cubicBezTo>
                  <a:pt x="145627" y="3663571"/>
                  <a:pt x="76352" y="3604423"/>
                  <a:pt x="61480" y="3594956"/>
                </a:cubicBezTo>
                <a:cubicBezTo>
                  <a:pt x="41079" y="3581996"/>
                  <a:pt x="20296" y="3515668"/>
                  <a:pt x="20296" y="3515668"/>
                </a:cubicBezTo>
                <a:lnTo>
                  <a:pt x="97770" y="3477040"/>
                </a:lnTo>
                <a:cubicBezTo>
                  <a:pt x="42986" y="3392987"/>
                  <a:pt x="6314" y="3313381"/>
                  <a:pt x="277" y="3301374"/>
                </a:cubicBezTo>
                <a:cubicBezTo>
                  <a:pt x="-9956" y="3280980"/>
                  <a:pt x="265619" y="3334792"/>
                  <a:pt x="566744" y="3213509"/>
                </a:cubicBezTo>
                <a:cubicBezTo>
                  <a:pt x="611042" y="3195656"/>
                  <a:pt x="655276" y="3182060"/>
                  <a:pt x="699193" y="3170497"/>
                </a:cubicBezTo>
                <a:cubicBezTo>
                  <a:pt x="630236" y="3106266"/>
                  <a:pt x="556766" y="3045720"/>
                  <a:pt x="495308" y="3010586"/>
                </a:cubicBezTo>
                <a:cubicBezTo>
                  <a:pt x="316718" y="2908554"/>
                  <a:pt x="194247" y="2928947"/>
                  <a:pt x="163613" y="2928947"/>
                </a:cubicBezTo>
                <a:cubicBezTo>
                  <a:pt x="138191" y="2928947"/>
                  <a:pt x="281381" y="2795784"/>
                  <a:pt x="412495" y="2747436"/>
                </a:cubicBezTo>
                <a:cubicBezTo>
                  <a:pt x="371629" y="2717766"/>
                  <a:pt x="343030" y="2693243"/>
                  <a:pt x="332035" y="2684094"/>
                </a:cubicBezTo>
                <a:cubicBezTo>
                  <a:pt x="301401" y="2658554"/>
                  <a:pt x="296317" y="2602455"/>
                  <a:pt x="296317" y="2602455"/>
                </a:cubicBezTo>
                <a:cubicBezTo>
                  <a:pt x="296317" y="2602455"/>
                  <a:pt x="347034" y="2594387"/>
                  <a:pt x="416372" y="2583141"/>
                </a:cubicBezTo>
                <a:cubicBezTo>
                  <a:pt x="343665" y="2547754"/>
                  <a:pt x="282398" y="2516814"/>
                  <a:pt x="255514" y="2500422"/>
                </a:cubicBezTo>
                <a:cubicBezTo>
                  <a:pt x="163677" y="2444323"/>
                  <a:pt x="133043" y="2423930"/>
                  <a:pt x="133043" y="2423930"/>
                </a:cubicBezTo>
                <a:cubicBezTo>
                  <a:pt x="133043" y="2423930"/>
                  <a:pt x="227550" y="2331300"/>
                  <a:pt x="426033" y="2306585"/>
                </a:cubicBezTo>
                <a:cubicBezTo>
                  <a:pt x="303371" y="2219165"/>
                  <a:pt x="181727" y="2113574"/>
                  <a:pt x="230029" y="2087272"/>
                </a:cubicBezTo>
                <a:cubicBezTo>
                  <a:pt x="286148" y="2056650"/>
                  <a:pt x="474970" y="2066878"/>
                  <a:pt x="474970" y="2066878"/>
                </a:cubicBezTo>
                <a:cubicBezTo>
                  <a:pt x="474970" y="2066878"/>
                  <a:pt x="985318" y="1980157"/>
                  <a:pt x="1092472" y="2005633"/>
                </a:cubicBezTo>
                <a:cubicBezTo>
                  <a:pt x="1154693" y="2020436"/>
                  <a:pt x="1288921" y="2059318"/>
                  <a:pt x="1390800" y="2089305"/>
                </a:cubicBezTo>
                <a:cubicBezTo>
                  <a:pt x="1231531" y="1911732"/>
                  <a:pt x="968794" y="1601123"/>
                  <a:pt x="954621" y="1469993"/>
                </a:cubicBezTo>
                <a:cubicBezTo>
                  <a:pt x="934220" y="1281238"/>
                  <a:pt x="975022" y="1148583"/>
                  <a:pt x="975022" y="1148583"/>
                </a:cubicBezTo>
                <a:lnTo>
                  <a:pt x="1050526" y="1205444"/>
                </a:lnTo>
                <a:cubicBezTo>
                  <a:pt x="1015571" y="1039371"/>
                  <a:pt x="1023261" y="987020"/>
                  <a:pt x="1031205" y="975140"/>
                </a:cubicBezTo>
                <a:cubicBezTo>
                  <a:pt x="1041374" y="959829"/>
                  <a:pt x="1100226" y="1000616"/>
                  <a:pt x="1185644" y="995534"/>
                </a:cubicBezTo>
                <a:cubicBezTo>
                  <a:pt x="1209605" y="994136"/>
                  <a:pt x="1245386" y="1004111"/>
                  <a:pt x="1284345" y="1018977"/>
                </a:cubicBezTo>
                <a:cubicBezTo>
                  <a:pt x="1224222" y="890896"/>
                  <a:pt x="1158760" y="740452"/>
                  <a:pt x="1158760" y="740452"/>
                </a:cubicBezTo>
                <a:cubicBezTo>
                  <a:pt x="1158760" y="740452"/>
                  <a:pt x="1066923" y="582320"/>
                  <a:pt x="1459885" y="801697"/>
                </a:cubicBezTo>
                <a:cubicBezTo>
                  <a:pt x="1501069" y="824695"/>
                  <a:pt x="1543079" y="848965"/>
                  <a:pt x="1585216" y="873806"/>
                </a:cubicBezTo>
                <a:lnTo>
                  <a:pt x="1536405" y="765992"/>
                </a:lnTo>
                <a:cubicBezTo>
                  <a:pt x="1536405" y="765992"/>
                  <a:pt x="1791706" y="747821"/>
                  <a:pt x="2042749" y="821836"/>
                </a:cubicBezTo>
                <a:cubicBezTo>
                  <a:pt x="2021331" y="678381"/>
                  <a:pt x="1990634" y="551697"/>
                  <a:pt x="1990634" y="551697"/>
                </a:cubicBezTo>
                <a:cubicBezTo>
                  <a:pt x="1990634" y="551697"/>
                  <a:pt x="2378511" y="760909"/>
                  <a:pt x="2460180" y="868024"/>
                </a:cubicBezTo>
                <a:cubicBezTo>
                  <a:pt x="2472827" y="884606"/>
                  <a:pt x="2491131" y="908876"/>
                  <a:pt x="2512359" y="937084"/>
                </a:cubicBezTo>
                <a:cubicBezTo>
                  <a:pt x="2538925" y="856716"/>
                  <a:pt x="2570512" y="762370"/>
                  <a:pt x="2598031" y="684416"/>
                </a:cubicBezTo>
                <a:cubicBezTo>
                  <a:pt x="2659298" y="510910"/>
                  <a:pt x="2710333" y="241660"/>
                  <a:pt x="2710333" y="241660"/>
                </a:cubicBezTo>
                <a:lnTo>
                  <a:pt x="2827719" y="424188"/>
                </a:lnTo>
                <a:lnTo>
                  <a:pt x="2883839" y="317073"/>
                </a:lnTo>
                <a:lnTo>
                  <a:pt x="2943008" y="442867"/>
                </a:lnTo>
                <a:cubicBezTo>
                  <a:pt x="2947584" y="434163"/>
                  <a:pt x="2950190" y="429271"/>
                  <a:pt x="2950190" y="429271"/>
                </a:cubicBezTo>
                <a:lnTo>
                  <a:pt x="3006310" y="245599"/>
                </a:lnTo>
                <a:lnTo>
                  <a:pt x="3120391" y="480351"/>
                </a:lnTo>
                <a:cubicBezTo>
                  <a:pt x="3141173" y="362244"/>
                  <a:pt x="3168947" y="240961"/>
                  <a:pt x="3200280" y="204811"/>
                </a:cubicBezTo>
                <a:cubicBezTo>
                  <a:pt x="3258337" y="137880"/>
                  <a:pt x="3410162" y="-3279"/>
                  <a:pt x="3467733" y="59"/>
                </a:cubicBezTo>
                <a:close/>
              </a:path>
            </a:pathLst>
          </a:custGeom>
          <a:solidFill>
            <a:srgbClr val="F7CC1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x-none" dirty="0"/>
          </a:p>
        </p:txBody>
      </p:sp>
    </p:spTree>
    <p:extLst>
      <p:ext uri="{BB962C8B-B14F-4D97-AF65-F5344CB8AC3E}">
        <p14:creationId xmlns="" xmlns:p14="http://schemas.microsoft.com/office/powerpoint/2010/main" val="28817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yellow flower with black spots&#10;&#10;Description automatically generated">
            <a:extLst>
              <a:ext uri="{FF2B5EF4-FFF2-40B4-BE49-F238E27FC236}">
                <a16:creationId xmlns="" xmlns:a16="http://schemas.microsoft.com/office/drawing/2014/main" id="{EA679D3A-7875-7986-3A3E-1BF5AFFAE0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8056" r="20988" b="19986"/>
          <a:stretch/>
        </p:blipFill>
        <p:spPr>
          <a:xfrm>
            <a:off x="3734100" y="0"/>
            <a:ext cx="84579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86393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479904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63" r:id="rId4"/>
    <p:sldLayoutId id="2147483656" r:id="rId5"/>
    <p:sldLayoutId id="2147483657" r:id="rId6"/>
    <p:sldLayoutId id="2147483664" r:id="rId7"/>
    <p:sldLayoutId id="2147483665" r:id="rId8"/>
    <p:sldLayoutId id="2147483666" r:id="rId9"/>
    <p:sldLayoutId id="2147483655" r:id="rId10"/>
    <p:sldLayoutId id="21474836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pn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2" Type="http://schemas.openxmlformats.org/officeDocument/2006/relationships/image" Target="../media/image9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5" Type="http://schemas.openxmlformats.org/officeDocument/2006/relationships/image" Target="../media/image2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Relationship Id="rId14" Type="http://schemas.openxmlformats.org/officeDocument/2006/relationships/image" Target="../media/image2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7" Type="http://schemas.openxmlformats.org/officeDocument/2006/relationships/image" Target="../media/image84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jpeg"/><Relationship Id="rId3" Type="http://schemas.openxmlformats.org/officeDocument/2006/relationships/image" Target="../media/image95.jpeg"/><Relationship Id="rId7" Type="http://schemas.openxmlformats.org/officeDocument/2006/relationships/image" Target="../media/image99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Relationship Id="rId9" Type="http://schemas.openxmlformats.org/officeDocument/2006/relationships/image" Target="../media/image101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1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8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openxmlformats.org/officeDocument/2006/relationships/image" Target="../media/image51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8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jpeg"/><Relationship Id="rId3" Type="http://schemas.openxmlformats.org/officeDocument/2006/relationships/image" Target="../media/image130.png"/><Relationship Id="rId7" Type="http://schemas.openxmlformats.org/officeDocument/2006/relationships/image" Target="../media/image134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3.jpeg"/><Relationship Id="rId5" Type="http://schemas.openxmlformats.org/officeDocument/2006/relationships/image" Target="../media/image132.jpeg"/><Relationship Id="rId4" Type="http://schemas.openxmlformats.org/officeDocument/2006/relationships/image" Target="../media/image13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8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13" Type="http://schemas.openxmlformats.org/officeDocument/2006/relationships/image" Target="../media/image151.jpeg"/><Relationship Id="rId3" Type="http://schemas.openxmlformats.org/officeDocument/2006/relationships/image" Target="../media/image142.png"/><Relationship Id="rId7" Type="http://schemas.openxmlformats.org/officeDocument/2006/relationships/image" Target="../media/image145.jpeg"/><Relationship Id="rId12" Type="http://schemas.openxmlformats.org/officeDocument/2006/relationships/image" Target="../media/image150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4.png"/><Relationship Id="rId11" Type="http://schemas.openxmlformats.org/officeDocument/2006/relationships/image" Target="../media/image149.png"/><Relationship Id="rId5" Type="http://schemas.openxmlformats.org/officeDocument/2006/relationships/image" Target="../media/image83.png"/><Relationship Id="rId15" Type="http://schemas.openxmlformats.org/officeDocument/2006/relationships/image" Target="../media/image153.png"/><Relationship Id="rId10" Type="http://schemas.openxmlformats.org/officeDocument/2006/relationships/image" Target="../media/image148.png"/><Relationship Id="rId4" Type="http://schemas.openxmlformats.org/officeDocument/2006/relationships/image" Target="../media/image143.png"/><Relationship Id="rId9" Type="http://schemas.openxmlformats.org/officeDocument/2006/relationships/image" Target="../media/image147.png"/><Relationship Id="rId14" Type="http://schemas.openxmlformats.org/officeDocument/2006/relationships/image" Target="../media/image152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3" Type="http://schemas.openxmlformats.org/officeDocument/2006/relationships/image" Target="../media/image155.jpeg"/><Relationship Id="rId7" Type="http://schemas.openxmlformats.org/officeDocument/2006/relationships/image" Target="../media/image55.png"/><Relationship Id="rId12" Type="http://schemas.openxmlformats.org/officeDocument/2006/relationships/image" Target="../media/image146.png"/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8.png"/><Relationship Id="rId11" Type="http://schemas.openxmlformats.org/officeDocument/2006/relationships/image" Target="../media/image144.png"/><Relationship Id="rId5" Type="http://schemas.openxmlformats.org/officeDocument/2006/relationships/image" Target="../media/image157.png"/><Relationship Id="rId10" Type="http://schemas.openxmlformats.org/officeDocument/2006/relationships/image" Target="../media/image161.png"/><Relationship Id="rId4" Type="http://schemas.openxmlformats.org/officeDocument/2006/relationships/image" Target="../media/image156.png"/><Relationship Id="rId9" Type="http://schemas.openxmlformats.org/officeDocument/2006/relationships/image" Target="../media/image160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jpeg"/><Relationship Id="rId3" Type="http://schemas.openxmlformats.org/officeDocument/2006/relationships/image" Target="../media/image162.png"/><Relationship Id="rId7" Type="http://schemas.openxmlformats.org/officeDocument/2006/relationships/image" Target="../media/image4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163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7" Type="http://schemas.openxmlformats.org/officeDocument/2006/relationships/image" Target="../media/image169.jpeg"/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168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jpeg"/><Relationship Id="rId3" Type="http://schemas.openxmlformats.org/officeDocument/2006/relationships/image" Target="../media/image175.jpeg"/><Relationship Id="rId7" Type="http://schemas.openxmlformats.org/officeDocument/2006/relationships/image" Target="../media/image179.jpeg"/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8.jpeg"/><Relationship Id="rId5" Type="http://schemas.openxmlformats.org/officeDocument/2006/relationships/image" Target="../media/image177.jpeg"/><Relationship Id="rId4" Type="http://schemas.openxmlformats.org/officeDocument/2006/relationships/image" Target="../media/image176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eg"/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3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jpeg"/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8.png"/><Relationship Id="rId4" Type="http://schemas.openxmlformats.org/officeDocument/2006/relationships/image" Target="../media/image187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2.png"/><Relationship Id="rId5" Type="http://schemas.openxmlformats.org/officeDocument/2006/relationships/image" Target="../media/image191.png"/><Relationship Id="rId4" Type="http://schemas.openxmlformats.org/officeDocument/2006/relationships/image" Target="../media/image19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620116" y="2127594"/>
            <a:ext cx="8817225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02060"/>
              </a:buClr>
              <a:buSzPts val="4800"/>
              <a:buFont typeface="Tahoma" pitchFamily="34" charset="0"/>
              <a:buNone/>
            </a:pPr>
            <a:r>
              <a:rPr lang="ru-RU" sz="40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ahoma" pitchFamily="34" charset="0"/>
                <a:sym typeface="Times New Roman" pitchFamily="18" charset="0"/>
              </a:rPr>
              <a:t>ЗВІТ </a:t>
            </a:r>
          </a:p>
          <a:p>
            <a:pPr algn="ctr">
              <a:buClr>
                <a:srgbClr val="002060"/>
              </a:buClr>
              <a:buSzPts val="4800"/>
              <a:buFont typeface="Tahoma" pitchFamily="34" charset="0"/>
              <a:buNone/>
            </a:pPr>
            <a:r>
              <a:rPr lang="ru-RU" sz="40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ahoma" pitchFamily="34" charset="0"/>
                <a:sym typeface="Times New Roman" pitchFamily="18" charset="0"/>
              </a:rPr>
              <a:t>МІСЬКОГО ГОЛОВИ </a:t>
            </a:r>
            <a:endParaRPr lang="en-US" sz="4000" b="1" dirty="0" smtClean="0">
              <a:solidFill>
                <a:srgbClr val="0062AC"/>
              </a:solidFill>
              <a:latin typeface="Verdana" pitchFamily="34" charset="0"/>
              <a:ea typeface="Verdana" pitchFamily="34" charset="0"/>
              <a:cs typeface="Tahoma" pitchFamily="34" charset="0"/>
              <a:sym typeface="Times New Roman" pitchFamily="18" charset="0"/>
            </a:endParaRPr>
          </a:p>
          <a:p>
            <a:pPr algn="ctr">
              <a:buClr>
                <a:srgbClr val="002060"/>
              </a:buClr>
              <a:buSzPts val="4800"/>
              <a:buFont typeface="Tahoma" pitchFamily="34" charset="0"/>
              <a:buNone/>
            </a:pPr>
            <a:r>
              <a:rPr lang="ru-RU" sz="40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ahoma" pitchFamily="34" charset="0"/>
                <a:sym typeface="Times New Roman" pitchFamily="18" charset="0"/>
              </a:rPr>
              <a:t>АНАТОЛІЯ ВЕРШИНИ</a:t>
            </a:r>
          </a:p>
          <a:p>
            <a:pPr algn="ctr">
              <a:buClr>
                <a:srgbClr val="002060"/>
              </a:buClr>
              <a:buSzPts val="4800"/>
              <a:buFont typeface="Tahoma" pitchFamily="34" charset="0"/>
              <a:buNone/>
            </a:pPr>
            <a:endParaRPr lang="ru-RU" sz="2800" b="1" dirty="0" smtClean="0">
              <a:latin typeface="Verdana" pitchFamily="34" charset="0"/>
              <a:ea typeface="Verdana" pitchFamily="34" charset="0"/>
              <a:cs typeface="Tahoma" pitchFamily="34" charset="0"/>
              <a:sym typeface="Times New Roman" pitchFamily="18" charset="0"/>
            </a:endParaRPr>
          </a:p>
          <a:p>
            <a:pPr algn="ctr">
              <a:buClr>
                <a:srgbClr val="002060"/>
              </a:buClr>
              <a:buSzPts val="4800"/>
              <a:buFont typeface="Tahoma" pitchFamily="34" charset="0"/>
              <a:buNone/>
            </a:pPr>
            <a:endParaRPr lang="ru-RU" sz="2400" b="1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  <a:sym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148" y="142762"/>
            <a:ext cx="3130572" cy="1805196"/>
          </a:xfrm>
          <a:prstGeom prst="rect">
            <a:avLst/>
          </a:prstGeom>
        </p:spPr>
      </p:pic>
      <p:sp>
        <p:nvSpPr>
          <p:cNvPr id="7" name="Блок-схема: процесс 6"/>
          <p:cNvSpPr/>
          <p:nvPr/>
        </p:nvSpPr>
        <p:spPr>
          <a:xfrm flipV="1">
            <a:off x="4366054" y="4255253"/>
            <a:ext cx="3690552" cy="45719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процесс 11"/>
          <p:cNvSpPr/>
          <p:nvPr/>
        </p:nvSpPr>
        <p:spPr>
          <a:xfrm>
            <a:off x="4361936" y="4168345"/>
            <a:ext cx="3744098" cy="66313"/>
          </a:xfrm>
          <a:prstGeom prst="flowChartProcess">
            <a:avLst/>
          </a:prstGeom>
          <a:solidFill>
            <a:srgbClr val="FFD209"/>
          </a:solidFill>
          <a:ln>
            <a:solidFill>
              <a:srgbClr val="FFD2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868562" y="4349579"/>
            <a:ext cx="25702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b="1" dirty="0" smtClean="0">
                <a:solidFill>
                  <a:srgbClr val="0062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Tahoma" pitchFamily="34" charset="0"/>
              </a:rPr>
              <a:t>2024</a:t>
            </a:r>
            <a:endParaRPr lang="ru-RU" sz="6600" b="1" dirty="0">
              <a:solidFill>
                <a:srgbClr val="0062A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72377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05703" y="331027"/>
            <a:ext cx="9562297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3200" b="1" spc="60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Структура бюджету за 2024 </a:t>
            </a:r>
            <a:r>
              <a:rPr lang="ru-RU" sz="3200" b="1" spc="60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рік</a:t>
            </a:r>
            <a:r>
              <a:rPr lang="ru-RU" sz="3200" b="1" spc="60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ru-RU" sz="3200" b="1" spc="60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млн.грн</a:t>
            </a:r>
            <a:r>
              <a:rPr lang="ru-RU" sz="3200" b="1" spc="60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ru-RU" sz="3200" b="1" spc="60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1" y="1029730"/>
          <a:ext cx="5700583" cy="4950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/>
          <p:cNvGraphicFramePr/>
          <p:nvPr/>
        </p:nvGraphicFramePr>
        <p:xfrm>
          <a:off x="4250724" y="1032702"/>
          <a:ext cx="4555525" cy="3893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7710616" y="3056238"/>
          <a:ext cx="4333101" cy="3694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910422" y="1242204"/>
            <a:ext cx="41493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1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Власні надходження загального фонду </a:t>
            </a: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1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2023 рік – 1021,4 </a:t>
            </a:r>
            <a:r>
              <a:rPr lang="uk-UA" sz="1600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млн.грн</a:t>
            </a:r>
            <a:r>
              <a:rPr lang="uk-UA" sz="1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.</a:t>
            </a: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1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2024 рік – 1075,1 </a:t>
            </a:r>
            <a:r>
              <a:rPr lang="uk-UA" sz="1600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млн.грн</a:t>
            </a:r>
            <a:r>
              <a:rPr lang="uk-UA" sz="1600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.</a:t>
            </a:r>
          </a:p>
          <a:p>
            <a:pPr>
              <a:buClr>
                <a:srgbClr val="0062AC"/>
              </a:buClr>
            </a:pPr>
            <a:r>
              <a:rPr lang="uk-UA" sz="1600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                   </a:t>
            </a:r>
            <a:r>
              <a:rPr lang="uk-UA" sz="1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+53,7 </a:t>
            </a:r>
            <a:r>
              <a:rPr lang="uk-UA" sz="1600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млн.грн</a:t>
            </a:r>
            <a:r>
              <a:rPr lang="uk-UA" sz="1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.</a:t>
            </a:r>
            <a:endParaRPr lang="ru-RU" sz="1600" b="1" dirty="0">
              <a:solidFill>
                <a:srgbClr val="0062AC"/>
              </a:solidFill>
              <a:latin typeface="Verdana" pitchFamily="34" charset="0"/>
              <a:ea typeface="Verdan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857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ekonom3\Desktop\2024\IMG_82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245" y="1135806"/>
            <a:ext cx="5855697" cy="39057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225446"/>
            <a:ext cx="1048109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uk-UA" sz="3200" b="1" spc="6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Наслідки ракетних обстрілів</a:t>
            </a:r>
            <a:endParaRPr lang="uk-UA" sz="3200" b="1" spc="6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8084" y="5103674"/>
            <a:ext cx="60973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dirty="0" smtClean="0">
                <a:latin typeface="Verdana" pitchFamily="34" charset="0"/>
                <a:ea typeface="Verdana" pitchFamily="34" charset="0"/>
              </a:rPr>
              <a:t> 4 загиблих та 64 травмованих.</a:t>
            </a:r>
          </a:p>
          <a:p>
            <a:pPr>
              <a:buClr>
                <a:srgbClr val="0062AC"/>
              </a:buClr>
            </a:pPr>
            <a:r>
              <a:rPr lang="uk-UA" dirty="0" smtClean="0">
                <a:latin typeface="Verdana" pitchFamily="34" charset="0"/>
                <a:ea typeface="Verdana" pitchFamily="34" charset="0"/>
              </a:rPr>
              <a:t>Пошкоджено 65 об’єктів:  </a:t>
            </a:r>
            <a:endParaRPr lang="ru-RU" dirty="0" smtClean="0"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dirty="0" smtClean="0">
                <a:latin typeface="Verdana" pitchFamily="34" charset="0"/>
                <a:ea typeface="Verdana" pitchFamily="34" charset="0"/>
              </a:rPr>
              <a:t> 37 багатоповерхових житлових будинків; </a:t>
            </a:r>
            <a:endParaRPr lang="ru-RU" dirty="0" smtClean="0"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dirty="0" smtClean="0">
                <a:latin typeface="Verdana" pitchFamily="34" charset="0"/>
                <a:ea typeface="Verdana" pitchFamily="34" charset="0"/>
              </a:rPr>
              <a:t> 11 приватних житлових будинків; </a:t>
            </a:r>
            <a:endParaRPr lang="ru-RU" dirty="0" smtClean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22272" y="5125710"/>
            <a:ext cx="51518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8 об’єктів соціальної інфраструктури;</a:t>
            </a:r>
            <a:endParaRPr lang="ru-RU" dirty="0" smtClean="0"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ru-RU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uk-UA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6 підприємств;  </a:t>
            </a:r>
            <a:endParaRPr lang="ru-RU" dirty="0" smtClean="0">
              <a:solidFill>
                <a:prstClr val="black"/>
              </a:solidFill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ru-RU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uk-UA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27 магазинів; </a:t>
            </a:r>
            <a:endParaRPr lang="ru-RU" dirty="0" smtClean="0">
              <a:solidFill>
                <a:prstClr val="black"/>
              </a:solidFill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ru-RU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uk-UA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37 легкових автомобілів. </a:t>
            </a:r>
            <a:endParaRPr lang="ru-RU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2054" name="Picture 6" descr="C:\Users\ekonom3\Desktop\2024\0e2de39742d7390a.jpg"/>
          <p:cNvPicPr>
            <a:picLocks noChangeAspect="1" noChangeArrowheads="1"/>
          </p:cNvPicPr>
          <p:nvPr/>
        </p:nvPicPr>
        <p:blipFill>
          <a:blip r:embed="rId3"/>
          <a:srcRect r="16748"/>
          <a:stretch>
            <a:fillRect/>
          </a:stretch>
        </p:blipFill>
        <p:spPr bwMode="auto">
          <a:xfrm>
            <a:off x="6258547" y="1164222"/>
            <a:ext cx="5754488" cy="38880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6"/>
          <p:cNvGraphicFramePr>
            <a:graphicFrameLocks/>
          </p:cNvGraphicFramePr>
          <p:nvPr/>
        </p:nvGraphicFramePr>
        <p:xfrm>
          <a:off x="1118354" y="955122"/>
          <a:ext cx="9816985" cy="5618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228119"/>
            <a:ext cx="104950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Видатки</a:t>
            </a:r>
            <a:r>
              <a:rPr lang="uk-UA" sz="3200" b="1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на безпеку та підтримку ЗСУ, </a:t>
            </a:r>
            <a:r>
              <a:rPr lang="uk-UA" sz="3200" b="1" dirty="0" err="1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млн.грн</a:t>
            </a:r>
            <a:r>
              <a:rPr lang="uk-UA" sz="3200" b="1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.</a:t>
            </a:r>
            <a:endParaRPr lang="ru-RU" sz="32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6"/>
          <p:cNvGraphicFramePr>
            <a:graphicFrameLocks/>
          </p:cNvGraphicFramePr>
          <p:nvPr/>
        </p:nvGraphicFramePr>
        <p:xfrm>
          <a:off x="669782" y="1239794"/>
          <a:ext cx="9816985" cy="5618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" y="0"/>
            <a:ext cx="110469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Видатки на облаштування найпростіших укриттів, </a:t>
            </a:r>
            <a:r>
              <a:rPr lang="uk-UA" sz="3200" b="1" dirty="0" err="1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млн.грн</a:t>
            </a:r>
            <a:r>
              <a:rPr lang="uk-UA" sz="3200" b="1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.</a:t>
            </a:r>
            <a:endParaRPr lang="ru-RU" sz="32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6"/>
          <p:cNvGraphicFramePr>
            <a:graphicFrameLocks/>
          </p:cNvGraphicFramePr>
          <p:nvPr/>
        </p:nvGraphicFramePr>
        <p:xfrm>
          <a:off x="897147" y="1121434"/>
          <a:ext cx="9704717" cy="5615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" y="0"/>
            <a:ext cx="110469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0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Видатки з резервного фонду на ліквідацію наслідків ракетних ударів, </a:t>
            </a:r>
            <a:r>
              <a:rPr lang="uk-UA" sz="3000" b="1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млн.грн</a:t>
            </a:r>
            <a:r>
              <a:rPr lang="uk-UA" sz="30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.</a:t>
            </a:r>
            <a:endParaRPr lang="ru-RU" sz="3000" b="1" dirty="0">
              <a:solidFill>
                <a:srgbClr val="FFFFFF"/>
              </a:solidFill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У Павлограді продовжує зростати кількість постраждалих від удару російської армії по житловій інфраструктурі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6520" y="1495554"/>
            <a:ext cx="6048050" cy="403203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164757"/>
            <a:ext cx="97865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ПІДТРИМКА</a:t>
            </a:r>
            <a:endParaRPr lang="ru-RU" sz="3200" b="1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77297" y="5832389"/>
            <a:ext cx="7290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en-US" dirty="0" smtClean="0"/>
              <a:t> 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Державна служба з надзвичайних ситуацій</a:t>
            </a: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dirty="0" smtClean="0">
                <a:latin typeface="Verdana" pitchFamily="34" charset="0"/>
                <a:ea typeface="Verdana" pitchFamily="34" charset="0"/>
              </a:rPr>
              <a:t> Комунальне підприємство </a:t>
            </a:r>
            <a:r>
              <a:rPr lang="uk-UA" dirty="0" err="1" smtClean="0">
                <a:latin typeface="Verdana" pitchFamily="34" charset="0"/>
                <a:ea typeface="Verdana" pitchFamily="34" charset="0"/>
              </a:rPr>
              <a:t>“Затишне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 </a:t>
            </a:r>
            <a:r>
              <a:rPr lang="uk-UA" dirty="0" err="1" smtClean="0">
                <a:latin typeface="Verdana" pitchFamily="34" charset="0"/>
                <a:ea typeface="Verdana" pitchFamily="34" charset="0"/>
              </a:rPr>
              <a:t>місто”</a:t>
            </a:r>
            <a:endParaRPr lang="ru-RU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3"/>
          <a:srcRect l="21626"/>
          <a:stretch>
            <a:fillRect/>
          </a:stretch>
        </p:blipFill>
        <p:spPr bwMode="auto">
          <a:xfrm>
            <a:off x="6285470" y="1505702"/>
            <a:ext cx="5609969" cy="4025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9046" y="320513"/>
            <a:ext cx="107277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uk-UA" sz="3200" b="1" spc="6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ПІДТРИМКА</a:t>
            </a:r>
            <a:endParaRPr lang="ru-RU" sz="3200" b="1" spc="6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368" y="4205798"/>
            <a:ext cx="617456" cy="6174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41" y="5047205"/>
            <a:ext cx="617456" cy="61745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92" y="4183769"/>
            <a:ext cx="617456" cy="6174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37" y="5931143"/>
            <a:ext cx="617456" cy="617456"/>
          </a:xfrm>
          <a:prstGeom prst="rect">
            <a:avLst/>
          </a:prstGeom>
        </p:spPr>
      </p:pic>
      <p:pic>
        <p:nvPicPr>
          <p:cNvPr id="32769" name="Picture 1" descr="C:\Users\ekonom3\Desktop\2024\Кабмін_вніс_зміни_до_програми_єВідновлення_image_1280x70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8942" y="1492464"/>
            <a:ext cx="4440195" cy="2428232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1210961" y="4275439"/>
            <a:ext cx="3608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500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 жителів отримало компенсацію</a:t>
            </a:r>
            <a:endParaRPr lang="ru-RU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06842" y="5169245"/>
            <a:ext cx="3299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28,6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 </a:t>
            </a:r>
            <a:r>
              <a:rPr lang="uk-UA" dirty="0" err="1" smtClean="0">
                <a:latin typeface="Verdana" pitchFamily="34" charset="0"/>
                <a:ea typeface="Verdana" pitchFamily="34" charset="0"/>
              </a:rPr>
              <a:t>млн.грн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. сума </a:t>
            </a:r>
            <a:r>
              <a:rPr lang="uk-UA" dirty="0" err="1" smtClean="0">
                <a:latin typeface="Verdana" pitchFamily="34" charset="0"/>
                <a:ea typeface="Verdana" pitchFamily="34" charset="0"/>
              </a:rPr>
              <a:t>отриманной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 компенсації </a:t>
            </a:r>
            <a:endParaRPr lang="ru-RU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10961" y="5890055"/>
            <a:ext cx="33280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40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 приватних будинків,</a:t>
            </a:r>
          </a:p>
          <a:p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7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 садиб, 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440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 квартир</a:t>
            </a:r>
            <a:endParaRPr lang="ru-RU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32771" name="AutoShape 3" descr="Увага! «Прихисток» повертається! - Чугуївська міська рада Харківської  області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3" name="Picture 5" descr="https://chuguiv-gromada.gov.ua/wp-content/uploads/2024/10/photo_2024-10-25_07-58-48.jpg"/>
          <p:cNvPicPr>
            <a:picLocks noChangeAspect="1" noChangeArrowheads="1"/>
          </p:cNvPicPr>
          <p:nvPr/>
        </p:nvPicPr>
        <p:blipFill>
          <a:blip r:embed="rId7"/>
          <a:srcRect t="4180" b="9045"/>
          <a:stretch>
            <a:fillRect/>
          </a:stretch>
        </p:blipFill>
        <p:spPr bwMode="auto">
          <a:xfrm>
            <a:off x="6177436" y="1482811"/>
            <a:ext cx="4286250" cy="2479589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7010400" y="4263082"/>
            <a:ext cx="4184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2,5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 тис. заяв власників житлових приміщень</a:t>
            </a:r>
            <a:endParaRPr lang="ru-RU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297" y="5076037"/>
            <a:ext cx="617456" cy="61745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010398" y="5132175"/>
            <a:ext cx="43825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2,99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 </a:t>
            </a:r>
            <a:r>
              <a:rPr lang="uk-UA" dirty="0" err="1" smtClean="0">
                <a:latin typeface="Verdana" pitchFamily="34" charset="0"/>
                <a:ea typeface="Verdana" pitchFamily="34" charset="0"/>
              </a:rPr>
              <a:t>млн.грн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. сума нарахованої компенсації витрат </a:t>
            </a:r>
            <a:endParaRPr lang="ru-RU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076303" y="5863967"/>
            <a:ext cx="45149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165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 перевірок факту розміщення ВПО, ідентифікації осіб</a:t>
            </a:r>
            <a:endParaRPr lang="ru-RU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011" y="5868407"/>
            <a:ext cx="617456" cy="61745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16"/>
          <p:cNvGraphicFramePr>
            <a:graphicFrameLocks/>
          </p:cNvGraphicFramePr>
          <p:nvPr/>
        </p:nvGraphicFramePr>
        <p:xfrm>
          <a:off x="120770" y="1052423"/>
          <a:ext cx="11956211" cy="57020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7092" y="189469"/>
            <a:ext cx="10091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ВИДАТКИ 2024</a:t>
            </a:r>
            <a:endParaRPr lang="ru-RU" sz="3200" b="1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7"/>
          <p:cNvGraphicFramePr>
            <a:graphicFrameLocks/>
          </p:cNvGraphicFramePr>
          <p:nvPr/>
        </p:nvGraphicFramePr>
        <p:xfrm>
          <a:off x="293298" y="1130061"/>
          <a:ext cx="11898702" cy="5727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7092" y="189469"/>
            <a:ext cx="10091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ВИДАТКИ 2024</a:t>
            </a:r>
            <a:endParaRPr lang="ru-RU" sz="3200" b="1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18474" y="172996"/>
            <a:ext cx="8584265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spc="6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ОСВІТА</a:t>
            </a:r>
            <a:endParaRPr lang="ru-RU" sz="3200" b="1" spc="6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8854" y="5237890"/>
            <a:ext cx="53216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16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 закладів загальної середньої освіти</a:t>
            </a:r>
            <a:endParaRPr lang="uk-UA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30371" y="5666258"/>
            <a:ext cx="42192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14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 закладів дошкільної освіти</a:t>
            </a:r>
            <a:endParaRPr lang="ru-RU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68042" y="6094627"/>
            <a:ext cx="51854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3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 заклади позашкільної освіти</a:t>
            </a:r>
            <a:endParaRPr lang="ru-RU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51805" y="1112109"/>
            <a:ext cx="3764692" cy="3764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372" y="1145904"/>
            <a:ext cx="6543483" cy="3739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Равнобедренный треугольник 21"/>
          <p:cNvSpPr/>
          <p:nvPr/>
        </p:nvSpPr>
        <p:spPr>
          <a:xfrm rot="10800000">
            <a:off x="0" y="4854886"/>
            <a:ext cx="1167150" cy="286211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 rot="10800000">
            <a:off x="6171294" y="1110102"/>
            <a:ext cx="1167150" cy="286211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 rot="10800000">
            <a:off x="5987667" y="4767296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внобедренный треугольник 23"/>
          <p:cNvSpPr/>
          <p:nvPr/>
        </p:nvSpPr>
        <p:spPr>
          <a:xfrm rot="10800000">
            <a:off x="0" y="1105578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Равнобедренный треугольник 27"/>
          <p:cNvSpPr/>
          <p:nvPr/>
        </p:nvSpPr>
        <p:spPr>
          <a:xfrm rot="10800000">
            <a:off x="10858808" y="4829080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Равнобедренный треугольник 28"/>
          <p:cNvSpPr/>
          <p:nvPr/>
        </p:nvSpPr>
        <p:spPr>
          <a:xfrm rot="10800000">
            <a:off x="7379861" y="1076746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Равнобедренный треугольник 29"/>
          <p:cNvSpPr/>
          <p:nvPr/>
        </p:nvSpPr>
        <p:spPr>
          <a:xfrm rot="10800000">
            <a:off x="7169796" y="4771416"/>
            <a:ext cx="1151959" cy="329588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Равнобедренный треугольник 30"/>
          <p:cNvSpPr/>
          <p:nvPr/>
        </p:nvSpPr>
        <p:spPr>
          <a:xfrm rot="10800000">
            <a:off x="10806802" y="1084983"/>
            <a:ext cx="1151959" cy="329588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8036012" y="5250247"/>
            <a:ext cx="3653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11113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 учнів, в тому числі</a:t>
            </a:r>
            <a:endParaRPr lang="uk-UA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8353169" y="5740400"/>
            <a:ext cx="36823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830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 діти переселенців</a:t>
            </a:r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371857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konom3\Desktop\2024\дошка загиблих.JPG"/>
          <p:cNvPicPr>
            <a:picLocks noChangeAspect="1" noChangeArrowheads="1"/>
          </p:cNvPicPr>
          <p:nvPr/>
        </p:nvPicPr>
        <p:blipFill>
          <a:blip r:embed="rId2"/>
          <a:srcRect b="15667"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t="2922" b="22149"/>
          <a:stretch>
            <a:fillRect/>
          </a:stretch>
        </p:blipFill>
        <p:spPr bwMode="auto">
          <a:xfrm>
            <a:off x="0" y="2915729"/>
            <a:ext cx="7015093" cy="3942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1216173"/>
            <a:ext cx="56761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5 закладів 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дошкільної освіти працюють в режимі груп короткотривалого перебування в 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дві зміни з організацією гарячого харчування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.</a:t>
            </a:r>
            <a:endParaRPr lang="ru-RU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5734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18385" y="2902788"/>
            <a:ext cx="5273615" cy="395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18474" y="172996"/>
            <a:ext cx="8584265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spc="6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ОСВІТА</a:t>
            </a:r>
            <a:endParaRPr lang="ru-RU" sz="3200" b="1" spc="6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 rot="10800000">
            <a:off x="6343823" y="2844012"/>
            <a:ext cx="1167150" cy="286211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6394544" y="6470820"/>
            <a:ext cx="1114361" cy="387180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569789" y="1104506"/>
            <a:ext cx="65158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dirty="0" smtClean="0"/>
              <a:t> 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учнів 1-4 класів забезпечено 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одноразовим гарячим харчуванням.</a:t>
            </a: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1,9 </a:t>
            </a:r>
            <a:r>
              <a:rPr lang="ru-RU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млн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.</a:t>
            </a:r>
            <a:r>
              <a:rPr lang="ru-RU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ru-RU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грн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.</a:t>
            </a:r>
            <a:r>
              <a:rPr lang="ru-RU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(37% </a:t>
            </a:r>
            <a:r>
              <a:rPr lang="ru-RU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від</a:t>
            </a:r>
            <a:r>
              <a:rPr lang="ru-RU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потреби)- </a:t>
            </a:r>
            <a:r>
              <a:rPr lang="ru-RU" dirty="0" err="1" smtClean="0">
                <a:latin typeface="Verdana" pitchFamily="34" charset="0"/>
                <a:ea typeface="Verdana" pitchFamily="34" charset="0"/>
              </a:rPr>
              <a:t>державний</a:t>
            </a:r>
            <a:r>
              <a:rPr lang="ru-RU" dirty="0" smtClean="0">
                <a:latin typeface="Verdana" pitchFamily="34" charset="0"/>
                <a:ea typeface="Verdana" pitchFamily="34" charset="0"/>
              </a:rPr>
              <a:t> бюджет,</a:t>
            </a: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3,3 </a:t>
            </a:r>
            <a:r>
              <a:rPr lang="ru-RU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млн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.</a:t>
            </a:r>
            <a:r>
              <a:rPr lang="ru-RU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ru-RU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грн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.</a:t>
            </a:r>
            <a:r>
              <a:rPr lang="ru-RU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(63% </a:t>
            </a:r>
            <a:r>
              <a:rPr lang="ru-RU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від</a:t>
            </a:r>
            <a:r>
              <a:rPr lang="ru-RU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потреби)- </a:t>
            </a:r>
            <a:r>
              <a:rPr lang="ru-RU" dirty="0" err="1" smtClean="0">
                <a:latin typeface="Verdana" pitchFamily="34" charset="0"/>
                <a:ea typeface="Verdana" pitchFamily="34" charset="0"/>
              </a:rPr>
              <a:t>міський</a:t>
            </a:r>
            <a:r>
              <a:rPr lang="ru-RU" dirty="0" smtClean="0">
                <a:latin typeface="Verdana" pitchFamily="34" charset="0"/>
                <a:ea typeface="Verdana" pitchFamily="34" charset="0"/>
              </a:rPr>
              <a:t> бюджет</a:t>
            </a:r>
            <a:endParaRPr lang="ru-RU" dirty="0">
              <a:solidFill>
                <a:srgbClr val="0062AC"/>
              </a:solidFill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474" y="172996"/>
            <a:ext cx="8584265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spc="6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ОСВІТА</a:t>
            </a:r>
            <a:endParaRPr lang="ru-RU" sz="3200" b="1" spc="6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pic>
        <p:nvPicPr>
          <p:cNvPr id="55298" name="Picture 2" descr="\\10.1.1.16\оргробота\ЗВІТ 2024\ФОТО\освіта\золотые медал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30814" y="1037968"/>
            <a:ext cx="4365024" cy="5820032"/>
          </a:xfrm>
          <a:prstGeom prst="rect">
            <a:avLst/>
          </a:prstGeom>
          <a:noFill/>
        </p:spPr>
      </p:pic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378940" y="1846983"/>
            <a:ext cx="6656173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600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учнів показали високий результат у навчанні, а найкращі з них отримали: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42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– золотих медалі;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10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– срібних;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66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 дев’ятикласників отримали свідоцтво з відзнакою;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32 </a:t>
            </a:r>
            <a:r>
              <a:rPr kumimoji="0" lang="uk-UA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–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учня переможці Всеукраїнських олімпіад.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450 </a:t>
            </a:r>
            <a:r>
              <a:rPr lang="uk-UA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- перемог у творчих конкурсах різного рівня здобули в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ихованці закладів позашкільної освіти. 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1"/>
          <p:cNvPicPr>
            <a:picLocks noChangeAspect="1" noChangeArrowheads="1"/>
          </p:cNvPicPr>
          <p:nvPr/>
        </p:nvPicPr>
        <p:blipFill>
          <a:blip r:embed="rId2"/>
          <a:srcRect l="43396"/>
          <a:stretch>
            <a:fillRect/>
          </a:stretch>
        </p:blipFill>
        <p:spPr bwMode="auto">
          <a:xfrm>
            <a:off x="6713838" y="1220570"/>
            <a:ext cx="4917989" cy="3909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3"/>
          <a:srcRect l="19171"/>
          <a:stretch>
            <a:fillRect/>
          </a:stretch>
        </p:blipFill>
        <p:spPr bwMode="auto">
          <a:xfrm>
            <a:off x="107092" y="1073045"/>
            <a:ext cx="6425513" cy="4016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Равнобедренный треугольник 6"/>
          <p:cNvSpPr/>
          <p:nvPr/>
        </p:nvSpPr>
        <p:spPr>
          <a:xfrm rot="10800000">
            <a:off x="0" y="5044356"/>
            <a:ext cx="1167150" cy="286211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 rot="10800000">
            <a:off x="6182497" y="5031999"/>
            <a:ext cx="1167150" cy="286211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0800000">
            <a:off x="11024850" y="1086075"/>
            <a:ext cx="1167150" cy="286211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rot="10800000">
            <a:off x="5498756" y="1061362"/>
            <a:ext cx="1167150" cy="286211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 rot="10800000">
            <a:off x="0" y="1064388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10800000">
            <a:off x="5358714" y="5039146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10800000">
            <a:off x="6182497" y="1043794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 rot="10800000">
            <a:off x="10832757" y="5117405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0"/>
            <a:ext cx="109814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062AC"/>
              </a:buClr>
            </a:pPr>
            <a:r>
              <a:rPr lang="uk-UA" sz="28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50% закладів освіти</a:t>
            </a:r>
          </a:p>
          <a:p>
            <a:pPr algn="ctr">
              <a:buClr>
                <a:srgbClr val="0062AC"/>
              </a:buClr>
            </a:pPr>
            <a:r>
              <a:rPr lang="uk-UA" sz="28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 забезпечені найпростішими укриттями</a:t>
            </a:r>
            <a:endParaRPr lang="uk-UA" sz="2800" b="1" dirty="0">
              <a:solidFill>
                <a:srgbClr val="FFFFFF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64297" y="5196007"/>
            <a:ext cx="11127703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17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41,3 </a:t>
            </a:r>
            <a:r>
              <a:rPr lang="uk-UA" sz="1700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млн.грн</a:t>
            </a:r>
            <a:r>
              <a:rPr lang="uk-UA" sz="1700" dirty="0" smtClean="0">
                <a:latin typeface="Verdana" pitchFamily="34" charset="0"/>
                <a:ea typeface="Verdana" pitchFamily="34" charset="0"/>
              </a:rPr>
              <a:t> на облаштування та капітальні ремонти найпростіших укриттів в:</a:t>
            </a:r>
          </a:p>
          <a:p>
            <a:pPr>
              <a:buClr>
                <a:srgbClr val="0062AC"/>
              </a:buClr>
              <a:buFont typeface="Wingdings" pitchFamily="2" charset="2"/>
              <a:buChar char="§"/>
            </a:pPr>
            <a:r>
              <a:rPr lang="uk-UA" sz="1700" dirty="0" smtClean="0">
                <a:latin typeface="Verdana" pitchFamily="34" charset="0"/>
                <a:ea typeface="Verdana" pitchFamily="34" charset="0"/>
              </a:rPr>
              <a:t> Ліцеях №№ 1,5, 7,12,17,19, </a:t>
            </a:r>
          </a:p>
          <a:p>
            <a:pPr>
              <a:buClr>
                <a:srgbClr val="0062AC"/>
              </a:buClr>
              <a:buFont typeface="Wingdings" pitchFamily="2" charset="2"/>
              <a:buChar char="§"/>
            </a:pPr>
            <a:r>
              <a:rPr lang="uk-UA" sz="1700" dirty="0" smtClean="0">
                <a:latin typeface="Verdana" pitchFamily="34" charset="0"/>
                <a:ea typeface="Verdana" pitchFamily="34" charset="0"/>
              </a:rPr>
              <a:t> </a:t>
            </a:r>
            <a:r>
              <a:rPr lang="uk-UA" sz="1700" dirty="0" err="1" smtClean="0">
                <a:latin typeface="Verdana" pitchFamily="34" charset="0"/>
                <a:ea typeface="Verdana" pitchFamily="34" charset="0"/>
              </a:rPr>
              <a:t>Павлоградському</a:t>
            </a:r>
            <a:r>
              <a:rPr lang="uk-UA" sz="1700" dirty="0" smtClean="0">
                <a:latin typeface="Verdana" pitchFamily="34" charset="0"/>
                <a:ea typeface="Verdana" pitchFamily="34" charset="0"/>
              </a:rPr>
              <a:t> міському ліцеї, </a:t>
            </a:r>
          </a:p>
          <a:p>
            <a:pPr>
              <a:buClr>
                <a:srgbClr val="0062AC"/>
              </a:buClr>
              <a:buFont typeface="Wingdings" pitchFamily="2" charset="2"/>
              <a:buChar char="§"/>
            </a:pPr>
            <a:r>
              <a:rPr lang="uk-UA" sz="1700" dirty="0" smtClean="0">
                <a:latin typeface="Verdana" pitchFamily="34" charset="0"/>
                <a:ea typeface="Verdana" pitchFamily="34" charset="0"/>
              </a:rPr>
              <a:t> Гімназіях №№ 1,4,20, </a:t>
            </a:r>
          </a:p>
          <a:p>
            <a:pPr>
              <a:buClr>
                <a:srgbClr val="0062AC"/>
              </a:buClr>
              <a:buFont typeface="Wingdings" pitchFamily="2" charset="2"/>
              <a:buChar char="§"/>
            </a:pPr>
            <a:r>
              <a:rPr lang="uk-UA" sz="1700" dirty="0" smtClean="0">
                <a:latin typeface="Verdana" pitchFamily="34" charset="0"/>
                <a:ea typeface="Verdana" pitchFamily="34" charset="0"/>
              </a:rPr>
              <a:t> Закладах дошкільної освіти №№ 2, 5, 28,</a:t>
            </a:r>
          </a:p>
          <a:p>
            <a:pPr>
              <a:buClr>
                <a:srgbClr val="0062AC"/>
              </a:buClr>
              <a:buFont typeface="Wingdings" pitchFamily="2" charset="2"/>
              <a:buChar char="§"/>
            </a:pPr>
            <a:r>
              <a:rPr lang="uk-UA" sz="1700" dirty="0" smtClean="0">
                <a:latin typeface="Verdana" pitchFamily="34" charset="0"/>
                <a:ea typeface="Verdana" pitchFamily="34" charset="0"/>
              </a:rPr>
              <a:t> Центрі позашкільної роботи.</a:t>
            </a:r>
            <a:r>
              <a:rPr lang="uk-UA" sz="1700" b="1" dirty="0" smtClean="0">
                <a:latin typeface="Verdana" pitchFamily="34" charset="0"/>
                <a:ea typeface="Verdana" pitchFamily="34" charset="0"/>
              </a:rPr>
              <a:t> </a:t>
            </a:r>
            <a:endParaRPr lang="ru-RU" sz="1700" dirty="0"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09523" y="2313779"/>
            <a:ext cx="1003793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Clr>
                <a:srgbClr val="0062AC"/>
              </a:buClr>
              <a:buFont typeface="Wingdings" panose="05000000000000000000" pitchFamily="2" charset="2"/>
              <a:buChar char="v"/>
            </a:pPr>
            <a:r>
              <a:rPr lang="uk-UA" sz="1600" dirty="0" smtClean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Гімназія </a:t>
            </a:r>
            <a:r>
              <a:rPr lang="uk-UA" sz="16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№ 4 </a:t>
            </a:r>
            <a:r>
              <a:rPr lang="uk-UA" sz="1600" dirty="0" smtClean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- </a:t>
            </a:r>
            <a:r>
              <a:rPr lang="uk-UA" sz="16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замінено 31 пошкоджене </a:t>
            </a:r>
            <a:r>
              <a:rPr lang="uk-UA" sz="1600" dirty="0" smtClean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вікно.</a:t>
            </a:r>
          </a:p>
          <a:p>
            <a:pPr marL="342900" indent="-342900">
              <a:spcBef>
                <a:spcPts val="600"/>
              </a:spcBef>
              <a:buClr>
                <a:srgbClr val="0062AC"/>
              </a:buClr>
              <a:buFont typeface="Wingdings" panose="05000000000000000000" pitchFamily="2" charset="2"/>
              <a:buChar char="v"/>
            </a:pPr>
            <a:r>
              <a:rPr lang="uk-UA" sz="1600" dirty="0" smtClean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Створено </a:t>
            </a:r>
            <a:r>
              <a:rPr lang="uk-UA" sz="16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"Клас </a:t>
            </a:r>
            <a:r>
              <a:rPr lang="uk-UA" sz="1600" dirty="0" err="1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безпеки”</a:t>
            </a:r>
            <a:r>
              <a:rPr lang="uk-UA" sz="16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 </a:t>
            </a:r>
            <a:endParaRPr lang="uk-UA" sz="1600" dirty="0" smtClean="0"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0062AC"/>
              </a:buClr>
              <a:buFont typeface="Wingdings" panose="05000000000000000000" pitchFamily="2" charset="2"/>
              <a:buChar char="v"/>
            </a:pPr>
            <a:r>
              <a:rPr lang="uk-UA" sz="1600" dirty="0" smtClean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Облаштовано </a:t>
            </a:r>
            <a:r>
              <a:rPr lang="uk-UA" sz="16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приміщення найпростішого укриття </a:t>
            </a:r>
          </a:p>
        </p:txBody>
      </p:sp>
      <p:pic>
        <p:nvPicPr>
          <p:cNvPr id="7" name="Рисунок 6" descr="Гімназія №4.jpg"/>
          <p:cNvPicPr>
            <a:picLocks noChangeAspect="1"/>
          </p:cNvPicPr>
          <p:nvPr/>
        </p:nvPicPr>
        <p:blipFill rotWithShape="1">
          <a:blip r:embed="rId2"/>
          <a:srcRect t="17957" b="1840"/>
          <a:stretch/>
        </p:blipFill>
        <p:spPr>
          <a:xfrm>
            <a:off x="0" y="3541551"/>
            <a:ext cx="6023728" cy="3019506"/>
          </a:xfrm>
          <a:prstGeom prst="rect">
            <a:avLst/>
          </a:prstGeom>
        </p:spPr>
      </p:pic>
      <p:pic>
        <p:nvPicPr>
          <p:cNvPr id="9" name="Рисунок 8" descr="Гімназія  4.gif"/>
          <p:cNvPicPr>
            <a:picLocks noChangeAspect="1"/>
          </p:cNvPicPr>
          <p:nvPr/>
        </p:nvPicPr>
        <p:blipFill rotWithShape="1">
          <a:blip r:embed="rId3"/>
          <a:srcRect l="5135" t="23754"/>
          <a:stretch/>
        </p:blipFill>
        <p:spPr>
          <a:xfrm>
            <a:off x="6116860" y="3516198"/>
            <a:ext cx="6075140" cy="304468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11603" y="1169373"/>
            <a:ext cx="55681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spc="6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Норвегія</a:t>
            </a:r>
          </a:p>
          <a:p>
            <a:r>
              <a:rPr lang="uk-UA" sz="3600" b="1" spc="60" dirty="0">
                <a:solidFill>
                  <a:srgbClr val="0C5FA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444,6</a:t>
            </a:r>
            <a:r>
              <a:rPr lang="uk-UA" sz="2800" b="1" spc="60" dirty="0">
                <a:solidFill>
                  <a:srgbClr val="0C5FA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 тис. грн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5491739" y="6264461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 rot="10800000">
            <a:off x="5491739" y="3494551"/>
            <a:ext cx="1151959" cy="329588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8" y="1065863"/>
            <a:ext cx="1291014" cy="12910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48282" y="172996"/>
            <a:ext cx="10882184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spc="6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ОСВІТА</a:t>
            </a:r>
            <a:endParaRPr lang="uk-UA" sz="3200" b="1" spc="6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1806" y="288324"/>
            <a:ext cx="10923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Підтримка ментального здоров’я дітей та молоді</a:t>
            </a:r>
            <a:endParaRPr lang="ru-RU" sz="2800" b="1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415" y="5313575"/>
            <a:ext cx="50168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1 </a:t>
            </a:r>
            <a:r>
              <a:rPr lang="uk-UA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млн.грн</a:t>
            </a:r>
            <a:r>
              <a:rPr lang="uk-UA" b="1" dirty="0" smtClean="0">
                <a:latin typeface="Verdana" pitchFamily="34" charset="0"/>
                <a:ea typeface="Verdana" pitchFamily="34" charset="0"/>
              </a:rPr>
              <a:t>. 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- фонд літнього працевлаштування дітей та підлітків </a:t>
            </a:r>
            <a:endParaRPr lang="ru-RU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55956" y="531357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1 </a:t>
            </a:r>
            <a:r>
              <a:rPr lang="uk-UA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млн.грн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. </a:t>
            </a:r>
            <a:r>
              <a:rPr lang="uk-UA" b="1" dirty="0" smtClean="0">
                <a:latin typeface="Verdana" pitchFamily="34" charset="0"/>
                <a:ea typeface="Verdana" pitchFamily="34" charset="0"/>
              </a:rPr>
              <a:t>- 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оздоровлення та відпочинок дітей, які потребують особливої соціальної уваги</a:t>
            </a:r>
            <a:endParaRPr lang="ru-RU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03162" y="1219200"/>
            <a:ext cx="5758248" cy="3838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3" name="Picture 5" descr="зображення_viber_2021-06-09_15-24-5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4831" y="1200917"/>
            <a:ext cx="5119816" cy="3839862"/>
          </a:xfrm>
          <a:prstGeom prst="rect">
            <a:avLst/>
          </a:prstGeom>
          <a:noFill/>
        </p:spPr>
      </p:pic>
      <p:sp>
        <p:nvSpPr>
          <p:cNvPr id="7" name="Равнобедренный треугольник 6"/>
          <p:cNvSpPr/>
          <p:nvPr/>
        </p:nvSpPr>
        <p:spPr>
          <a:xfrm rot="10800000">
            <a:off x="5060419" y="1182672"/>
            <a:ext cx="1151959" cy="329588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5034539" y="4737585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78712"/>
            <a:ext cx="109975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Відзнака найкращих</a:t>
            </a:r>
            <a:endParaRPr lang="ru-RU" sz="2800" b="1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59396" name="Picture 4" descr="https://new.xn--80aafeg3bveo.dp.ua/wp-content/uploads/2024/06/02-2-696x5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665" y="1174709"/>
            <a:ext cx="5833333" cy="4375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0630" y="5690971"/>
            <a:ext cx="114317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240</a:t>
            </a:r>
            <a:r>
              <a:rPr lang="ru-RU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 </a:t>
            </a:r>
            <a:r>
              <a:rPr lang="uk-UA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тис.грн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.</a:t>
            </a:r>
            <a:r>
              <a:rPr lang="uk-UA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- стипендії 22-ум провідним спортсменам і тренерам за  перемогу  в Чемпіонатах та Кубках Світу</a:t>
            </a:r>
            <a:endParaRPr lang="uk-UA" b="1" dirty="0" smtClean="0">
              <a:latin typeface="Verdana" pitchFamily="34" charset="0"/>
              <a:ea typeface="Verdana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105 </a:t>
            </a:r>
            <a:r>
              <a:rPr lang="ru-RU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тис.грн</a:t>
            </a:r>
            <a:r>
              <a:rPr lang="ru-RU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. </a:t>
            </a:r>
            <a:r>
              <a:rPr lang="ru-RU" b="1" dirty="0" smtClean="0">
                <a:latin typeface="Verdana" pitchFamily="34" charset="0"/>
                <a:ea typeface="Verdana" pitchFamily="34" charset="0"/>
              </a:rPr>
              <a:t>- </a:t>
            </a:r>
            <a:r>
              <a:rPr lang="ru-RU" dirty="0" err="1" smtClean="0">
                <a:latin typeface="Verdana" pitchFamily="34" charset="0"/>
                <a:ea typeface="Verdana" pitchFamily="34" charset="0"/>
              </a:rPr>
              <a:t>стипендії</a:t>
            </a:r>
            <a:r>
              <a:rPr lang="ru-RU" dirty="0" smtClean="0">
                <a:latin typeface="Verdana" pitchFamily="34" charset="0"/>
                <a:ea typeface="Verdana" pitchFamily="34" charset="0"/>
              </a:rPr>
              <a:t> 50-ти </a:t>
            </a:r>
            <a:r>
              <a:rPr lang="ru-RU" dirty="0" err="1" smtClean="0">
                <a:latin typeface="Verdana" pitchFamily="34" charset="0"/>
                <a:ea typeface="Verdana" pitchFamily="34" charset="0"/>
              </a:rPr>
              <a:t>кращим</a:t>
            </a:r>
            <a:r>
              <a:rPr lang="ru-RU" dirty="0" smtClean="0">
                <a:latin typeface="Verdana" pitchFamily="34" charset="0"/>
                <a:ea typeface="Verdana" pitchFamily="34" charset="0"/>
              </a:rPr>
              <a:t> </a:t>
            </a:r>
            <a:r>
              <a:rPr lang="ru-RU" dirty="0" err="1" smtClean="0">
                <a:latin typeface="Verdana" pitchFamily="34" charset="0"/>
                <a:ea typeface="Verdana" pitchFamily="34" charset="0"/>
              </a:rPr>
              <a:t>представникам</a:t>
            </a:r>
            <a:r>
              <a:rPr lang="ru-RU" dirty="0" smtClean="0">
                <a:latin typeface="Verdana" pitchFamily="34" charset="0"/>
                <a:ea typeface="Verdana" pitchFamily="34" charset="0"/>
              </a:rPr>
              <a:t> </a:t>
            </a:r>
            <a:r>
              <a:rPr lang="ru-RU" dirty="0" err="1" smtClean="0">
                <a:latin typeface="Verdana" pitchFamily="34" charset="0"/>
                <a:ea typeface="Verdana" pitchFamily="34" charset="0"/>
              </a:rPr>
              <a:t>учнівської</a:t>
            </a:r>
            <a:r>
              <a:rPr lang="ru-RU" dirty="0" smtClean="0">
                <a:latin typeface="Verdana" pitchFamily="34" charset="0"/>
                <a:ea typeface="Verdana" pitchFamily="34" charset="0"/>
              </a:rPr>
              <a:t> та </a:t>
            </a:r>
            <a:r>
              <a:rPr lang="ru-RU" dirty="0" err="1" smtClean="0">
                <a:latin typeface="Verdana" pitchFamily="34" charset="0"/>
                <a:ea typeface="Verdana" pitchFamily="34" charset="0"/>
              </a:rPr>
              <a:t>студентської</a:t>
            </a:r>
            <a:r>
              <a:rPr lang="ru-RU" dirty="0" smtClean="0">
                <a:latin typeface="Verdana" pitchFamily="34" charset="0"/>
                <a:ea typeface="Verdana" pitchFamily="34" charset="0"/>
              </a:rPr>
              <a:t> </a:t>
            </a:r>
            <a:r>
              <a:rPr lang="ru-RU" dirty="0" err="1" smtClean="0">
                <a:latin typeface="Verdana" pitchFamily="34" charset="0"/>
                <a:ea typeface="Verdana" pitchFamily="34" charset="0"/>
              </a:rPr>
              <a:t>молоді</a:t>
            </a:r>
            <a:r>
              <a:rPr lang="ru-RU" dirty="0" smtClean="0">
                <a:latin typeface="Verdana" pitchFamily="34" charset="0"/>
                <a:ea typeface="Verdana" pitchFamily="34" charset="0"/>
              </a:rPr>
              <a:t>               </a:t>
            </a:r>
            <a:endParaRPr lang="ru-RU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59400" name="Picture 8"/>
          <p:cNvPicPr>
            <a:picLocks noChangeAspect="1" noChangeArrowheads="1"/>
          </p:cNvPicPr>
          <p:nvPr/>
        </p:nvPicPr>
        <p:blipFill>
          <a:blip r:embed="rId3"/>
          <a:srcRect l="11544"/>
          <a:stretch>
            <a:fillRect/>
          </a:stretch>
        </p:blipFill>
        <p:spPr bwMode="auto">
          <a:xfrm>
            <a:off x="6132915" y="1223015"/>
            <a:ext cx="5782962" cy="4356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Равнобедренный треугольник 5"/>
          <p:cNvSpPr/>
          <p:nvPr/>
        </p:nvSpPr>
        <p:spPr>
          <a:xfrm rot="10800000">
            <a:off x="5517618" y="1191299"/>
            <a:ext cx="1151959" cy="329588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5500366" y="5272423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 descr="C:\Users\ekonom3\Desktop\2024\освітній центр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1803" y="1291280"/>
            <a:ext cx="6591300" cy="4943475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07093" y="1991348"/>
            <a:ext cx="518983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spc="60" dirty="0" smtClean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Модернізація навчально-методичної бази закладів загальної середньої освіти міста. </a:t>
            </a: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endParaRPr lang="ru-RU" spc="60" dirty="0" smtClean="0"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spc="60" dirty="0" smtClean="0">
                <a:solidFill>
                  <a:srgbClr val="0C5FA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3,2 </a:t>
            </a:r>
            <a:r>
              <a:rPr lang="uk-UA" b="1" spc="60" dirty="0" err="1" smtClean="0">
                <a:solidFill>
                  <a:srgbClr val="0C5FA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млн.грн-</a:t>
            </a:r>
            <a:r>
              <a:rPr lang="uk-UA" spc="60" dirty="0" err="1" smtClean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дитячий</a:t>
            </a:r>
            <a:r>
              <a:rPr lang="uk-UA" spc="60" dirty="0" smtClean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 фонд ООН “ЮНІСЕФ” та Міжнародний </a:t>
            </a:r>
            <a:r>
              <a:rPr lang="uk-UA" spc="6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благодійний фонд "</a:t>
            </a:r>
            <a:r>
              <a:rPr lang="uk-UA" spc="60" dirty="0" smtClean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СЕЙВД.</a:t>
            </a:r>
          </a:p>
        </p:txBody>
      </p:sp>
      <p:sp>
        <p:nvSpPr>
          <p:cNvPr id="12" name="Равнобедренный треугольник 11"/>
          <p:cNvSpPr/>
          <p:nvPr/>
        </p:nvSpPr>
        <p:spPr>
          <a:xfrm rot="10800000">
            <a:off x="4914583" y="6227334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10800000">
            <a:off x="11040041" y="6221275"/>
            <a:ext cx="1151959" cy="329588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 rot="10800000">
            <a:off x="4861478" y="1110102"/>
            <a:ext cx="1167150" cy="286211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 rot="10800000">
            <a:off x="11040041" y="1107517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482432" y="164758"/>
            <a:ext cx="64857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spc="6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Сучасні освітні технології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/>
          <a:srcRect t="14336" r="9871" b="14510"/>
          <a:stretch>
            <a:fillRect/>
          </a:stretch>
        </p:blipFill>
        <p:spPr bwMode="auto">
          <a:xfrm>
            <a:off x="7453209" y="996778"/>
            <a:ext cx="4738791" cy="5861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80303"/>
            <a:ext cx="7561257" cy="5877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62594" y="178952"/>
            <a:ext cx="110305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err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Проєкт</a:t>
            </a:r>
            <a:r>
              <a:rPr lang="uk-UA" sz="28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 «Активні парки – локації здорової України»</a:t>
            </a:r>
            <a:endParaRPr lang="ru-RU" sz="2800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74723" y="1263200"/>
            <a:ext cx="6190317" cy="48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189470" y="1287446"/>
            <a:ext cx="5310231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3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дитячі будинки сімейного типу,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tabLst/>
            </a:pPr>
            <a:endParaRPr kumimoji="0" lang="uk-UA" b="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8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прийомних сімей,</a:t>
            </a:r>
            <a:r>
              <a:rPr kumimoji="0" lang="uk-UA" b="0" i="0" u="none" strike="noStrike" cap="none" normalizeH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виховують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38 дітей,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tabLst/>
            </a:pPr>
            <a:endParaRPr kumimoji="0" lang="uk-UA" b="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69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усиновлених дітей, 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tabLst/>
            </a:pPr>
            <a:endParaRPr kumimoji="0" lang="uk-UA" b="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lvl="0" indent="450850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19</a:t>
            </a:r>
            <a:r>
              <a:rPr lang="uk-UA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 дітей на вихованні в Ц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ентрі соціальної підтримки дітей </a:t>
            </a:r>
            <a:r>
              <a:rPr lang="uk-UA" dirty="0" err="1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“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Моя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родина”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,</a:t>
            </a:r>
          </a:p>
          <a:p>
            <a:pPr lvl="0" indent="450850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</a:pPr>
            <a:endParaRPr kumimoji="0" lang="uk-UA" b="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lvl="0" indent="450850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9,7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млн.грн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бюджетних коштів </a:t>
            </a:r>
            <a:r>
              <a:rPr lang="uk-UA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на утримання центру,</a:t>
            </a:r>
          </a:p>
          <a:p>
            <a:pPr lvl="0" indent="450850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</a:pPr>
            <a:endParaRPr kumimoji="0" lang="uk-UA" b="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lvl="0" indent="450850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413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дітей постраждалих внаслідок воєнних дій, </a:t>
            </a:r>
            <a:r>
              <a:rPr lang="uk-UA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з них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170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отримали статус в 2024 році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Arial" pitchFamily="34" charset="0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" y="255373"/>
            <a:ext cx="11022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ДІТИ</a:t>
            </a:r>
            <a:endParaRPr lang="ru-RU" sz="3200" b="1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 rot="10800000">
            <a:off x="5174516" y="1225431"/>
            <a:ext cx="1167150" cy="286211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 rot="10800000">
            <a:off x="10895694" y="6073399"/>
            <a:ext cx="1167150" cy="286211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 rot="10800000">
            <a:off x="11040041" y="1247560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 rot="10800000">
            <a:off x="5393003" y="6087290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51265" y="0"/>
            <a:ext cx="5863906" cy="439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5" name="Picture 7" descr="Возможно, это изображение 1 человек и текст"/>
          <p:cNvPicPr>
            <a:picLocks noChangeAspect="1" noChangeArrowheads="1"/>
          </p:cNvPicPr>
          <p:nvPr/>
        </p:nvPicPr>
        <p:blipFill>
          <a:blip r:embed="rId3"/>
          <a:srcRect t="21859"/>
          <a:stretch>
            <a:fillRect/>
          </a:stretch>
        </p:blipFill>
        <p:spPr bwMode="auto">
          <a:xfrm>
            <a:off x="9621440" y="0"/>
            <a:ext cx="2570560" cy="4349578"/>
          </a:xfrm>
          <a:prstGeom prst="rect">
            <a:avLst/>
          </a:prstGeom>
          <a:noFill/>
        </p:spPr>
      </p:pic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4"/>
          <a:srcRect l="19753" t="20090" r="22770" b="18108"/>
          <a:stretch>
            <a:fillRect/>
          </a:stretch>
        </p:blipFill>
        <p:spPr bwMode="auto">
          <a:xfrm>
            <a:off x="0" y="0"/>
            <a:ext cx="4552501" cy="3671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3" name="Picture 5"/>
          <p:cNvPicPr>
            <a:picLocks noChangeAspect="1" noChangeArrowheads="1"/>
          </p:cNvPicPr>
          <p:nvPr/>
        </p:nvPicPr>
        <p:blipFill>
          <a:blip r:embed="rId5"/>
          <a:srcRect l="9007" t="2213" r="9765"/>
          <a:stretch>
            <a:fillRect/>
          </a:stretch>
        </p:blipFill>
        <p:spPr bwMode="auto">
          <a:xfrm>
            <a:off x="0" y="3468130"/>
            <a:ext cx="5010310" cy="3389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6"/>
          <a:srcRect l="4392" t="13260" r="9628" b="17708"/>
          <a:stretch>
            <a:fillRect/>
          </a:stretch>
        </p:blipFill>
        <p:spPr bwMode="auto">
          <a:xfrm>
            <a:off x="4802659" y="3499737"/>
            <a:ext cx="5577016" cy="335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9" name="Picture 11" descr="https://scontent-iev1-1.xx.fbcdn.net/v/t39.30808-6/460959926_10232613685582538_4222510997008347698_n.jpg?stp=cp6_dst-jpg_s600x600_tt6&amp;_nc_cat=110&amp;ccb=1-7&amp;_nc_sid=aa7b47&amp;_nc_ohc=hdsHiVQ4hbsQ7kNvgGxxNLq&amp;_nc_zt=23&amp;_nc_ht=scontent-iev1-1.xx&amp;_nc_gid=AiV5W-VcaBW_n4PFkjIBEZO&amp;oh=00_AYApNbGXnH3W_lgavG-cHM3DGNo56zuNi0dWVb3OLUXajA&amp;oe=6757559B"/>
          <p:cNvPicPr>
            <a:picLocks noChangeAspect="1" noChangeArrowheads="1"/>
          </p:cNvPicPr>
          <p:nvPr/>
        </p:nvPicPr>
        <p:blipFill>
          <a:blip r:embed="rId7"/>
          <a:srcRect l="13968" t="4266" r="15274"/>
          <a:stretch>
            <a:fillRect/>
          </a:stretch>
        </p:blipFill>
        <p:spPr bwMode="auto">
          <a:xfrm>
            <a:off x="10322011" y="3484605"/>
            <a:ext cx="1869989" cy="33733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C6524EF-4146-5063-C238-6606F5F9E575}"/>
              </a:ext>
            </a:extLst>
          </p:cNvPr>
          <p:cNvSpPr txBox="1"/>
          <p:nvPr/>
        </p:nvSpPr>
        <p:spPr>
          <a:xfrm>
            <a:off x="4267200" y="1385497"/>
            <a:ext cx="396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 smtClean="0">
                <a:solidFill>
                  <a:srgbClr val="0062AC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2024 рік</a:t>
            </a:r>
            <a:endParaRPr lang="x-none" sz="4800" b="1" spc="60" dirty="0">
              <a:solidFill>
                <a:srgbClr val="0062AC"/>
              </a:solidFill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614" y="0"/>
            <a:ext cx="2345586" cy="1352546"/>
          </a:xfrm>
          <a:prstGeom prst="rect">
            <a:avLst/>
          </a:prstGeom>
        </p:spPr>
      </p:pic>
      <p:sp>
        <p:nvSpPr>
          <p:cNvPr id="9" name="Равнобедренный треугольник 8"/>
          <p:cNvSpPr/>
          <p:nvPr/>
        </p:nvSpPr>
        <p:spPr>
          <a:xfrm>
            <a:off x="5520020" y="6528412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4" name="Picture 10" descr="C:\Users\user\Desktop\Документи\2024\rada-vpo-7-1024x76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17741" y="0"/>
            <a:ext cx="2274259" cy="1705232"/>
          </a:xfrm>
          <a:prstGeom prst="rect">
            <a:avLst/>
          </a:prstGeom>
          <a:noFill/>
        </p:spPr>
      </p:pic>
      <p:pic>
        <p:nvPicPr>
          <p:cNvPr id="1035" name="Picture 11" descr="C:\Users\user\Desktop\Документи\2024\06-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35395" y="0"/>
            <a:ext cx="3838832" cy="2556662"/>
          </a:xfrm>
          <a:prstGeom prst="rect">
            <a:avLst/>
          </a:prstGeom>
          <a:noFill/>
        </p:spPr>
      </p:pic>
      <p:sp>
        <p:nvSpPr>
          <p:cNvPr id="1038" name="AutoShape 14" descr="IMG_956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040" name="AutoShape 16" descr="IMG_956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045" name="Picture 21" descr="C:\Users\user\Desktop\Документи\2024\IMG_0725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17709" y="0"/>
            <a:ext cx="2249972" cy="1680519"/>
          </a:xfrm>
          <a:prstGeom prst="rect">
            <a:avLst/>
          </a:prstGeom>
          <a:noFill/>
        </p:spPr>
      </p:pic>
      <p:pic>
        <p:nvPicPr>
          <p:cNvPr id="1029" name="Picture 5" descr="C:\Users\user\Desktop\Документи\2024\07-696x464.jpg"/>
          <p:cNvPicPr>
            <a:picLocks noChangeAspect="1" noChangeArrowheads="1"/>
          </p:cNvPicPr>
          <p:nvPr/>
        </p:nvPicPr>
        <p:blipFill>
          <a:blip r:embed="rId6"/>
          <a:srcRect l="7254" t="10065" r="48633" b="11277"/>
          <a:stretch>
            <a:fillRect/>
          </a:stretch>
        </p:blipFill>
        <p:spPr bwMode="auto">
          <a:xfrm>
            <a:off x="7834184" y="1381498"/>
            <a:ext cx="2413686" cy="2869228"/>
          </a:xfrm>
          <a:prstGeom prst="rect">
            <a:avLst/>
          </a:prstGeom>
          <a:noFill/>
        </p:spPr>
      </p:pic>
      <p:pic>
        <p:nvPicPr>
          <p:cNvPr id="1028" name="Picture 4" descr="C:\Users\user\Desktop\Документи\2024\447886551_3602601443323137_5855722342343268221_n.jpg"/>
          <p:cNvPicPr>
            <a:picLocks noChangeAspect="1" noChangeArrowheads="1"/>
          </p:cNvPicPr>
          <p:nvPr/>
        </p:nvPicPr>
        <p:blipFill>
          <a:blip r:embed="rId7"/>
          <a:srcRect t="14000"/>
          <a:stretch>
            <a:fillRect/>
          </a:stretch>
        </p:blipFill>
        <p:spPr bwMode="auto">
          <a:xfrm>
            <a:off x="7858897" y="3945908"/>
            <a:ext cx="2258564" cy="2912092"/>
          </a:xfrm>
          <a:prstGeom prst="rect">
            <a:avLst/>
          </a:prstGeom>
          <a:noFill/>
        </p:spPr>
      </p:pic>
      <p:pic>
        <p:nvPicPr>
          <p:cNvPr id="1036" name="Picture 12" descr="C:\Users\user\Desktop\Документи\2024\nagoroda1-696x431.jpg"/>
          <p:cNvPicPr>
            <a:picLocks noChangeAspect="1" noChangeArrowheads="1"/>
          </p:cNvPicPr>
          <p:nvPr/>
        </p:nvPicPr>
        <p:blipFill>
          <a:blip r:embed="rId8"/>
          <a:srcRect l="7242" r="6928"/>
          <a:stretch>
            <a:fillRect/>
          </a:stretch>
        </p:blipFill>
        <p:spPr bwMode="auto">
          <a:xfrm>
            <a:off x="4424090" y="2339851"/>
            <a:ext cx="3434808" cy="2478179"/>
          </a:xfrm>
          <a:prstGeom prst="rect">
            <a:avLst/>
          </a:prstGeom>
          <a:noFill/>
        </p:spPr>
      </p:pic>
      <p:pic>
        <p:nvPicPr>
          <p:cNvPr id="1030" name="Picture 6" descr="C:\Users\user\Desktop\Документи\2024\04-1.jpg"/>
          <p:cNvPicPr>
            <a:picLocks noChangeAspect="1" noChangeArrowheads="1"/>
          </p:cNvPicPr>
          <p:nvPr/>
        </p:nvPicPr>
        <p:blipFill>
          <a:blip r:embed="rId9"/>
          <a:srcRect l="8266"/>
          <a:stretch>
            <a:fillRect/>
          </a:stretch>
        </p:blipFill>
        <p:spPr bwMode="auto">
          <a:xfrm>
            <a:off x="4679093" y="4664227"/>
            <a:ext cx="3204518" cy="2193774"/>
          </a:xfrm>
          <a:prstGeom prst="rect">
            <a:avLst/>
          </a:prstGeom>
          <a:noFill/>
        </p:spPr>
      </p:pic>
      <p:pic>
        <p:nvPicPr>
          <p:cNvPr id="5" name="Picture 2" descr="C:\Users\ekonom3\Desktop\2024\maxresdefault-696x392.jpg"/>
          <p:cNvPicPr>
            <a:picLocks noChangeAspect="1" noChangeArrowheads="1"/>
          </p:cNvPicPr>
          <p:nvPr/>
        </p:nvPicPr>
        <p:blipFill>
          <a:blip r:embed="rId10"/>
          <a:srcRect l="32728" t="1627" r="10982"/>
          <a:stretch>
            <a:fillRect/>
          </a:stretch>
        </p:blipFill>
        <p:spPr bwMode="auto">
          <a:xfrm>
            <a:off x="0" y="0"/>
            <a:ext cx="2397211" cy="2359507"/>
          </a:xfrm>
          <a:prstGeom prst="rect">
            <a:avLst/>
          </a:prstGeom>
          <a:noFill/>
        </p:spPr>
      </p:pic>
      <p:pic>
        <p:nvPicPr>
          <p:cNvPr id="1042" name="Picture 18" descr="C:\Users\user\Desktop\Документи\2024\466505873_1700180067381644_6061091932902396854_n-500x667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0049174" y="1359243"/>
            <a:ext cx="2142826" cy="2858530"/>
          </a:xfrm>
          <a:prstGeom prst="rect">
            <a:avLst/>
          </a:prstGeom>
          <a:noFill/>
        </p:spPr>
      </p:pic>
      <p:pic>
        <p:nvPicPr>
          <p:cNvPr id="1033" name="Picture 9" descr="C:\Users\user\Desktop\Документи\2024\mar.jpg"/>
          <p:cNvPicPr>
            <a:picLocks noChangeAspect="1" noChangeArrowheads="1"/>
          </p:cNvPicPr>
          <p:nvPr/>
        </p:nvPicPr>
        <p:blipFill>
          <a:blip r:embed="rId12"/>
          <a:srcRect l="9123"/>
          <a:stretch>
            <a:fillRect/>
          </a:stretch>
        </p:blipFill>
        <p:spPr bwMode="auto">
          <a:xfrm>
            <a:off x="0" y="1954427"/>
            <a:ext cx="2625811" cy="2889422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3"/>
          <a:srcRect l="42043" b="10614"/>
          <a:stretch>
            <a:fillRect/>
          </a:stretch>
        </p:blipFill>
        <p:spPr bwMode="auto">
          <a:xfrm>
            <a:off x="0" y="4578418"/>
            <a:ext cx="2215978" cy="227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user\Desktop\Документи\2024\Новая папка\09.jpg"/>
          <p:cNvPicPr>
            <a:picLocks noChangeAspect="1" noChangeArrowheads="1"/>
          </p:cNvPicPr>
          <p:nvPr/>
        </p:nvPicPr>
        <p:blipFill>
          <a:blip r:embed="rId14"/>
          <a:stretch>
            <a:fillRect/>
          </a:stretch>
        </p:blipFill>
        <p:spPr bwMode="auto">
          <a:xfrm>
            <a:off x="2273642" y="0"/>
            <a:ext cx="2372955" cy="3161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1" name="Picture 7" descr="C:\Users\user\Desktop\Документи\2024\442445327_849992230505589_3691052663030328047_n.jpg"/>
          <p:cNvPicPr>
            <a:picLocks noChangeAspect="1" noChangeArrowheads="1"/>
          </p:cNvPicPr>
          <p:nvPr/>
        </p:nvPicPr>
        <p:blipFill>
          <a:blip r:embed="rId15"/>
          <a:stretch>
            <a:fillRect/>
          </a:stretch>
        </p:blipFill>
        <p:spPr bwMode="auto">
          <a:xfrm>
            <a:off x="2217192" y="3166995"/>
            <a:ext cx="2461900" cy="3691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9934985" y="3852654"/>
            <a:ext cx="2257015" cy="3005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718573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\\10.1.1.16\оргробота\ЗВІТ 2024\ФОТО\здоровье\кушетка ЦПМС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0076" y="3698791"/>
            <a:ext cx="3797704" cy="2140956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0" y="214184"/>
            <a:ext cx="110139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ОХОРОНА ЗДОРОВ’Я</a:t>
            </a:r>
            <a:endParaRPr lang="ru-RU" sz="3200" b="1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593467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79,4 млн. грн.</a:t>
            </a:r>
            <a:r>
              <a:rPr lang="uk-UA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– направлено на фінансову підтримку та матеріально-технічне оснащення лікувальних закладів міста</a:t>
            </a:r>
            <a:endParaRPr lang="ru-RU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5865341" y="5972318"/>
            <a:ext cx="632665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6,1 млн. грн. </a:t>
            </a:r>
            <a:r>
              <a:rPr kumimoji="0" lang="uk-UA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-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на профілактику захворювань і протидію поширенню інфекційних хвороб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4515" name="Picture 3" descr="\\10.1.1.16\оргробота\ЗВІТ 2024\ФОТО\здоровье\отоофтальмоларингоскоп ЦПМСД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3253" y="1002592"/>
            <a:ext cx="5642919" cy="3181196"/>
          </a:xfrm>
          <a:prstGeom prst="rect">
            <a:avLst/>
          </a:prstGeom>
          <a:noFill/>
        </p:spPr>
      </p:pic>
      <p:pic>
        <p:nvPicPr>
          <p:cNvPr id="64516" name="Picture 4" descr="\\10.1.1.16\оргробота\ЗВІТ 2024\ФОТО\здоровье\тонометри ЦПМСД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67350" y="1021114"/>
            <a:ext cx="3624649" cy="4832864"/>
          </a:xfrm>
          <a:prstGeom prst="rect">
            <a:avLst/>
          </a:prstGeom>
          <a:noFill/>
        </p:spPr>
      </p:pic>
      <p:pic>
        <p:nvPicPr>
          <p:cNvPr id="64517" name="Picture 5" descr="\\10.1.1.16\оргробота\ЗВІТ 2024\ФОТО\здоровье\операційна лампа МЛ№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016709"/>
            <a:ext cx="2158314" cy="4797191"/>
          </a:xfrm>
          <a:prstGeom prst="rect">
            <a:avLst/>
          </a:prstGeom>
          <a:noFill/>
        </p:spPr>
      </p:pic>
      <p:pic>
        <p:nvPicPr>
          <p:cNvPr id="47105" name="Picture 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17720" y="1000664"/>
            <a:ext cx="3648973" cy="4865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8898" y="230659"/>
            <a:ext cx="10445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Лікарня інтенсивного лікування</a:t>
            </a:r>
            <a:endParaRPr lang="ru-RU" sz="3200" b="1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439947" y="1315187"/>
            <a:ext cx="7806906" cy="50783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24 пакети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на медичне обслуговування на </a:t>
            </a:r>
          </a:p>
          <a:p>
            <a:pPr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</a:pPr>
            <a:r>
              <a:rPr lang="uk-UA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с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уму</a:t>
            </a:r>
            <a:r>
              <a:rPr kumimoji="0" lang="uk-UA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292,2 </a:t>
            </a:r>
            <a:r>
              <a:rPr kumimoji="0" lang="uk-UA" b="1" i="0" u="none" strike="noStrike" cap="none" normalizeH="0" baseline="0" dirty="0" err="1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млн.грн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 </a:t>
            </a:r>
          </a:p>
          <a:p>
            <a:pPr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</a:pPr>
            <a:endParaRPr lang="uk-UA" dirty="0" smtClean="0">
              <a:latin typeface="Verdana" pitchFamily="34" charset="0"/>
              <a:ea typeface="Verdana" pitchFamily="34" charset="0"/>
            </a:endParaRPr>
          </a:p>
          <a:p>
            <a:pPr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dirty="0" smtClean="0">
                <a:latin typeface="Verdana" pitchFamily="34" charset="0"/>
                <a:ea typeface="Verdana" pitchFamily="34" charset="0"/>
              </a:rPr>
              <a:t>Увійшла до 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мережі реабілітаційних центрів Дніпропетровської області.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tabLst/>
            </a:pPr>
            <a:endParaRPr lang="uk-UA" dirty="0" smtClean="0">
              <a:latin typeface="Verdana" pitchFamily="34" charset="0"/>
              <a:ea typeface="Verdana" pitchFamily="34" charset="0"/>
            </a:endParaRP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Функціонує приймально-діагностичне відділення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,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§"/>
            </a:pPr>
            <a:r>
              <a:rPr lang="uk-UA" dirty="0" smtClean="0">
                <a:latin typeface="Verdana" pitchFamily="34" charset="0"/>
                <a:ea typeface="Verdana" pitchFamily="34" charset="0"/>
              </a:rPr>
              <a:t>комп’ютерний томограф,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§"/>
            </a:pPr>
            <a:r>
              <a:rPr lang="uk-UA" dirty="0" smtClean="0">
                <a:latin typeface="Verdana" pitchFamily="34" charset="0"/>
                <a:ea typeface="Verdana" pitchFamily="34" charset="0"/>
              </a:rPr>
              <a:t>2 </a:t>
            </a:r>
            <a:r>
              <a:rPr lang="uk-UA" dirty="0" err="1" smtClean="0">
                <a:latin typeface="Verdana" pitchFamily="34" charset="0"/>
                <a:ea typeface="Verdana" pitchFamily="34" charset="0"/>
              </a:rPr>
              <a:t>ангіографи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,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§"/>
            </a:pPr>
            <a:r>
              <a:rPr lang="uk-UA" dirty="0" err="1" smtClean="0">
                <a:latin typeface="Verdana" pitchFamily="34" charset="0"/>
                <a:ea typeface="Verdana" pitchFamily="34" charset="0"/>
              </a:rPr>
              <a:t>рентгенустановки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, 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§"/>
            </a:pPr>
            <a:r>
              <a:rPr lang="uk-UA" dirty="0" smtClean="0">
                <a:latin typeface="Verdana" pitchFamily="34" charset="0"/>
                <a:ea typeface="Verdana" pitchFamily="34" charset="0"/>
              </a:rPr>
              <a:t>УЗД апарати,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§"/>
            </a:pPr>
            <a:r>
              <a:rPr lang="uk-UA" dirty="0" smtClean="0">
                <a:latin typeface="Verdana" pitchFamily="34" charset="0"/>
                <a:ea typeface="Verdana" pitchFamily="34" charset="0"/>
              </a:rPr>
              <a:t> магнітно-резонансний томограф потужністю 1,5 </a:t>
            </a:r>
            <a:r>
              <a:rPr lang="uk-UA" dirty="0" err="1" smtClean="0">
                <a:latin typeface="Verdana" pitchFamily="34" charset="0"/>
                <a:ea typeface="Verdana" pitchFamily="34" charset="0"/>
              </a:rPr>
              <a:t>Tesla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.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</a:pPr>
            <a:r>
              <a:rPr lang="uk-UA" dirty="0" smtClean="0">
                <a:latin typeface="Verdana" pitchFamily="34" charset="0"/>
                <a:ea typeface="Verdana" pitchFamily="34" charset="0"/>
              </a:rPr>
              <a:t> </a:t>
            </a:r>
            <a:endParaRPr lang="uk-UA" b="1" dirty="0" smtClean="0">
              <a:solidFill>
                <a:srgbClr val="0062AC"/>
              </a:solidFill>
              <a:latin typeface="Verdana" pitchFamily="34" charset="0"/>
              <a:ea typeface="Verdana" pitchFamily="34" charset="0"/>
            </a:endParaRP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515 пацієнтів 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проліковано на стаціонарному рівні реабілітації.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endParaRPr lang="ru-RU" dirty="0" smtClean="0">
              <a:latin typeface="Verdana" pitchFamily="34" charset="0"/>
              <a:ea typeface="Verdana" pitchFamily="34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</p:txBody>
      </p:sp>
      <p:pic>
        <p:nvPicPr>
          <p:cNvPr id="66562" name="Picture 2" descr="C:\Users\ekonom3\Desktop\2024\463972633_3778416035743975_3195768729220015726_n.jpg"/>
          <p:cNvPicPr>
            <a:picLocks noChangeAspect="1" noChangeArrowheads="1"/>
          </p:cNvPicPr>
          <p:nvPr/>
        </p:nvPicPr>
        <p:blipFill>
          <a:blip r:embed="rId2"/>
          <a:srcRect b="5267"/>
          <a:stretch>
            <a:fillRect/>
          </a:stretch>
        </p:blipFill>
        <p:spPr bwMode="auto">
          <a:xfrm>
            <a:off x="8410755" y="1039520"/>
            <a:ext cx="3536829" cy="4344319"/>
          </a:xfrm>
          <a:prstGeom prst="rect">
            <a:avLst/>
          </a:prstGeom>
          <a:noFill/>
        </p:spPr>
      </p:pic>
      <p:pic>
        <p:nvPicPr>
          <p:cNvPr id="46081" name="Picture 1"/>
          <p:cNvPicPr>
            <a:picLocks noChangeAspect="1" noChangeArrowheads="1"/>
          </p:cNvPicPr>
          <p:nvPr/>
        </p:nvPicPr>
        <p:blipFill>
          <a:blip r:embed="rId3"/>
          <a:srcRect l="11365" r="2216"/>
          <a:stretch>
            <a:fillRect/>
          </a:stretch>
        </p:blipFill>
        <p:spPr bwMode="auto">
          <a:xfrm>
            <a:off x="8393502" y="4045405"/>
            <a:ext cx="3588589" cy="2769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8898" y="230659"/>
            <a:ext cx="10445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Лікарня інтенсивного лікування</a:t>
            </a:r>
            <a:endParaRPr lang="ru-RU" sz="3200" b="1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205945" y="1400590"/>
            <a:ext cx="7125731" cy="424731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65,7 млн. грн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. вартість </a:t>
            </a:r>
            <a:r>
              <a:rPr lang="uk-UA" dirty="0" err="1" smtClean="0">
                <a:latin typeface="Verdana" pitchFamily="34" charset="0"/>
                <a:ea typeface="Verdana" pitchFamily="34" charset="0"/>
              </a:rPr>
              <a:t>проєкту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 </a:t>
            </a:r>
            <a:r>
              <a:rPr lang="uk-UA" dirty="0" err="1" smtClean="0">
                <a:latin typeface="Verdana" pitchFamily="34" charset="0"/>
                <a:ea typeface="Verdana" pitchFamily="34" charset="0"/>
              </a:rPr>
              <a:t>“Ремонт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 хірургічного </a:t>
            </a:r>
            <a:r>
              <a:rPr lang="uk-UA" dirty="0" err="1" smtClean="0">
                <a:latin typeface="Verdana" pitchFamily="34" charset="0"/>
                <a:ea typeface="Verdana" pitchFamily="34" charset="0"/>
              </a:rPr>
              <a:t>відділення”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.</a:t>
            </a:r>
          </a:p>
          <a:p>
            <a:pPr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</a:pPr>
            <a:endParaRPr lang="uk-UA" dirty="0" smtClean="0">
              <a:latin typeface="Verdana" pitchFamily="34" charset="0"/>
              <a:ea typeface="Verdana" pitchFamily="34" charset="0"/>
            </a:endParaRPr>
          </a:p>
          <a:p>
            <a:pPr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12,1 млн. грн. 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профінансовано за рік з міського бюджету на ремонтні роботи.</a:t>
            </a:r>
          </a:p>
          <a:p>
            <a:pPr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</a:pPr>
            <a:endParaRPr lang="uk-UA" dirty="0" smtClean="0">
              <a:latin typeface="Verdana" pitchFamily="34" charset="0"/>
              <a:ea typeface="Verdana" pitchFamily="34" charset="0"/>
            </a:endParaRPr>
          </a:p>
          <a:p>
            <a:pPr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188 </a:t>
            </a:r>
            <a:r>
              <a:rPr lang="uk-UA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млн.грн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вартість </a:t>
            </a:r>
            <a:r>
              <a:rPr lang="uk-UA" dirty="0" err="1" smtClean="0">
                <a:latin typeface="Verdana" pitchFamily="34" charset="0"/>
                <a:ea typeface="Verdana" pitchFamily="34" charset="0"/>
              </a:rPr>
              <a:t>проєкту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 </a:t>
            </a:r>
            <a:r>
              <a:rPr lang="uk-UA" dirty="0" err="1" smtClean="0">
                <a:latin typeface="Verdana" pitchFamily="34" charset="0"/>
                <a:ea typeface="Verdana" pitchFamily="34" charset="0"/>
              </a:rPr>
              <a:t>“Будівництво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 захисної споруди на території «</a:t>
            </a:r>
            <a:r>
              <a:rPr lang="uk-UA" dirty="0" err="1" smtClean="0">
                <a:latin typeface="Verdana" pitchFamily="34" charset="0"/>
                <a:ea typeface="Verdana" pitchFamily="34" charset="0"/>
              </a:rPr>
              <a:t>Павлоградської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 лікарні інтенсивного лікування» .</a:t>
            </a:r>
          </a:p>
          <a:p>
            <a:pPr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</a:pPr>
            <a:endParaRPr lang="uk-UA" dirty="0" smtClean="0">
              <a:latin typeface="Verdana" pitchFamily="34" charset="0"/>
              <a:ea typeface="Verdana" pitchFamily="34" charset="0"/>
            </a:endParaRPr>
          </a:p>
          <a:p>
            <a:pPr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1,5 млн. грн</a:t>
            </a:r>
            <a:r>
              <a:rPr lang="uk-UA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. – 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вартість</a:t>
            </a:r>
            <a:r>
              <a:rPr lang="uk-UA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uk-UA" dirty="0" err="1" smtClean="0">
                <a:latin typeface="Verdana" pitchFamily="34" charset="0"/>
                <a:ea typeface="Verdana" pitchFamily="34" charset="0"/>
              </a:rPr>
              <a:t>проєктно-кошторисної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 документації</a:t>
            </a:r>
            <a:endParaRPr lang="ru-RU" dirty="0" smtClean="0">
              <a:latin typeface="Verdana" pitchFamily="34" charset="0"/>
              <a:ea typeface="Verdana" pitchFamily="34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endParaRPr lang="uk-UA" b="1" dirty="0" smtClean="0">
              <a:solidFill>
                <a:srgbClr val="0062AC"/>
              </a:solidFill>
              <a:latin typeface="Verdana" pitchFamily="34" charset="0"/>
              <a:ea typeface="Verdana" pitchFamily="34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</p:txBody>
      </p:sp>
      <p:pic>
        <p:nvPicPr>
          <p:cNvPr id="65544" name="Picture 8"/>
          <p:cNvPicPr>
            <a:picLocks noChangeAspect="1" noChangeArrowheads="1"/>
          </p:cNvPicPr>
          <p:nvPr/>
        </p:nvPicPr>
        <p:blipFill>
          <a:blip r:embed="rId2"/>
          <a:srcRect t="-258" b="2634"/>
          <a:stretch>
            <a:fillRect/>
          </a:stretch>
        </p:blipFill>
        <p:spPr bwMode="auto">
          <a:xfrm>
            <a:off x="7508469" y="1029730"/>
            <a:ext cx="4477585" cy="5828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\\10.1.1.16\оргробота\ЗВІТ 2024\ФОТО\здоровье\операційна лампа МЛ№1.png"/>
          <p:cNvPicPr>
            <a:picLocks noChangeAspect="1" noChangeArrowheads="1"/>
          </p:cNvPicPr>
          <p:nvPr/>
        </p:nvPicPr>
        <p:blipFill>
          <a:blip r:embed="rId2"/>
          <a:srcRect t="8718"/>
          <a:stretch>
            <a:fillRect/>
          </a:stretch>
        </p:blipFill>
        <p:spPr bwMode="auto">
          <a:xfrm>
            <a:off x="6046572" y="991543"/>
            <a:ext cx="2891483" cy="5866457"/>
          </a:xfrm>
          <a:prstGeom prst="rect">
            <a:avLst/>
          </a:prstGeom>
          <a:noFill/>
        </p:spPr>
      </p:pic>
      <p:pic>
        <p:nvPicPr>
          <p:cNvPr id="3" name="Picture 7" descr="\\10.1.1.16\оргробота\ЗВІТ 2024\ФОТО\здоровье\операційний стіл МЛ №1.jpg"/>
          <p:cNvPicPr>
            <a:picLocks noChangeAspect="1" noChangeArrowheads="1"/>
          </p:cNvPicPr>
          <p:nvPr/>
        </p:nvPicPr>
        <p:blipFill>
          <a:blip r:embed="rId3"/>
          <a:srcRect b="1682"/>
          <a:stretch>
            <a:fillRect/>
          </a:stretch>
        </p:blipFill>
        <p:spPr bwMode="auto">
          <a:xfrm>
            <a:off x="8831577" y="991250"/>
            <a:ext cx="3360423" cy="586675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075131" y="278712"/>
            <a:ext cx="54441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Перша міська лікарня</a:t>
            </a:r>
            <a:endParaRPr lang="ru-RU" sz="3200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197708" y="1839128"/>
            <a:ext cx="5675870" cy="369331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22 пакети</a:t>
            </a:r>
            <a:r>
              <a:rPr lang="uk-UA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uk-UA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на медичне обслуговування на суму 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149,5 </a:t>
            </a:r>
            <a:r>
              <a:rPr lang="uk-UA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млн.грн</a:t>
            </a:r>
            <a:r>
              <a:rPr lang="uk-UA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.</a:t>
            </a:r>
          </a:p>
          <a:p>
            <a:pPr indent="449263" algn="just" fontAlgn="base">
              <a:spcBef>
                <a:spcPct val="0"/>
              </a:spcBef>
              <a:spcAft>
                <a:spcPct val="0"/>
              </a:spcAft>
            </a:pPr>
            <a:endParaRPr lang="uk-UA" dirty="0" smtClean="0">
              <a:solidFill>
                <a:srgbClr val="0062AC"/>
              </a:solidFill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3,8 </a:t>
            </a:r>
            <a:r>
              <a:rPr lang="uk-UA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млн.грн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lang="uk-UA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на ремонтні роботи </a:t>
            </a:r>
            <a:r>
              <a:rPr kumimoji="0" lang="uk-UA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відділення військово-лікарської комісії та обладнання найпростішого укриття. </a:t>
            </a:r>
          </a:p>
          <a:p>
            <a:pPr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</a:pPr>
            <a:endParaRPr lang="ru-RU" dirty="0" smtClean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5,5 </a:t>
            </a:r>
            <a:r>
              <a:rPr lang="uk-UA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млн.грн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.</a:t>
            </a:r>
            <a:r>
              <a:rPr lang="uk-UA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uk-UA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на енергозберігаючі вікна в акушерсько-гінекологічному відділенні.</a:t>
            </a:r>
          </a:p>
          <a:p>
            <a:pPr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endParaRPr kumimoji="0" lang="uk-UA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2,8 млн. грн.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на операційні столи, хірургічне, діагностичне та ендоскопічне обладнання.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0" name="AutoShape 4" descr="Товариство Червоного Хреста України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0664" name="AutoShape 8" descr="Украï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0666" name="Picture 10" descr="Проєкт «Екстрене реагування на потреби незахищених сімей з дітьми, які  постраждали від загострення бойових дій в Україні через підтримку гарячої  лінії»"/>
          <p:cNvPicPr>
            <a:picLocks noChangeAspect="1" noChangeArrowheads="1"/>
          </p:cNvPicPr>
          <p:nvPr/>
        </p:nvPicPr>
        <p:blipFill>
          <a:blip r:embed="rId2"/>
          <a:srcRect t="16206"/>
          <a:stretch>
            <a:fillRect/>
          </a:stretch>
        </p:blipFill>
        <p:spPr bwMode="auto">
          <a:xfrm>
            <a:off x="9056832" y="1037967"/>
            <a:ext cx="3135168" cy="2018270"/>
          </a:xfrm>
          <a:prstGeom prst="rect">
            <a:avLst/>
          </a:prstGeom>
          <a:noFill/>
        </p:spPr>
      </p:pic>
      <p:sp>
        <p:nvSpPr>
          <p:cNvPr id="70668" name="AutoShape 12" descr="Волонтерська ініціатива « Крила допомоги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0670" name="AutoShape 14" descr="100% Життя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0672" name="Picture 16" descr="100% Життя — Вікіпеді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94776" y="4639660"/>
            <a:ext cx="2943225" cy="1104901"/>
          </a:xfrm>
          <a:prstGeom prst="rect">
            <a:avLst/>
          </a:prstGeom>
          <a:noFill/>
        </p:spPr>
      </p:pic>
      <p:pic>
        <p:nvPicPr>
          <p:cNvPr id="70674" name="Picture 18" descr="Громадська організація &quot;Аваліст&quot;"/>
          <p:cNvPicPr>
            <a:picLocks noChangeAspect="1" noChangeArrowheads="1"/>
          </p:cNvPicPr>
          <p:nvPr/>
        </p:nvPicPr>
        <p:blipFill>
          <a:blip r:embed="rId4"/>
          <a:srcRect t="25934" b="25902"/>
          <a:stretch>
            <a:fillRect/>
          </a:stretch>
        </p:blipFill>
        <p:spPr bwMode="auto">
          <a:xfrm>
            <a:off x="9143057" y="2702011"/>
            <a:ext cx="2941852" cy="1416908"/>
          </a:xfrm>
          <a:prstGeom prst="rect">
            <a:avLst/>
          </a:prstGeom>
          <a:noFill/>
        </p:spPr>
      </p:pic>
      <p:pic>
        <p:nvPicPr>
          <p:cNvPr id="70662" name="Picture 6" descr="Товариство Червоного Хреста України — Вікіпедія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65778" y="1246978"/>
            <a:ext cx="2458309" cy="2444499"/>
          </a:xfrm>
          <a:prstGeom prst="rect">
            <a:avLst/>
          </a:prstGeom>
          <a:noFill/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257" y="5774725"/>
            <a:ext cx="2677294" cy="803189"/>
          </a:xfrm>
          <a:prstGeom prst="rect">
            <a:avLst/>
          </a:prstGeom>
        </p:spPr>
      </p:pic>
      <p:sp>
        <p:nvSpPr>
          <p:cNvPr id="70675" name="Rectangle 19"/>
          <p:cNvSpPr>
            <a:spLocks noChangeArrowheads="1"/>
          </p:cNvSpPr>
          <p:nvPr/>
        </p:nvSpPr>
        <p:spPr bwMode="auto">
          <a:xfrm>
            <a:off x="255372" y="1603221"/>
            <a:ext cx="6755027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3,7 </a:t>
            </a:r>
            <a:r>
              <a:rPr lang="uk-UA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млн.грн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lang="uk-UA" b="1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- </a:t>
            </a:r>
            <a:r>
              <a:rPr lang="uk-UA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діагностичне обладнання та розхідні матеріали, генератор для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лікарні інтенсивного лікування.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endParaRPr lang="ru-RU" dirty="0" smtClean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4,2 </a:t>
            </a:r>
            <a:r>
              <a:rPr lang="uk-UA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млн.грн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lang="uk-UA" b="1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- </a:t>
            </a:r>
            <a:r>
              <a:rPr lang="uk-UA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автомобіль, сучасне діагностичне обладнання, наркозні апарати, операційний стіл, вироби медичного призначення та розхідні матеріали, генератори 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для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лікарні № 1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endParaRPr kumimoji="0" lang="uk-UA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2,3 </a:t>
            </a:r>
            <a:r>
              <a:rPr lang="uk-UA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млн.грн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lang="uk-UA" b="1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- </a:t>
            </a:r>
            <a:r>
              <a:rPr lang="uk-UA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сучасне діагностичне обладнання та вироби медичного призначення, медичні меблі для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первинки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0062AC"/>
              </a:solidFill>
              <a:effectLst/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endParaRPr lang="uk-UA" b="1" dirty="0" smtClean="0">
              <a:solidFill>
                <a:srgbClr val="0062AC"/>
              </a:solidFill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28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10,2 </a:t>
            </a:r>
            <a:r>
              <a:rPr lang="uk-UA" sz="2800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млн.грн</a:t>
            </a:r>
            <a:r>
              <a:rPr lang="uk-UA" sz="28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- загальна сума залучених коштів </a:t>
            </a:r>
            <a:endParaRPr lang="en-US" dirty="0" smtClean="0">
              <a:solidFill>
                <a:srgbClr val="0062AC"/>
              </a:solidFill>
              <a:latin typeface="Verdana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7091" y="337751"/>
            <a:ext cx="10898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Міжнародні партнери та донори</a:t>
            </a:r>
            <a:endParaRPr lang="ru-RU" sz="2800" b="1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70658" name="Picture 2" descr="Карітас України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65977" y="3896692"/>
            <a:ext cx="3477312" cy="7823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515" y="245761"/>
            <a:ext cx="103941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Соціальний захист окремих категорій населення</a:t>
            </a:r>
            <a:endParaRPr lang="ru-RU" sz="2800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053016" y="1020620"/>
            <a:ext cx="79248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79,1 </a:t>
            </a:r>
            <a:r>
              <a:rPr lang="uk-UA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млн.грн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.</a:t>
            </a:r>
            <a:r>
              <a:rPr lang="uk-UA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uk-UA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-  </a:t>
            </a:r>
            <a:r>
              <a:rPr kumimoji="0" lang="uk-UA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спрямовано на соціальний захист окремих категорій населення, у т.ч.: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</a:pPr>
            <a:r>
              <a:rPr kumimoji="0" lang="uk-UA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58 </a:t>
            </a:r>
            <a:r>
              <a:rPr lang="uk-UA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млн.грн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.</a:t>
            </a:r>
            <a:r>
              <a:rPr lang="uk-UA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uk-UA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- на підтримку Захисників та Захисниць України та їх сімей;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endParaRPr lang="uk-UA" dirty="0" smtClean="0"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8,1 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млн</a:t>
            </a:r>
            <a:r>
              <a:rPr kumimoji="0" lang="uk-UA" b="1" i="0" u="none" strike="noStrike" cap="none" normalizeH="0" baseline="0" dirty="0" err="1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.грн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- на  компенсацію за пільговий проїзд окремих категорій громадян автомобільним та залізничним транспортом;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500 тис.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грн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 </a:t>
            </a:r>
            <a:r>
              <a:rPr kumimoji="0" lang="uk-UA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-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на придбання продовольчих наборів;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398 </a:t>
            </a:r>
            <a:r>
              <a:rPr kumimoji="0" lang="uk-UA" b="1" i="0" u="none" strike="noStrike" cap="none" normalizeH="0" baseline="0" dirty="0" err="1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тис.грн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- на придбання двох гусеничних підйомників для 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маломобільних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осіб; 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endParaRPr lang="ru-RU" dirty="0" smtClean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883,5 </a:t>
            </a:r>
            <a:r>
              <a:rPr kumimoji="0" lang="uk-UA" b="1" i="0" u="none" strike="noStrike" cap="none" normalizeH="0" baseline="0" dirty="0" err="1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тис.грн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kumimoji="0" lang="uk-UA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- на ремонт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відділення адресної натуральної допомоги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терцентру</a:t>
            </a:r>
            <a:r>
              <a:rPr lang="uk-UA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;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163 </a:t>
            </a:r>
            <a:r>
              <a:rPr lang="uk-UA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тис.грн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- </a:t>
            </a:r>
            <a:r>
              <a:rPr lang="uk-UA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н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а </a:t>
            </a:r>
            <a:r>
              <a:rPr lang="uk-UA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о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бладнання та меблі завдяки співпраці місцевої влади з організацією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HelpAge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International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</p:txBody>
      </p:sp>
      <p:pic>
        <p:nvPicPr>
          <p:cNvPr id="1026" name="Picture 2" descr="\\10.1.1.16\оргробота\ЗВІТ 2024\ФОТО\УСЗН фото для звіту\подьемник.jpg"/>
          <p:cNvPicPr>
            <a:picLocks noChangeAspect="1" noChangeArrowheads="1"/>
          </p:cNvPicPr>
          <p:nvPr/>
        </p:nvPicPr>
        <p:blipFill>
          <a:blip r:embed="rId2"/>
          <a:srcRect b="5762"/>
          <a:stretch>
            <a:fillRect/>
          </a:stretch>
        </p:blipFill>
        <p:spPr bwMode="auto">
          <a:xfrm>
            <a:off x="0" y="968976"/>
            <a:ext cx="3904982" cy="57901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C:\Users\ekonom3\Desktop\2023\Фото\pom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958" y="2417733"/>
            <a:ext cx="5527398" cy="4143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767751" y="1207070"/>
            <a:ext cx="106191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19720 осіб</a:t>
            </a:r>
            <a:r>
              <a:rPr lang="uk-UA" dirty="0" smtClean="0"/>
              <a:t> 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-</a:t>
            </a:r>
            <a:r>
              <a:rPr lang="uk-UA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прибули з місць проведення бойових дій в пошуках </a:t>
            </a:r>
            <a:r>
              <a:rPr lang="uk-UA" dirty="0" err="1" smtClean="0">
                <a:latin typeface="Verdana" pitchFamily="34" charset="0"/>
                <a:ea typeface="Verdana" pitchFamily="34" charset="0"/>
              </a:rPr>
              <a:t>прихистку</a:t>
            </a:r>
            <a:r>
              <a:rPr lang="uk-UA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.</a:t>
            </a:r>
            <a:endParaRPr lang="uk-UA" b="1" dirty="0" smtClean="0">
              <a:solidFill>
                <a:srgbClr val="0062AC"/>
              </a:solidFill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15054 осіб - 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прибули з початку повномасштабного вторгнення.</a:t>
            </a: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Користується всіма пільгами, що і мешканці нашої громади.</a:t>
            </a:r>
            <a:endParaRPr lang="ru-RU" b="1" dirty="0">
              <a:solidFill>
                <a:srgbClr val="0062AC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9219" name="AutoShape 3" descr="Переселенці отримали квартири Офіційний сайт Павлограда | Офіційний сайт  Павлогра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65506" y="2415395"/>
            <a:ext cx="5378170" cy="403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" y="294100"/>
            <a:ext cx="110418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Внутрішньо переміщені особи</a:t>
            </a:r>
            <a:endParaRPr lang="ru-RU" sz="2800" dirty="0"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https://beg.dp.ua/wp-content/uploads/2024/11/yzobrazhenye_viber_2024-11-17_13-00-11-3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828" y="1033756"/>
            <a:ext cx="8281185" cy="494283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42860" y="237523"/>
            <a:ext cx="92400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850" eaLnBrk="0" hangingPunct="0"/>
            <a:r>
              <a:rPr lang="uk-UA" sz="28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Житло для внутрішньо переміщених осіб</a:t>
            </a:r>
            <a:endParaRPr lang="uk-UA" sz="28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Tahoma" pitchFamily="34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158314" y="6088464"/>
            <a:ext cx="82213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r>
              <a:rPr lang="uk-UA" sz="160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Р</a:t>
            </a:r>
            <a:r>
              <a:rPr kumimoji="0" lang="uk-UA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еконструкція гуртожитку № 9/2 на </a:t>
            </a:r>
            <a:r>
              <a:rPr kumimoji="0" lang="uk-UA" sz="1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вул.Промислова</a:t>
            </a:r>
            <a:r>
              <a:rPr kumimoji="0" lang="uk-UA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r>
              <a:rPr kumimoji="0" lang="uk-UA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Загальна кошторисна вартість </a:t>
            </a:r>
            <a:r>
              <a:rPr kumimoji="0" lang="uk-UA" sz="1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проєкту</a:t>
            </a:r>
            <a:r>
              <a:rPr kumimoji="0" lang="uk-UA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165 млн. 216,6 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тис.грн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rgbClr val="0062AC"/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/>
          <a:srcRect b="15592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928" y="254603"/>
            <a:ext cx="11034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Реабілітація ветеранів</a:t>
            </a:r>
            <a:endParaRPr lang="ru-RU" sz="2800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74758" name="Picture 6" descr="C:\Users\ekonom3\Desktop\2024\инвалиды ЗСУ бассейн.jpg"/>
          <p:cNvPicPr>
            <a:picLocks noChangeAspect="1" noChangeArrowheads="1"/>
          </p:cNvPicPr>
          <p:nvPr/>
        </p:nvPicPr>
        <p:blipFill>
          <a:blip r:embed="rId2"/>
          <a:srcRect l="4104" t="5610" r="9636" b="26757"/>
          <a:stretch>
            <a:fillRect/>
          </a:stretch>
        </p:blipFill>
        <p:spPr bwMode="auto">
          <a:xfrm>
            <a:off x="7414056" y="953908"/>
            <a:ext cx="4571999" cy="4779626"/>
          </a:xfrm>
          <a:prstGeom prst="rect">
            <a:avLst/>
          </a:prstGeom>
          <a:noFill/>
        </p:spPr>
      </p:pic>
      <p:pic>
        <p:nvPicPr>
          <p:cNvPr id="74759" name="Picture 7"/>
          <p:cNvPicPr>
            <a:picLocks noChangeAspect="1" noChangeArrowheads="1"/>
          </p:cNvPicPr>
          <p:nvPr/>
        </p:nvPicPr>
        <p:blipFill>
          <a:blip r:embed="rId3"/>
          <a:srcRect t="9463"/>
          <a:stretch>
            <a:fillRect/>
          </a:stretch>
        </p:blipFill>
        <p:spPr bwMode="auto">
          <a:xfrm>
            <a:off x="4495800" y="968509"/>
            <a:ext cx="2984157" cy="4803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1" name="Picture 9"/>
          <p:cNvPicPr>
            <a:picLocks noChangeAspect="1" noChangeArrowheads="1"/>
          </p:cNvPicPr>
          <p:nvPr/>
        </p:nvPicPr>
        <p:blipFill>
          <a:blip r:embed="rId4"/>
          <a:srcRect l="28507"/>
          <a:stretch>
            <a:fillRect/>
          </a:stretch>
        </p:blipFill>
        <p:spPr bwMode="auto">
          <a:xfrm>
            <a:off x="0" y="990280"/>
            <a:ext cx="4547285" cy="4770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2067697" y="5827578"/>
            <a:ext cx="81370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dirty="0" smtClean="0">
                <a:latin typeface="Verdana" pitchFamily="34" charset="0"/>
                <a:ea typeface="Verdana" pitchFamily="34" charset="0"/>
              </a:rPr>
              <a:t>Лікувальна гімнастика </a:t>
            </a: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dirty="0" smtClean="0">
                <a:latin typeface="Verdana" pitchFamily="34" charset="0"/>
                <a:ea typeface="Verdana" pitchFamily="34" charset="0"/>
              </a:rPr>
              <a:t>Залучення до  </a:t>
            </a:r>
            <a:r>
              <a:rPr lang="uk-UA" dirty="0" err="1" smtClean="0">
                <a:latin typeface="Verdana" pitchFamily="34" charset="0"/>
                <a:ea typeface="Verdana" pitchFamily="34" charset="0"/>
              </a:rPr>
              <a:t>проєкту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 «Титани UA»  </a:t>
            </a: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dirty="0" smtClean="0">
                <a:latin typeface="Verdana" pitchFamily="34" charset="0"/>
                <a:ea typeface="Verdana" pitchFamily="34" charset="0"/>
              </a:rPr>
              <a:t> Заходи з національно - патріотичного виховання молоді</a:t>
            </a:r>
            <a:endParaRPr lang="ru-RU" dirty="0"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0582"/>
            <a:ext cx="110073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ПІДТРИМКА</a:t>
            </a:r>
            <a:endParaRPr lang="ru-RU" sz="3200" b="1" dirty="0">
              <a:solidFill>
                <a:srgbClr val="FFFFFF"/>
              </a:solidFill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5" name="Picture 7" descr="C:\Users\ekonom3\Desktop\2023\Фото\IMG_3954.JPG"/>
          <p:cNvPicPr>
            <a:picLocks noChangeAspect="1" noChangeArrowheads="1"/>
          </p:cNvPicPr>
          <p:nvPr/>
        </p:nvPicPr>
        <p:blipFill>
          <a:blip r:embed="rId2"/>
          <a:srcRect t="7944" r="39990"/>
          <a:stretch>
            <a:fillRect/>
          </a:stretch>
        </p:blipFill>
        <p:spPr bwMode="auto">
          <a:xfrm>
            <a:off x="131545" y="1757617"/>
            <a:ext cx="4060893" cy="4155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214" t="22030" r="54195" b="18790"/>
          <a:stretch>
            <a:fillRect/>
          </a:stretch>
        </p:blipFill>
        <p:spPr bwMode="auto">
          <a:xfrm>
            <a:off x="3724574" y="1746672"/>
            <a:ext cx="4591289" cy="4153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 r="34622"/>
          <a:stretch>
            <a:fillRect/>
          </a:stretch>
        </p:blipFill>
        <p:spPr bwMode="auto">
          <a:xfrm>
            <a:off x="7988061" y="1733909"/>
            <a:ext cx="4053145" cy="4135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/>
          <a:srcRect t="6501"/>
          <a:stretch>
            <a:fillRect/>
          </a:stretch>
        </p:blipFill>
        <p:spPr bwMode="auto">
          <a:xfrm>
            <a:off x="5353565" y="1027413"/>
            <a:ext cx="6838435" cy="5690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0" y="303136"/>
            <a:ext cx="111363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Центр для постраждалих від гендерного насильства</a:t>
            </a:r>
            <a:endParaRPr lang="ru-RU" sz="2800" b="1" dirty="0">
              <a:solidFill>
                <a:srgbClr val="FFFFFF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263611" y="1654426"/>
            <a:ext cx="4975654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Громада Павлограда 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єдина у Дніпропетровській області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, де діє програма для кривдників в рамках проекту </a:t>
            </a:r>
            <a:r>
              <a:rPr kumimoji="0" lang="uk-UA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«Міста і громади, вільні від домашнього насильства».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dirty="0" smtClean="0"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775 осіб </a:t>
            </a:r>
            <a:r>
              <a:rPr lang="uk-UA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звернулось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з повідомленням про вчинення домашнього насильства.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rgbClr val="0062AC"/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konom3\Desktop\2024\сет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380062" cy="3285047"/>
          </a:xfrm>
          <a:prstGeom prst="rect">
            <a:avLst/>
          </a:prstGeom>
          <a:noFill/>
        </p:spPr>
      </p:pic>
      <p:pic>
        <p:nvPicPr>
          <p:cNvPr id="1029" name="Picture 5" descr="C:\Users\ekonom3\Desktop\2024\изображение_viber_2024-12-12_13-39-40-6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755061"/>
            <a:ext cx="3735238" cy="2102939"/>
          </a:xfrm>
          <a:prstGeom prst="rect">
            <a:avLst/>
          </a:prstGeom>
          <a:noFill/>
        </p:spPr>
      </p:pic>
      <p:pic>
        <p:nvPicPr>
          <p:cNvPr id="1030" name="Picture 6" descr="C:\Users\ekonom3\Desktop\2024\изображение_viber_2024-12-12_13-39-42-83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40602" y="0"/>
            <a:ext cx="4541089" cy="2556632"/>
          </a:xfrm>
          <a:prstGeom prst="rect">
            <a:avLst/>
          </a:prstGeom>
          <a:noFill/>
        </p:spPr>
      </p:pic>
      <p:pic>
        <p:nvPicPr>
          <p:cNvPr id="7" name="Picture 16" descr="C:\Users\ekonom3\Desktop\2023\Фото\ліцей 17а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708695"/>
            <a:ext cx="4032063" cy="2569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 descr="C:\Users\ekonom3\Desktop\2024\изображение_viber_2024-12-12_13-39-43-43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336" y="4254825"/>
            <a:ext cx="4623758" cy="2603175"/>
          </a:xfrm>
          <a:prstGeom prst="rect">
            <a:avLst/>
          </a:prstGeom>
          <a:noFill/>
        </p:spPr>
      </p:pic>
      <p:pic>
        <p:nvPicPr>
          <p:cNvPr id="1032" name="Picture 8" descr="C:\Users\ekonom3\Desktop\2024\сетки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788252" y="0"/>
            <a:ext cx="3403748" cy="5103071"/>
          </a:xfrm>
          <a:prstGeom prst="rect">
            <a:avLst/>
          </a:prstGeom>
          <a:noFill/>
        </p:spPr>
      </p:pic>
      <p:pic>
        <p:nvPicPr>
          <p:cNvPr id="1028" name="Picture 4" descr="C:\Users\ekonom3\Desktop\2024\изображение_viber_2024-12-12_13-39-40-092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158037" y="4646778"/>
            <a:ext cx="3927571" cy="2211222"/>
          </a:xfrm>
          <a:prstGeom prst="rect">
            <a:avLst/>
          </a:prstGeom>
          <a:noFill/>
        </p:spPr>
      </p:pic>
      <p:pic>
        <p:nvPicPr>
          <p:cNvPr id="1027" name="Picture 3" descr="C:\Users\ekonom3\Desktop\2024\ссетка.jpg"/>
          <p:cNvPicPr>
            <a:picLocks noChangeAspect="1" noChangeArrowheads="1"/>
          </p:cNvPicPr>
          <p:nvPr/>
        </p:nvPicPr>
        <p:blipFill>
          <a:blip r:embed="rId9"/>
          <a:srcRect l="10252" b="4869"/>
          <a:stretch>
            <a:fillRect/>
          </a:stretch>
        </p:blipFill>
        <p:spPr bwMode="auto">
          <a:xfrm>
            <a:off x="4011283" y="1628232"/>
            <a:ext cx="4770408" cy="37923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5" y="1"/>
            <a:ext cx="1218117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8281" y="107094"/>
            <a:ext cx="10882184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uk-UA" sz="28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Фінансова підтримка комунальних підприємств міста – 117,2 </a:t>
            </a:r>
            <a:r>
              <a:rPr lang="uk-UA" sz="2800" b="1" dirty="0" err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млн.грн</a:t>
            </a:r>
            <a:r>
              <a:rPr lang="uk-UA" sz="28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.</a:t>
            </a:r>
            <a:endParaRPr lang="uk-UA" sz="28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Tahoma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95886" y="1449236"/>
          <a:ext cx="9765102" cy="4917058"/>
        </p:xfrm>
        <a:graphic>
          <a:graphicData uri="http://schemas.openxmlformats.org/drawingml/2006/table">
            <a:tbl>
              <a:tblPr/>
              <a:tblGrid>
                <a:gridCol w="909344"/>
                <a:gridCol w="5797328"/>
                <a:gridCol w="3058430"/>
              </a:tblGrid>
              <a:tr h="480712"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34925" marR="34925" marT="34925" marB="34925" horzOverflow="overflow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Times New Roman" pitchFamily="18" charset="0"/>
                        </a:rPr>
                        <a:t>Назва</a:t>
                      </a:r>
                    </a:p>
                  </a:txBody>
                  <a:tcPr marL="34925" marR="34925" marT="34925" marB="34925" horzOverflow="overflow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Times New Roman" pitchFamily="18" charset="0"/>
                        </a:rPr>
                        <a:t>Сума підтримки</a:t>
                      </a:r>
                    </a:p>
                  </a:txBody>
                  <a:tcPr marL="34925" marR="34925" marT="34925" marB="34925" horzOverflow="overflow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9391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OpenSymbol"/>
                        </a:rPr>
                        <a:t>1</a:t>
                      </a:r>
                      <a:endParaRPr kumimoji="0" lang="uk-UA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OpenSymbol"/>
                      </a:endParaRPr>
                    </a:p>
                  </a:txBody>
                  <a:tcPr marL="34925" marR="34925" marT="34925" marB="34925" horzOverflow="overflow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95A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2400" dirty="0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КП«Павлоградводоканал</a:t>
                      </a:r>
                      <a:r>
                        <a:rPr kumimoji="0" lang="uk-UA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»</a:t>
                      </a:r>
                      <a:endParaRPr kumimoji="0" lang="uk-UA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95A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54,1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 </a:t>
                      </a:r>
                      <a:r>
                        <a:rPr kumimoji="0" lang="uk-UA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млн. грн.</a:t>
                      </a:r>
                      <a:endParaRPr kumimoji="0" lang="uk-UA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95A2">
                        <a:alpha val="20000"/>
                      </a:srgbClr>
                    </a:solidFill>
                  </a:tcPr>
                </a:tc>
              </a:tr>
              <a:tr h="739391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OpenSymbol"/>
                        </a:rPr>
                        <a:t>2</a:t>
                      </a:r>
                      <a:endParaRPr kumimoji="0" lang="uk-UA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OpenSymbol"/>
                      </a:endParaRPr>
                    </a:p>
                  </a:txBody>
                  <a:tcPr marL="34925" marR="34925" marT="34925" marB="34925" horzOverflow="overflow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4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КП</a:t>
                      </a:r>
                      <a:r>
                        <a:rPr kumimoji="0" lang="uk-UA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  «</a:t>
                      </a:r>
                      <a:r>
                        <a:rPr kumimoji="0" lang="uk-UA" sz="24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Павлоградтеплоенерго</a:t>
                      </a:r>
                      <a:r>
                        <a:rPr kumimoji="0" lang="uk-UA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» </a:t>
                      </a:r>
                      <a:endParaRPr kumimoji="0" lang="uk-UA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41,8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 </a:t>
                      </a:r>
                      <a:r>
                        <a:rPr kumimoji="0" lang="uk-UA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млн. грн.</a:t>
                      </a:r>
                      <a:endParaRPr kumimoji="0" lang="uk-UA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9391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OpenSymbol"/>
                        </a:rPr>
                        <a:t>3</a:t>
                      </a:r>
                      <a:endParaRPr kumimoji="0" lang="uk-UA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OpenSymbol"/>
                      </a:endParaRPr>
                    </a:p>
                  </a:txBody>
                  <a:tcPr marL="34925" marR="34925" marT="34925" marB="34925" horzOverflow="overflow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95A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КП</a:t>
                      </a:r>
                      <a:r>
                        <a:rPr kumimoji="0" lang="uk-UA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 «</a:t>
                      </a:r>
                      <a:r>
                        <a:rPr kumimoji="0" lang="uk-UA" sz="24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Павлоградтрансенерго</a:t>
                      </a:r>
                      <a:r>
                        <a:rPr kumimoji="0" lang="uk-UA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» </a:t>
                      </a:r>
                      <a:endParaRPr kumimoji="0" lang="uk-UA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95A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5,8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 </a:t>
                      </a:r>
                      <a:r>
                        <a:rPr kumimoji="0" lang="uk-UA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млн. грн.</a:t>
                      </a:r>
                      <a:endParaRPr kumimoji="0" lang="uk-UA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95A2">
                        <a:alpha val="20000"/>
                      </a:srgbClr>
                    </a:solidFill>
                  </a:tcPr>
                </a:tc>
              </a:tr>
              <a:tr h="739391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OpenSymbol"/>
                        </a:rPr>
                        <a:t>4</a:t>
                      </a:r>
                      <a:endParaRPr kumimoji="0" lang="uk-UA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OpenSymbol"/>
                      </a:endParaRPr>
                    </a:p>
                  </a:txBody>
                  <a:tcPr marL="34925" marR="34925" marT="34925" marB="34925" horzOverflow="overflow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КП</a:t>
                      </a:r>
                      <a:r>
                        <a:rPr kumimoji="0" lang="uk-UA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 «Затишне місто» </a:t>
                      </a:r>
                      <a:endParaRPr kumimoji="0" lang="uk-UA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3.</a:t>
                      </a:r>
                      <a:r>
                        <a:rPr kumimoji="0" lang="uk-UA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9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 </a:t>
                      </a:r>
                      <a:r>
                        <a:rPr kumimoji="0" lang="uk-UA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млн. грн.</a:t>
                      </a:r>
                      <a:endParaRPr kumimoji="0" lang="uk-UA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9391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OpenSymbol"/>
                        </a:rPr>
                        <a:t>5</a:t>
                      </a:r>
                      <a:endParaRPr kumimoji="0" lang="uk-UA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OpenSymbol"/>
                      </a:endParaRPr>
                    </a:p>
                  </a:txBody>
                  <a:tcPr marL="34925" marR="34925" marT="34925" marB="34925" horzOverflow="overflow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95A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2400" dirty="0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КП</a:t>
                      </a:r>
                      <a:r>
                        <a:rPr kumimoji="0" lang="uk-UA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 «Управління ринками»</a:t>
                      </a:r>
                      <a:endParaRPr kumimoji="0" lang="uk-UA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95A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2400" dirty="0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2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00 </a:t>
                      </a:r>
                      <a:r>
                        <a:rPr kumimoji="0" lang="uk-UA" sz="24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тис.грн</a:t>
                      </a:r>
                      <a:r>
                        <a:rPr kumimoji="0" lang="uk-UA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.</a:t>
                      </a:r>
                      <a:endParaRPr kumimoji="0" lang="uk-UA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95A2">
                        <a:alpha val="20000"/>
                      </a:srgbClr>
                    </a:solidFill>
                  </a:tcPr>
                </a:tc>
              </a:tr>
              <a:tr h="739391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OpenSymbol"/>
                        </a:rPr>
                        <a:t>6</a:t>
                      </a:r>
                      <a:endParaRPr kumimoji="0" lang="uk-UA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OpenSymbol"/>
                      </a:endParaRPr>
                    </a:p>
                  </a:txBody>
                  <a:tcPr marL="34925" marR="34925" marT="34925" marB="34925" horzOverflow="overflow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2400" dirty="0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КП</a:t>
                      </a:r>
                      <a:r>
                        <a:rPr kumimoji="0" lang="uk-UA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 «Павлоград Світло» </a:t>
                      </a:r>
                      <a:endParaRPr kumimoji="0" lang="uk-UA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1</a:t>
                      </a: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00 </a:t>
                      </a:r>
                      <a:r>
                        <a:rPr kumimoji="0" lang="uk-UA" sz="24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тис.грн</a:t>
                      </a:r>
                      <a:r>
                        <a:rPr kumimoji="0" lang="uk-UA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</a:rPr>
                        <a:t>.</a:t>
                      </a:r>
                      <a:endParaRPr kumimoji="0" lang="uk-UA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335949"/>
            <a:ext cx="11015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spc="6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Грантова допомога на </a:t>
            </a:r>
            <a:r>
              <a:rPr lang="uk-UA" sz="2800" b="1" spc="6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проєкти</a:t>
            </a:r>
            <a:r>
              <a:rPr lang="uk-UA" sz="2800" b="1" spc="6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 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-1" y="3246955"/>
            <a:ext cx="12179432" cy="3198883"/>
            <a:chOff x="-1" y="3492052"/>
            <a:chExt cx="10710924" cy="2813185"/>
          </a:xfrm>
        </p:grpSpPr>
        <p:pic>
          <p:nvPicPr>
            <p:cNvPr id="6" name="Рисунок 2"/>
            <p:cNvPicPr>
              <a:picLocks noChangeAspect="1" noChangeArrowheads="1"/>
            </p:cNvPicPr>
            <p:nvPr/>
          </p:nvPicPr>
          <p:blipFill rotWithShape="1">
            <a:blip r:embed="rId2"/>
            <a:srcRect l="1" t="9685" r="2575" b="3827"/>
            <a:stretch/>
          </p:blipFill>
          <p:spPr bwMode="auto">
            <a:xfrm>
              <a:off x="-1" y="3492052"/>
              <a:ext cx="5330592" cy="2813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3" descr="Фото"/>
            <p:cNvPicPr>
              <a:picLocks noChangeAspect="1" noChangeArrowheads="1"/>
            </p:cNvPicPr>
            <p:nvPr/>
          </p:nvPicPr>
          <p:blipFill rotWithShape="1">
            <a:blip r:embed="rId3"/>
            <a:srcRect l="2381" r="8167" b="37083"/>
            <a:stretch/>
          </p:blipFill>
          <p:spPr bwMode="auto">
            <a:xfrm>
              <a:off x="5413492" y="3502441"/>
              <a:ext cx="5297431" cy="2794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Равнобедренный треугольник 11"/>
          <p:cNvSpPr/>
          <p:nvPr/>
        </p:nvSpPr>
        <p:spPr>
          <a:xfrm>
            <a:off x="5520020" y="6141913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10800000">
            <a:off x="5520020" y="3202320"/>
            <a:ext cx="1151959" cy="329588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 rot="10800000" flipV="1">
            <a:off x="-1" y="1439506"/>
            <a:ext cx="11084943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Загальна вартість отриманої благодійної допомоги склала майже 80 </a:t>
            </a:r>
            <a:r>
              <a:rPr kumimoji="0" lang="uk-UA" b="1" i="0" u="none" strike="noStrike" cap="none" normalizeH="0" baseline="0" dirty="0" err="1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млн.грн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.: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2AC"/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§"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від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UNICEF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–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22 млн. 228 </a:t>
            </a:r>
            <a:r>
              <a:rPr kumimoji="0" lang="uk-UA" b="1" i="0" u="none" strike="noStrike" cap="none" normalizeH="0" baseline="0" dirty="0" err="1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тис.грн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.;</a:t>
            </a:r>
            <a:endParaRPr lang="ru-RU" b="1" dirty="0" smtClean="0">
              <a:solidFill>
                <a:srgbClr val="0062AC"/>
              </a:solidFill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§"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від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USAID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–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51 млн. 927,5 </a:t>
            </a:r>
            <a:r>
              <a:rPr kumimoji="0" lang="uk-UA" b="1" i="0" u="none" strike="noStrike" cap="none" normalizeH="0" baseline="0" dirty="0" err="1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тис.грн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.;</a:t>
            </a:r>
            <a:endParaRPr lang="ru-RU" b="1" dirty="0" smtClean="0">
              <a:solidFill>
                <a:srgbClr val="0062AC"/>
              </a:solidFill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§"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від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HELP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–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5 млн.105,7 </a:t>
            </a:r>
            <a:r>
              <a:rPr kumimoji="0" lang="uk-UA" b="1" i="0" u="none" strike="noStrike" cap="none" normalizeH="0" baseline="0" dirty="0" err="1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тис.грн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</a:t>
            </a:r>
            <a:endParaRPr kumimoji="0" lang="uk-UA" b="1" i="0" u="none" strike="noStrike" cap="none" normalizeH="0" baseline="0" dirty="0" smtClean="0">
              <a:ln>
                <a:noFill/>
              </a:ln>
              <a:solidFill>
                <a:srgbClr val="0062AC"/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Іграшка Маркет ваги - купити недорого оптом на Prom.ua: ціни, акції та  відгуки | Україна, Київ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77374" y="1078300"/>
            <a:ext cx="7151298" cy="4767531"/>
          </a:xfrm>
          <a:prstGeom prst="rect">
            <a:avLst/>
          </a:prstGeom>
          <a:noFill/>
        </p:spPr>
      </p:pic>
      <p:grpSp>
        <p:nvGrpSpPr>
          <p:cNvPr id="3" name="Группа 2"/>
          <p:cNvGrpSpPr/>
          <p:nvPr/>
        </p:nvGrpSpPr>
        <p:grpSpPr>
          <a:xfrm>
            <a:off x="2907103" y="1096002"/>
            <a:ext cx="2079595" cy="1181372"/>
            <a:chOff x="1553442" y="15820"/>
            <a:chExt cx="2079595" cy="1181372"/>
          </a:xfrm>
          <a:noFill/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1693708" y="15820"/>
              <a:ext cx="1939329" cy="1077405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" name="Скругленный прямоугольник 4"/>
            <p:cNvSpPr/>
            <p:nvPr/>
          </p:nvSpPr>
          <p:spPr>
            <a:xfrm>
              <a:off x="1553442" y="47376"/>
              <a:ext cx="2048040" cy="1149816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uk-UA" sz="1400" b="1" kern="1200" dirty="0" smtClean="0">
                  <a:latin typeface="Verdana" pitchFamily="34" charset="0"/>
                  <a:ea typeface="Verdana" pitchFamily="34" charset="0"/>
                </a:rPr>
                <a:t>Борг населення </a:t>
              </a:r>
              <a:r>
                <a:rPr lang="uk-UA" sz="2000" b="1" kern="1200" dirty="0" smtClean="0">
                  <a:latin typeface="Verdana" pitchFamily="34" charset="0"/>
                  <a:ea typeface="Verdana" pitchFamily="34" charset="0"/>
                </a:rPr>
                <a:t>378,8 </a:t>
              </a:r>
              <a:r>
                <a:rPr lang="uk-UA" sz="2000" b="1" kern="1200" dirty="0" err="1" smtClean="0">
                  <a:latin typeface="Verdana" pitchFamily="34" charset="0"/>
                  <a:ea typeface="Verdana" pitchFamily="34" charset="0"/>
                </a:rPr>
                <a:t>млн.грн</a:t>
              </a:r>
              <a:r>
                <a:rPr lang="uk-UA" sz="2000" b="1" kern="1200" dirty="0" smtClean="0">
                  <a:latin typeface="Verdana" pitchFamily="34" charset="0"/>
                  <a:ea typeface="Verdana" pitchFamily="34" charset="0"/>
                </a:rPr>
                <a:t>.</a:t>
              </a:r>
              <a:endParaRPr lang="ru-RU" sz="2000" b="1" kern="1200" dirty="0" smtClean="0">
                <a:latin typeface="Verdana" pitchFamily="34" charset="0"/>
                <a:ea typeface="Verdana" pitchFamily="34" charset="0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7193725" y="1231076"/>
            <a:ext cx="2027913" cy="1166619"/>
            <a:chOff x="4474760" y="-73394"/>
            <a:chExt cx="2027913" cy="1166619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4494962" y="15820"/>
              <a:ext cx="1939329" cy="1077405"/>
            </a:xfrm>
            <a:prstGeom prst="roundRect">
              <a:avLst>
                <a:gd name="adj" fmla="val 10000"/>
              </a:avLst>
            </a:prstGeom>
            <a:no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Скругленный прямоугольник 4"/>
            <p:cNvSpPr/>
            <p:nvPr/>
          </p:nvSpPr>
          <p:spPr>
            <a:xfrm>
              <a:off x="4474760" y="-73394"/>
              <a:ext cx="2027913" cy="110668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uk-UA" sz="1400" kern="1200" dirty="0" smtClean="0">
                <a:latin typeface="Verdana" pitchFamily="34" charset="0"/>
                <a:ea typeface="Verdana" pitchFamily="34" charset="0"/>
              </a:endParaRP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b="1" kern="1200" dirty="0" smtClean="0">
                  <a:latin typeface="Verdana" pitchFamily="34" charset="0"/>
                  <a:ea typeface="Verdana" pitchFamily="34" charset="0"/>
                </a:rPr>
                <a:t>Борг </a:t>
              </a:r>
              <a:r>
                <a:rPr lang="uk-UA" sz="1400" b="1" kern="1200" dirty="0" err="1" smtClean="0">
                  <a:latin typeface="Verdana" pitchFamily="34" charset="0"/>
                  <a:ea typeface="Verdana" pitchFamily="34" charset="0"/>
                </a:rPr>
                <a:t>КП</a:t>
              </a:r>
              <a:r>
                <a:rPr lang="uk-UA" sz="1400" b="1" kern="1200" dirty="0" smtClean="0">
                  <a:latin typeface="Verdana" pitchFamily="34" charset="0"/>
                  <a:ea typeface="Verdana" pitchFamily="34" charset="0"/>
                </a:rPr>
                <a:t> за електроенергію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2000" b="1" kern="1200" dirty="0" smtClean="0">
                  <a:latin typeface="Verdana" pitchFamily="34" charset="0"/>
                  <a:ea typeface="Verdana" pitchFamily="34" charset="0"/>
                </a:rPr>
                <a:t>500</a:t>
              </a:r>
              <a:r>
                <a:rPr lang="uk-UA" sz="1400" b="1" kern="1200" dirty="0" smtClean="0">
                  <a:latin typeface="Verdana" pitchFamily="34" charset="0"/>
                  <a:ea typeface="Verdana" pitchFamily="34" charset="0"/>
                </a:rPr>
                <a:t> </a:t>
              </a:r>
              <a:r>
                <a:rPr lang="uk-UA" sz="2000" b="1" kern="1200" dirty="0" err="1" smtClean="0">
                  <a:latin typeface="Verdana" pitchFamily="34" charset="0"/>
                  <a:ea typeface="Verdana" pitchFamily="34" charset="0"/>
                </a:rPr>
                <a:t>млн.грн</a:t>
              </a:r>
              <a:r>
                <a:rPr lang="uk-UA" sz="2000" b="1" kern="1200" dirty="0" smtClean="0">
                  <a:latin typeface="Verdana" pitchFamily="34" charset="0"/>
                  <a:ea typeface="Verdana" pitchFamily="34" charset="0"/>
                </a:rPr>
                <a:t>.</a:t>
              </a:r>
              <a:endParaRPr lang="ru-RU" sz="2000" b="1" kern="1200" dirty="0" smtClean="0">
                <a:latin typeface="Verdana" pitchFamily="34" charset="0"/>
                <a:ea typeface="Verdana" pitchFamily="34" charset="0"/>
              </a:endParaRPr>
            </a:p>
            <a:p>
              <a:pPr lvl="0" algn="ctr">
                <a:spcBef>
                  <a:spcPct val="0"/>
                </a:spcBef>
              </a:pPr>
              <a:endParaRPr lang="ru-RU" sz="1300" kern="1200"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0" y="258793"/>
            <a:ext cx="10357526" cy="5320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Проблеми комунальних підприємств</a:t>
            </a:r>
            <a:endParaRPr lang="ru-RU" sz="2800" b="1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4934310"/>
            <a:ext cx="565030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uk-UA" sz="2000" dirty="0"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  <a:p>
            <a:pPr lvl="1"/>
            <a:endParaRPr lang="uk-UA" sz="2000" dirty="0"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  <a:p>
            <a:pPr lvl="0"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1600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КП</a:t>
            </a:r>
            <a:r>
              <a:rPr lang="uk-UA" sz="1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uk-UA" sz="1600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“Павлоградтеплоенерго”-</a:t>
            </a:r>
            <a:r>
              <a:rPr lang="uk-UA" sz="1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278,2 </a:t>
            </a:r>
            <a:r>
              <a:rPr lang="uk-UA" sz="1600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млн.грн</a:t>
            </a:r>
            <a:r>
              <a:rPr lang="uk-UA" sz="1600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.</a:t>
            </a:r>
          </a:p>
          <a:p>
            <a:pPr lvl="0"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1600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КП</a:t>
            </a:r>
            <a:r>
              <a:rPr lang="uk-UA" sz="1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uk-UA" sz="1600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“Павлоградводоканал”-</a:t>
            </a:r>
            <a:r>
              <a:rPr lang="uk-UA" sz="1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100,1млн.грн.</a:t>
            </a:r>
            <a:endParaRPr lang="ru-RU" sz="1600" b="1" dirty="0" smtClean="0">
              <a:solidFill>
                <a:srgbClr val="0062AC"/>
              </a:solidFill>
              <a:latin typeface="Verdana" pitchFamily="34" charset="0"/>
              <a:ea typeface="Verdana" pitchFamily="34" charset="0"/>
            </a:endParaRPr>
          </a:p>
          <a:p>
            <a:pPr lvl="0">
              <a:buClr>
                <a:srgbClr val="0062AC"/>
              </a:buClr>
              <a:buFont typeface="Wingdings" pitchFamily="2" charset="2"/>
              <a:buChar char="v"/>
            </a:pPr>
            <a:endParaRPr lang="uk-UA" sz="2000" b="1" dirty="0">
              <a:solidFill>
                <a:srgbClr val="0062A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uk-UA" sz="2000" dirty="0"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09427" y="4873924"/>
            <a:ext cx="602123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uk-UA" sz="2000" dirty="0"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  <a:p>
            <a:pPr lvl="1"/>
            <a:endParaRPr lang="uk-UA" sz="2000" dirty="0"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  <a:p>
            <a:pPr lvl="0"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1600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КП</a:t>
            </a:r>
            <a:r>
              <a:rPr lang="uk-UA" sz="1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uk-UA" sz="1600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“Павлоградтеплоенерго”-</a:t>
            </a:r>
            <a:r>
              <a:rPr lang="uk-UA" sz="1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487 </a:t>
            </a:r>
            <a:r>
              <a:rPr lang="uk-UA" sz="1600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млн.грн</a:t>
            </a:r>
            <a:r>
              <a:rPr lang="uk-UA" sz="1600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.</a:t>
            </a:r>
          </a:p>
          <a:p>
            <a:pPr lvl="0"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1600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КП</a:t>
            </a:r>
            <a:r>
              <a:rPr lang="uk-UA" sz="1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uk-UA" sz="1600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“Павлоградводоканал”-</a:t>
            </a:r>
            <a:r>
              <a:rPr lang="uk-UA" sz="1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17млн.грн.</a:t>
            </a:r>
            <a:endParaRPr lang="ru-RU" sz="1600" b="1" dirty="0" smtClean="0">
              <a:solidFill>
                <a:srgbClr val="0062AC"/>
              </a:solidFill>
              <a:latin typeface="Verdana" pitchFamily="34" charset="0"/>
              <a:ea typeface="Verdana" pitchFamily="34" charset="0"/>
            </a:endParaRPr>
          </a:p>
          <a:p>
            <a:pPr lvl="0">
              <a:buClr>
                <a:srgbClr val="0062AC"/>
              </a:buClr>
              <a:buFont typeface="Wingdings" pitchFamily="2" charset="2"/>
              <a:buChar char="v"/>
            </a:pPr>
            <a:endParaRPr lang="uk-UA" sz="2000" b="1" dirty="0">
              <a:solidFill>
                <a:srgbClr val="0062A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uk-UA" sz="2000" dirty="0"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8897" y="319902"/>
            <a:ext cx="96629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Якісна питна вода</a:t>
            </a:r>
            <a:endParaRPr lang="ru-RU" sz="2800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49571" y="1097204"/>
            <a:ext cx="9187131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2AC"/>
              </a:buClr>
            </a:pPr>
            <a:endParaRPr lang="uk-UA" sz="1000" dirty="0" smtClean="0"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dirty="0" smtClean="0">
                <a:latin typeface="Verdana" pitchFamily="34" charset="0"/>
                <a:ea typeface="Verdana" pitchFamily="34" charset="0"/>
              </a:rPr>
              <a:t>Розроблено </a:t>
            </a:r>
            <a:r>
              <a:rPr lang="uk-UA" dirty="0" err="1" smtClean="0">
                <a:latin typeface="Verdana" pitchFamily="34" charset="0"/>
                <a:ea typeface="Verdana" pitchFamily="34" charset="0"/>
              </a:rPr>
              <a:t>проєкт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 Реконструкції 1-ї черги </a:t>
            </a:r>
            <a:r>
              <a:rPr lang="uk-UA" dirty="0" err="1" smtClean="0">
                <a:latin typeface="Verdana" pitchFamily="34" charset="0"/>
                <a:ea typeface="Verdana" pitchFamily="34" charset="0"/>
              </a:rPr>
              <a:t>Павлоградського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 водозабору.</a:t>
            </a: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endParaRPr lang="uk-UA" sz="1000" dirty="0" smtClean="0"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dirty="0" smtClean="0">
                <a:latin typeface="Verdana" pitchFamily="34" charset="0"/>
                <a:ea typeface="Verdana" pitchFamily="34" charset="0"/>
              </a:rPr>
              <a:t>Відновлено роботу чотирьох свердловин.</a:t>
            </a: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endParaRPr lang="uk-UA" sz="1000" dirty="0" smtClean="0"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dirty="0" smtClean="0">
                <a:latin typeface="Verdana" pitchFamily="34" charset="0"/>
                <a:ea typeface="Verdana" pitchFamily="34" charset="0"/>
              </a:rPr>
              <a:t>Видобуток - 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1500-1800 м</a:t>
            </a:r>
            <a:r>
              <a:rPr lang="uk-UA" b="1" baseline="30000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3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води на добу.</a:t>
            </a: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endParaRPr lang="uk-UA" sz="1000" dirty="0" smtClean="0"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dirty="0" smtClean="0">
                <a:latin typeface="Verdana" pitchFamily="34" charset="0"/>
                <a:ea typeface="Verdana" pitchFamily="34" charset="0"/>
              </a:rPr>
              <a:t>Має можливість 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до 4,5тис.м</a:t>
            </a:r>
            <a:r>
              <a:rPr lang="uk-UA" b="1" baseline="30000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3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питної води раз на 3-4 доби.</a:t>
            </a:r>
            <a:endParaRPr lang="ru-RU" dirty="0" smtClean="0"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endParaRPr lang="uk-UA" sz="1600" dirty="0" smtClean="0"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endParaRPr lang="uk-UA" sz="1000" dirty="0" smtClean="0"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</a:pPr>
            <a:endParaRPr lang="uk-UA" sz="1600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81926" name="Picture 6" descr="https://new.xn--80aafeg3bveo.dp.ua/wp-content/uploads/2023/09/vodozabor-bez-logo-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72174" y="3468130"/>
            <a:ext cx="4519826" cy="3389870"/>
          </a:xfrm>
          <a:prstGeom prst="rect">
            <a:avLst/>
          </a:prstGeom>
          <a:noFill/>
        </p:spPr>
      </p:pic>
      <p:pic>
        <p:nvPicPr>
          <p:cNvPr id="81924" name="Picture 4" descr="https://new.xn--80aafeg3bveo.dp.ua/wp-content/uploads/2023/09/vodozabor-bez-logo-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6084" y="3484605"/>
            <a:ext cx="4497860" cy="3373395"/>
          </a:xfrm>
          <a:prstGeom prst="rect">
            <a:avLst/>
          </a:prstGeom>
          <a:noFill/>
        </p:spPr>
      </p:pic>
      <p:pic>
        <p:nvPicPr>
          <p:cNvPr id="81928" name="Picture 8" descr="https://new.xn--80aafeg3bveo.dp.ua/wp-content/uploads/2023/09/vodozabor-bez-logo-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" y="3484605"/>
            <a:ext cx="4497858" cy="3373394"/>
          </a:xfrm>
          <a:prstGeom prst="rect">
            <a:avLst/>
          </a:prstGeom>
          <a:noFill/>
        </p:spPr>
      </p:pic>
      <p:sp>
        <p:nvSpPr>
          <p:cNvPr id="7" name="Равнобедренный треугольник 6"/>
          <p:cNvSpPr/>
          <p:nvPr/>
        </p:nvSpPr>
        <p:spPr>
          <a:xfrm rot="10800000">
            <a:off x="3941564" y="3502821"/>
            <a:ext cx="1151959" cy="329588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7595696" y="6528412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6434500" y="1125571"/>
            <a:ext cx="57575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Робота з безпритульними тваринами</a:t>
            </a:r>
          </a:p>
          <a:p>
            <a:r>
              <a:rPr lang="uk-UA" sz="20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</a:t>
            </a: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1600" dirty="0" smtClean="0"/>
              <a:t> </a:t>
            </a:r>
            <a:r>
              <a:rPr lang="uk-UA" sz="1600" dirty="0" smtClean="0">
                <a:latin typeface="Verdana" pitchFamily="34" charset="0"/>
                <a:ea typeface="Verdana" pitchFamily="34" charset="0"/>
              </a:rPr>
              <a:t>Взято на перетримку </a:t>
            </a:r>
            <a:r>
              <a:rPr lang="uk-UA" sz="2000" dirty="0" smtClean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– </a:t>
            </a:r>
            <a:r>
              <a:rPr lang="uk-UA" sz="2000" b="1" dirty="0" smtClean="0">
                <a:solidFill>
                  <a:srgbClr val="0062AC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332 тварини</a:t>
            </a:r>
            <a:endParaRPr lang="uk-UA" sz="1600" b="1" dirty="0">
              <a:solidFill>
                <a:srgbClr val="0062AC"/>
              </a:solidFill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 </a:t>
            </a:r>
            <a:r>
              <a:rPr lang="uk-UA" sz="1600" dirty="0" smtClean="0">
                <a:latin typeface="Verdana" pitchFamily="34" charset="0"/>
                <a:ea typeface="Verdana" pitchFamily="34" charset="0"/>
                <a:cs typeface="Arial" pitchFamily="34" charset="0"/>
              </a:rPr>
              <a:t>П</a:t>
            </a:r>
            <a:r>
              <a:rPr lang="uk-UA" sz="1600" dirty="0" smtClean="0">
                <a:latin typeface="Verdana" pitchFamily="34" charset="0"/>
                <a:ea typeface="Verdana" pitchFamily="34" charset="0"/>
              </a:rPr>
              <a:t>ередано в добрі руки </a:t>
            </a:r>
            <a:r>
              <a:rPr lang="uk-UA" sz="1600" dirty="0" smtClean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–   </a:t>
            </a:r>
            <a:r>
              <a:rPr lang="uk-UA" sz="20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80 тварин</a:t>
            </a:r>
            <a:endParaRPr lang="ru-RU" b="1" dirty="0">
              <a:solidFill>
                <a:srgbClr val="0062AC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5678" y="1107536"/>
            <a:ext cx="5963582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solidFill>
                  <a:srgbClr val="0C5FA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Роботи по програмі </a:t>
            </a:r>
            <a:r>
              <a:rPr lang="uk-UA" sz="2000" b="1" dirty="0" err="1" smtClean="0">
                <a:solidFill>
                  <a:srgbClr val="0C5FA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“Місто</a:t>
            </a:r>
            <a:r>
              <a:rPr lang="uk-UA" sz="2000" b="1" dirty="0" smtClean="0">
                <a:solidFill>
                  <a:srgbClr val="0C5FA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 без </a:t>
            </a:r>
            <a:r>
              <a:rPr lang="uk-UA" sz="2000" b="1" dirty="0" err="1" smtClean="0">
                <a:solidFill>
                  <a:srgbClr val="0C5FA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окраїн”</a:t>
            </a:r>
            <a:endParaRPr lang="uk-UA" sz="2000" b="1" dirty="0">
              <a:solidFill>
                <a:srgbClr val="0C5FA1"/>
              </a:solidFill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0062AC"/>
              </a:buClr>
              <a:buFont typeface="Wingdings" panose="05000000000000000000" pitchFamily="2" charset="2"/>
              <a:buChar char="v"/>
            </a:pPr>
            <a:r>
              <a:rPr lang="uk-UA" sz="1600" dirty="0" smtClean="0">
                <a:latin typeface="Verdana" pitchFamily="34" charset="0"/>
                <a:ea typeface="Verdana" pitchFamily="34" charset="0"/>
              </a:rPr>
              <a:t>утримання доріг, </a:t>
            </a:r>
          </a:p>
          <a:p>
            <a:pPr marL="342900" indent="-342900">
              <a:spcBef>
                <a:spcPts val="600"/>
              </a:spcBef>
              <a:buClr>
                <a:srgbClr val="0062AC"/>
              </a:buClr>
              <a:buFont typeface="Wingdings" panose="05000000000000000000" pitchFamily="2" charset="2"/>
              <a:buChar char="v"/>
            </a:pPr>
            <a:r>
              <a:rPr lang="uk-UA" sz="1600" dirty="0" smtClean="0">
                <a:latin typeface="Verdana" pitchFamily="34" charset="0"/>
                <a:ea typeface="Verdana" pitchFamily="34" charset="0"/>
              </a:rPr>
              <a:t>озеленення та благоустрій міста, </a:t>
            </a:r>
          </a:p>
          <a:p>
            <a:pPr marL="342900" indent="-342900">
              <a:spcBef>
                <a:spcPts val="600"/>
              </a:spcBef>
              <a:buClr>
                <a:srgbClr val="0062AC"/>
              </a:buClr>
              <a:buFont typeface="Wingdings" panose="05000000000000000000" pitchFamily="2" charset="2"/>
              <a:buChar char="v"/>
            </a:pPr>
            <a:r>
              <a:rPr lang="uk-UA" sz="1600" dirty="0" smtClean="0">
                <a:latin typeface="Verdana" pitchFamily="34" charset="0"/>
                <a:ea typeface="Verdana" pitchFamily="34" charset="0"/>
              </a:rPr>
              <a:t>санітарне прибирання територій, </a:t>
            </a:r>
          </a:p>
          <a:p>
            <a:pPr marL="342900" indent="-342900">
              <a:spcBef>
                <a:spcPts val="600"/>
              </a:spcBef>
              <a:buClr>
                <a:srgbClr val="0062AC"/>
              </a:buClr>
              <a:buFont typeface="Wingdings" panose="05000000000000000000" pitchFamily="2" charset="2"/>
              <a:buChar char="v"/>
            </a:pPr>
            <a:r>
              <a:rPr lang="uk-UA" sz="1600" dirty="0" smtClean="0">
                <a:latin typeface="Verdana" pitchFamily="34" charset="0"/>
                <a:ea typeface="Verdana" pitchFamily="34" charset="0"/>
              </a:rPr>
              <a:t>вивезення сміття</a:t>
            </a:r>
          </a:p>
          <a:p>
            <a:pPr marL="342900" indent="-342900">
              <a:spcBef>
                <a:spcPts val="600"/>
              </a:spcBef>
              <a:buClr>
                <a:srgbClr val="0062AC"/>
              </a:buClr>
              <a:buFont typeface="Wingdings" panose="05000000000000000000" pitchFamily="2" charset="2"/>
              <a:buChar char="v"/>
            </a:pPr>
            <a:r>
              <a:rPr lang="uk-UA" sz="1600" dirty="0" smtClean="0">
                <a:latin typeface="Verdana" pitchFamily="34" charset="0"/>
                <a:ea typeface="Verdana" pitchFamily="34" charset="0"/>
              </a:rPr>
              <a:t>обрізки дерев </a:t>
            </a:r>
            <a:endParaRPr lang="ru-RU" sz="1600" b="1" dirty="0">
              <a:latin typeface="Verdana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" y="196334"/>
            <a:ext cx="9687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spc="60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КП</a:t>
            </a:r>
            <a:r>
              <a:rPr lang="uk-UA" sz="3200" b="1" spc="6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 «Затишне місто» 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81930" name="Picture 10" descr="Немає опису світлини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675291"/>
            <a:ext cx="5650302" cy="3182709"/>
          </a:xfrm>
          <a:prstGeom prst="rect">
            <a:avLst/>
          </a:prstGeom>
          <a:noFill/>
        </p:spPr>
      </p:pic>
      <p:pic>
        <p:nvPicPr>
          <p:cNvPr id="81932" name="Picture 12" descr="Нет описания фото."/>
          <p:cNvPicPr>
            <a:picLocks noChangeAspect="1" noChangeArrowheads="1"/>
          </p:cNvPicPr>
          <p:nvPr/>
        </p:nvPicPr>
        <p:blipFill>
          <a:blip r:embed="rId3"/>
          <a:srcRect t="10358" b="9824"/>
          <a:stretch>
            <a:fillRect/>
          </a:stretch>
        </p:blipFill>
        <p:spPr bwMode="auto">
          <a:xfrm>
            <a:off x="5572663" y="3672350"/>
            <a:ext cx="2993367" cy="3185650"/>
          </a:xfrm>
          <a:prstGeom prst="rect">
            <a:avLst/>
          </a:prstGeom>
          <a:noFill/>
        </p:spPr>
      </p:pic>
      <p:pic>
        <p:nvPicPr>
          <p:cNvPr id="81934" name="Picture 14" descr="https://new.xn--80aafeg3bveo.dp.ua/wp-content/uploads/2024/01/sobaki1-4-of-5-696x392.jpg"/>
          <p:cNvPicPr>
            <a:picLocks noChangeAspect="1" noChangeArrowheads="1"/>
          </p:cNvPicPr>
          <p:nvPr/>
        </p:nvPicPr>
        <p:blipFill>
          <a:blip r:embed="rId4"/>
          <a:srcRect r="35939"/>
          <a:stretch>
            <a:fillRect/>
          </a:stretch>
        </p:blipFill>
        <p:spPr bwMode="auto">
          <a:xfrm>
            <a:off x="8583582" y="3685532"/>
            <a:ext cx="3608418" cy="3172468"/>
          </a:xfrm>
          <a:prstGeom prst="rect">
            <a:avLst/>
          </a:prstGeom>
          <a:noFill/>
        </p:spPr>
      </p:pic>
      <p:sp>
        <p:nvSpPr>
          <p:cNvPr id="18" name="Равнобедренный треугольник 17"/>
          <p:cNvSpPr/>
          <p:nvPr/>
        </p:nvSpPr>
        <p:spPr>
          <a:xfrm rot="10800000">
            <a:off x="4993986" y="3692602"/>
            <a:ext cx="1151959" cy="329588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>
            <a:off x="8147787" y="6528412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85736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16"/>
          <p:cNvGraphicFramePr>
            <a:graphicFrameLocks/>
          </p:cNvGraphicFramePr>
          <p:nvPr/>
        </p:nvGraphicFramePr>
        <p:xfrm>
          <a:off x="655608" y="974785"/>
          <a:ext cx="11240218" cy="57279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0"/>
            <a:ext cx="1034307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Видатки на житлово-комунальне і дорожнє господарство, 189,7 </a:t>
            </a:r>
            <a:r>
              <a:rPr lang="uk-UA" sz="2800" b="1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млн.грн</a:t>
            </a:r>
            <a:r>
              <a:rPr lang="uk-UA" sz="28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. </a:t>
            </a:r>
            <a:endParaRPr lang="ru-RU" sz="2800" b="1" dirty="0">
              <a:solidFill>
                <a:srgbClr val="FFFFFF"/>
              </a:solidFill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1086929"/>
          <a:ext cx="6084928" cy="6134100"/>
        </p:xfrm>
        <a:graphic>
          <a:graphicData uri="http://schemas.openxmlformats.org/drawingml/2006/table">
            <a:tbl>
              <a:tblPr/>
              <a:tblGrid>
                <a:gridCol w="6084928"/>
              </a:tblGrid>
              <a:tr h="6134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lang="uk-UA" sz="14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вул. </a:t>
                      </a: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Будівельна,</a:t>
                      </a:r>
                      <a:endParaRPr lang="ru-RU" sz="1400" dirty="0" smtClean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вул</a:t>
                      </a:r>
                      <a:r>
                        <a:rPr lang="uk-UA" sz="14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. </a:t>
                      </a: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Берегова,</a:t>
                      </a:r>
                      <a:endParaRPr lang="ru-RU" sz="1400" dirty="0" smtClean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проїзд </a:t>
                      </a:r>
                      <a:r>
                        <a:rPr lang="uk-UA" sz="14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від вул. Богуна Івана до </a:t>
                      </a:r>
                      <a:endParaRPr lang="ru-RU" sz="1400" dirty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вул. Миколи </a:t>
                      </a: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Лисенка,</a:t>
                      </a:r>
                      <a:endParaRPr lang="ru-RU" sz="1400" dirty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54091" marR="540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106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lang="uk-UA" sz="1400" dirty="0" err="1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вул.Виноградна</a:t>
                      </a:r>
                      <a:r>
                        <a:rPr lang="uk-UA" sz="14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 (від буд. № 8 до буд. </a:t>
                      </a: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№ 24),</a:t>
                      </a:r>
                      <a:endParaRPr lang="ru-RU" sz="1400" dirty="0" smtClean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вул</a:t>
                      </a:r>
                      <a:r>
                        <a:rPr lang="uk-UA" sz="14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. </a:t>
                      </a: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Водопровідна,</a:t>
                      </a:r>
                      <a:endParaRPr lang="ru-RU" sz="1400" dirty="0" smtClean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вул</a:t>
                      </a:r>
                      <a:r>
                        <a:rPr lang="uk-UA" sz="14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. </a:t>
                      </a: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Відродження, </a:t>
                      </a:r>
                      <a:endParaRPr lang="ru-RU" sz="1400" dirty="0" smtClean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вул</a:t>
                      </a:r>
                      <a:r>
                        <a:rPr lang="uk-UA" sz="14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. Валерія Лобановського (тротуарна </a:t>
                      </a: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доріжка),</a:t>
                      </a:r>
                      <a:endParaRPr lang="ru-RU" sz="1400" dirty="0" smtClean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вул</a:t>
                      </a:r>
                      <a:r>
                        <a:rPr lang="uk-UA" sz="14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. </a:t>
                      </a: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Вокзальна,</a:t>
                      </a:r>
                      <a:endParaRPr lang="ru-RU" sz="1400" dirty="0" smtClean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проїзд </a:t>
                      </a:r>
                      <a:r>
                        <a:rPr lang="uk-UA" sz="14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від вул. Відродження до </a:t>
                      </a: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вул</a:t>
                      </a:r>
                      <a:r>
                        <a:rPr lang="uk-UA" sz="14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. </a:t>
                      </a:r>
                      <a:r>
                        <a:rPr lang="uk-UA" sz="1400" dirty="0" err="1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Західнодонбаська</a:t>
                      </a: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, </a:t>
                      </a:r>
                      <a:endParaRPr lang="ru-RU" sz="1400" dirty="0" smtClean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вул</a:t>
                      </a:r>
                      <a:r>
                        <a:rPr lang="uk-UA" sz="14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. Ганни </a:t>
                      </a:r>
                      <a:r>
                        <a:rPr lang="uk-UA" sz="1400" dirty="0" err="1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Світличної</a:t>
                      </a: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,</a:t>
                      </a:r>
                      <a:endParaRPr lang="ru-RU" sz="1400" dirty="0" smtClean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вул</a:t>
                      </a:r>
                      <a:r>
                        <a:rPr lang="uk-UA" sz="14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. </a:t>
                      </a: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Героїв-рятувальників,</a:t>
                      </a:r>
                      <a:endParaRPr lang="ru-RU" sz="1400" dirty="0" smtClean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вул</a:t>
                      </a:r>
                      <a:r>
                        <a:rPr lang="uk-UA" sz="14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. Дмитра </a:t>
                      </a:r>
                      <a:r>
                        <a:rPr lang="uk-UA" sz="1400" dirty="0" err="1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Бочарникова</a:t>
                      </a: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,</a:t>
                      </a:r>
                      <a:endParaRPr lang="ru-RU" sz="1400" dirty="0" smtClean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вул</a:t>
                      </a:r>
                      <a:r>
                        <a:rPr lang="uk-UA" sz="14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. </a:t>
                      </a: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Дніпровська,</a:t>
                      </a:r>
                      <a:endParaRPr lang="ru-RU" sz="1400" dirty="0" smtClean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проїзд </a:t>
                      </a:r>
                      <a:r>
                        <a:rPr lang="uk-UA" sz="14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вздовж будинків № 117, 119, 121 на вул. </a:t>
                      </a: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Дніпровська,</a:t>
                      </a:r>
                      <a:endParaRPr lang="ru-RU" sz="1400" dirty="0" smtClean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вул</a:t>
                      </a:r>
                      <a:r>
                        <a:rPr lang="uk-UA" sz="14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. Дмитра Яворницького (від буд. №203 до буд. № </a:t>
                      </a: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173),</a:t>
                      </a:r>
                      <a:endParaRPr lang="ru-RU" sz="1400" dirty="0" smtClean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lang="uk-UA" sz="1400" dirty="0" err="1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вул.Європейська</a:t>
                      </a:r>
                      <a:r>
                        <a:rPr lang="uk-UA" sz="14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, </a:t>
                      </a:r>
                      <a:endParaRPr lang="ru-RU" sz="1400" dirty="0" smtClean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вул</a:t>
                      </a:r>
                      <a:r>
                        <a:rPr lang="uk-UA" sz="14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. Івана Сірка, </a:t>
                      </a:r>
                      <a:endParaRPr lang="ru-RU" sz="1400" dirty="0" smtClean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вул</a:t>
                      </a:r>
                      <a:r>
                        <a:rPr lang="uk-UA" sz="14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. Івана Мазепи, </a:t>
                      </a:r>
                      <a:endParaRPr lang="ru-RU" sz="1400" dirty="0" smtClean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вул</a:t>
                      </a:r>
                      <a:r>
                        <a:rPr lang="uk-UA" sz="14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. Ігоря Плосконоса, </a:t>
                      </a:r>
                      <a:endParaRPr lang="ru-RU" sz="1400" dirty="0" smtClean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вул</a:t>
                      </a:r>
                      <a:r>
                        <a:rPr lang="uk-UA" sz="1400" dirty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. Івана Богуна, </a:t>
                      </a:r>
                      <a:endParaRPr lang="uk-UA" sz="1400" dirty="0" smtClean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62AC"/>
                        </a:buClr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uk-UA" sz="1400" dirty="0" err="1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вул.Леоніда</a:t>
                      </a: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 Каденюка,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62AC"/>
                        </a:buClr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uk-UA" sz="1400" dirty="0" smtClean="0"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вул. Луганська, </a:t>
                      </a:r>
                      <a:endParaRPr lang="ru-RU" sz="1400" dirty="0" smtClean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62AC"/>
                        </a:buClr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endParaRPr lang="ru-RU" sz="1400" dirty="0" smtClean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endParaRPr lang="ru-RU" sz="1400" dirty="0" smtClean="0"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54091" marR="5409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6012610" y="1026117"/>
            <a:ext cx="5952228" cy="554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Михайла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Грушевського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,</a:t>
            </a:r>
            <a:endParaRPr lang="ru-RU" sz="1400" dirty="0" smtClean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Миру, </a:t>
            </a:r>
            <a:endParaRPr lang="ru-RU" sz="1400" dirty="0" smtClean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проїзд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від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Милосердова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Володимира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до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Леоніда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Каденюка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,</a:t>
            </a:r>
            <a:endParaRPr lang="ru-RU" sz="1400" dirty="0" smtClean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Нова (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від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Кравченка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до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пров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Новий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), </a:t>
            </a:r>
            <a:endParaRPr lang="ru-RU" sz="1400" dirty="0" smtClean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Новоселицька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, </a:t>
            </a:r>
            <a:endParaRPr lang="ru-RU" sz="1400" dirty="0" smtClean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Незалежності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(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улаштування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заїзної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кишені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),</a:t>
            </a:r>
            <a:endParaRPr lang="ru-RU" sz="1400" dirty="0" smtClean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Озерна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(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від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Центральна до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Полтавська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), </a:t>
            </a:r>
            <a:endParaRPr lang="ru-RU" sz="1400" dirty="0" smtClean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Полтавська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,</a:t>
            </a:r>
            <a:endParaRPr lang="ru-RU" sz="1400" dirty="0" smtClean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Поштова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, </a:t>
            </a:r>
            <a:endParaRPr lang="ru-RU" sz="1400" dirty="0" smtClean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Підгірна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,</a:t>
            </a:r>
            <a:endParaRPr lang="ru-RU" sz="1400" dirty="0" smtClean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Рєпіна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(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від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Успенська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до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вул.Центральна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),</a:t>
            </a:r>
            <a:endParaRPr lang="ru-RU" sz="1400" dirty="0" smtClean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Сумська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,</a:t>
            </a:r>
            <a:endParaRPr lang="ru-RU" sz="1400" dirty="0" smtClean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Сергія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Корольова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,</a:t>
            </a:r>
            <a:endParaRPr lang="ru-RU" sz="1400" dirty="0" smtClean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вул.Тимофіївська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, </a:t>
            </a:r>
            <a:endParaRPr lang="ru-RU" sz="1400" dirty="0" smtClean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Хуторська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(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від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буд. №54 до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кінцевої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зупинки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автобусів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),</a:t>
            </a:r>
            <a:endParaRPr lang="ru-RU" sz="1400" dirty="0" smtClean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вул.Харківська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(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виправлення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профілю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)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проїзду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в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районі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будинків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вул.Харківська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, 106, 114,</a:t>
            </a:r>
            <a:endParaRPr lang="ru-RU" sz="1400" dirty="0" smtClean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Черешнева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,</a:t>
            </a:r>
            <a:endParaRPr lang="ru-RU" sz="1400" dirty="0" smtClean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Шевченка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(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від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Центральна до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Полтавська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),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проїзд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від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Щастя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до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Хуторська</a:t>
            </a:r>
            <a:r>
              <a:rPr lang="ru-RU" sz="1400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Arial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-1" y="190107"/>
            <a:ext cx="105328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Ремонтні роботи проведені на 51 вулиці:</a:t>
            </a:r>
            <a:endParaRPr lang="ru-RU" sz="2800" b="1" dirty="0">
              <a:solidFill>
                <a:srgbClr val="FFFFFF"/>
              </a:solidFill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1" name="Picture 3" descr="C:\Users\ekonom3\Desktop\2024\Без названия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8541" y="1178316"/>
            <a:ext cx="3987113" cy="5275258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575" y="0"/>
            <a:ext cx="3130572" cy="1805196"/>
          </a:xfrm>
          <a:prstGeom prst="rect">
            <a:avLst/>
          </a:prstGeom>
        </p:spPr>
      </p:pic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34681" y="2121846"/>
            <a:ext cx="5519351" cy="417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Равнобедренный треугольник 4"/>
          <p:cNvSpPr/>
          <p:nvPr/>
        </p:nvSpPr>
        <p:spPr>
          <a:xfrm rot="10800000">
            <a:off x="4920865" y="6015329"/>
            <a:ext cx="1151959" cy="329588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0800000">
            <a:off x="10592616" y="6052399"/>
            <a:ext cx="1151959" cy="329588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 rot="10800000">
            <a:off x="4941460" y="1982908"/>
            <a:ext cx="1151959" cy="329588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10800000">
            <a:off x="10539071" y="1995265"/>
            <a:ext cx="1151959" cy="329588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76848"/>
            <a:ext cx="104638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Полігоні твердих побутових відходів </a:t>
            </a:r>
            <a:endParaRPr lang="ru-RU" sz="2800" b="1" dirty="0">
              <a:solidFill>
                <a:srgbClr val="FFFFFF"/>
              </a:solidFill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82948" name="Picture 4" descr="https://new.xn--80aafeg3bveo.dp.ua/wp-content/uploads/2024/05/poligon-10-of-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03668" y="3433313"/>
            <a:ext cx="6088332" cy="3424687"/>
          </a:xfrm>
          <a:prstGeom prst="rect">
            <a:avLst/>
          </a:prstGeom>
          <a:noFill/>
        </p:spPr>
      </p:pic>
      <p:pic>
        <p:nvPicPr>
          <p:cNvPr id="82950" name="Picture 6" descr="https://new.xn--80aafeg3bveo.dp.ua/wp-content/uploads/2024/05/poligon-8-of-7-696x39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24688"/>
            <a:ext cx="6095883" cy="3433312"/>
          </a:xfrm>
          <a:prstGeom prst="rect">
            <a:avLst/>
          </a:prstGeom>
          <a:noFill/>
        </p:spPr>
      </p:pic>
      <p:sp>
        <p:nvSpPr>
          <p:cNvPr id="82953" name="Rectangle 9"/>
          <p:cNvSpPr>
            <a:spLocks noChangeArrowheads="1"/>
          </p:cNvSpPr>
          <p:nvPr/>
        </p:nvSpPr>
        <p:spPr bwMode="auto">
          <a:xfrm>
            <a:off x="552091" y="1307908"/>
            <a:ext cx="1018779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r>
              <a:rPr lang="uk-UA" sz="1600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З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міського бюджету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КП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«Затишне місто» виділено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5,5 млн. грн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., з них: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1,5 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млн.грн.-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на придбання сипучих матерів;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1 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млн.грн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-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на транспортні послуги з перевезення матеріалів для пересипки полігону;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3 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млн.грн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-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на оплату транспортних послуг необхідної спеціалізованої техніки.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У 2025 році заплановано розробку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проєктно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- кошторисної документації на укриття  старого полігону та будівництво нового.  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10800000">
            <a:off x="5520197" y="3433809"/>
            <a:ext cx="1151959" cy="329588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5516730" y="6528412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76847"/>
            <a:ext cx="104379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КП</a:t>
            </a:r>
            <a:r>
              <a:rPr lang="uk-UA" sz="28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 «Павлоград-Світло»</a:t>
            </a:r>
            <a:r>
              <a:rPr lang="uk-UA" sz="2800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 </a:t>
            </a:r>
            <a:endParaRPr lang="ru-RU" sz="2800" dirty="0">
              <a:solidFill>
                <a:srgbClr val="FFFFFF"/>
              </a:solidFill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83970" name="Picture 2" descr="\\10.1.1.16\оргробота\ЗВІТ 2024\ФОТО\кп павлоград світло\діспетчерізація.jpg"/>
          <p:cNvPicPr>
            <a:picLocks noChangeAspect="1" noChangeArrowheads="1"/>
          </p:cNvPicPr>
          <p:nvPr/>
        </p:nvPicPr>
        <p:blipFill>
          <a:blip r:embed="rId2"/>
          <a:srcRect t="7622"/>
          <a:stretch>
            <a:fillRect/>
          </a:stretch>
        </p:blipFill>
        <p:spPr bwMode="auto">
          <a:xfrm>
            <a:off x="457199" y="2492793"/>
            <a:ext cx="6219646" cy="430922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48641" y="1113610"/>
            <a:ext cx="10813939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dirty="0" smtClean="0">
                <a:latin typeface="Verdana" pitchFamily="34" charset="0"/>
                <a:ea typeface="Verdana" pitchFamily="34" charset="0"/>
              </a:rPr>
              <a:t>Впроваджена система диспетчеризації</a:t>
            </a: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endParaRPr lang="uk-UA" sz="1000" dirty="0" smtClean="0"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600</a:t>
            </a:r>
            <a:r>
              <a:rPr lang="uk-UA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uk-UA" dirty="0" err="1" smtClean="0">
                <a:latin typeface="Verdana" pitchFamily="34" charset="0"/>
                <a:ea typeface="Verdana" pitchFamily="34" charset="0"/>
              </a:rPr>
              <a:t>багатопотужних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  світильників замінено на </a:t>
            </a:r>
            <a:r>
              <a:rPr lang="uk-UA" dirty="0" err="1" smtClean="0">
                <a:latin typeface="Verdana" pitchFamily="34" charset="0"/>
                <a:ea typeface="Verdana" pitchFamily="34" charset="0"/>
              </a:rPr>
              <a:t>енергоефективні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 </a:t>
            </a:r>
            <a:r>
              <a:rPr lang="uk-UA" dirty="0" err="1" smtClean="0">
                <a:latin typeface="Verdana" pitchFamily="34" charset="0"/>
                <a:ea typeface="Verdana" pitchFamily="34" charset="0"/>
              </a:rPr>
              <a:t>світлодіодні</a:t>
            </a:r>
            <a:endParaRPr lang="uk-UA" dirty="0" smtClean="0"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endParaRPr lang="uk-UA" sz="1000" dirty="0" smtClean="0"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dirty="0" smtClean="0">
                <a:latin typeface="Verdana" pitchFamily="34" charset="0"/>
                <a:ea typeface="Verdana" pitchFamily="34" charset="0"/>
              </a:rPr>
              <a:t>На 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40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 вулицях міста замінено повітряну лінію  на  </a:t>
            </a:r>
            <a:r>
              <a:rPr lang="uk-UA" dirty="0" err="1" smtClean="0">
                <a:latin typeface="Verdana" pitchFamily="34" charset="0"/>
                <a:ea typeface="Verdana" pitchFamily="34" charset="0"/>
              </a:rPr>
              <a:t>самоізольований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  несущий провід</a:t>
            </a:r>
            <a:endParaRPr lang="ru-RU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83975" name="Picture 7" descr="Нет описания фото."/>
          <p:cNvPicPr>
            <a:picLocks noChangeAspect="1" noChangeArrowheads="1"/>
          </p:cNvPicPr>
          <p:nvPr/>
        </p:nvPicPr>
        <p:blipFill>
          <a:blip r:embed="rId3"/>
          <a:srcRect t="15939"/>
          <a:stretch>
            <a:fillRect/>
          </a:stretch>
        </p:blipFill>
        <p:spPr bwMode="auto">
          <a:xfrm>
            <a:off x="6944265" y="2451949"/>
            <a:ext cx="3838754" cy="43025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86905" y="931653"/>
            <a:ext cx="11812438" cy="274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2286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З </a:t>
            </a:r>
            <a:r>
              <a:rPr kumimoji="0" lang="uk-UA" altLang="zh-CN" sz="1600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Arial" pitchFamily="34" charset="0"/>
              </a:rPr>
              <a:t>резервного фонду бюджету спрямовано 9,2 млн. грн. в т.ч. на: </a:t>
            </a:r>
            <a:endParaRPr kumimoji="0" lang="ru-RU" altLang="zh-CN" sz="1600" b="0" i="0" u="none" strike="noStrike" cap="none" normalizeH="0" baseline="0" dirty="0" smtClean="0">
              <a:ln>
                <a:noFill/>
              </a:ln>
              <a:solidFill>
                <a:srgbClr val="0062AC"/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altLang="zh-CN" sz="1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1,4 </a:t>
            </a:r>
            <a:r>
              <a:rPr lang="uk-UA" altLang="zh-CN" sz="1600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млн.грн</a:t>
            </a:r>
            <a:r>
              <a:rPr lang="uk-UA" altLang="zh-CN" sz="1600" dirty="0" err="1" smtClean="0">
                <a:latin typeface="Verdana" pitchFamily="34" charset="0"/>
                <a:ea typeface="Verdana" pitchFamily="34" charset="0"/>
                <a:cs typeface="Arial" pitchFamily="34" charset="0"/>
              </a:rPr>
              <a:t>.-</a:t>
            </a:r>
            <a:r>
              <a:rPr lang="uk-UA" altLang="zh-CN" sz="1600" dirty="0" smtClean="0">
                <a:latin typeface="Verdana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kumimoji="0" lang="uk-UA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Arial" pitchFamily="34" charset="0"/>
              </a:rPr>
              <a:t>заходи з благоустрою міста,  </a:t>
            </a:r>
            <a:endParaRPr lang="ru-RU" altLang="zh-CN" sz="1600" dirty="0" smtClean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altLang="zh-CN" sz="1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1,5 </a:t>
            </a:r>
            <a:r>
              <a:rPr lang="uk-UA" altLang="zh-CN" sz="1600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млн</a:t>
            </a:r>
            <a:r>
              <a:rPr lang="uk-UA" altLang="zh-CN" sz="1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 грн</a:t>
            </a:r>
            <a:r>
              <a:rPr lang="uk-UA" altLang="zh-CN" sz="1600" dirty="0" smtClean="0">
                <a:latin typeface="Verdana" pitchFamily="34" charset="0"/>
                <a:ea typeface="Verdana" pitchFamily="34" charset="0"/>
                <a:cs typeface="Arial" pitchFamily="34" charset="0"/>
              </a:rPr>
              <a:t>. - </a:t>
            </a:r>
            <a:r>
              <a:rPr kumimoji="0" lang="uk-UA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Arial" pitchFamily="34" charset="0"/>
              </a:rPr>
              <a:t>блоки безперебійного живлення для забезпечення роботи світлофорних об'єктів.</a:t>
            </a:r>
            <a:endParaRPr kumimoji="0" lang="en-US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endParaRPr kumimoji="0" lang="ru-RU" altLang="zh-CN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zh-CN" sz="1600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Arial" pitchFamily="34" charset="0"/>
              </a:rPr>
              <a:t>Виготовлення ПКД: </a:t>
            </a:r>
            <a:endParaRPr lang="ru-RU" altLang="zh-CN" sz="1600" b="1" dirty="0" smtClean="0">
              <a:solidFill>
                <a:srgbClr val="0062AC"/>
              </a:solidFill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r>
              <a:rPr lang="uk-UA" altLang="zh-CN" sz="1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1,6 млн. </a:t>
            </a:r>
            <a:r>
              <a:rPr lang="uk-UA" altLang="zh-CN" sz="1600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грн</a:t>
            </a:r>
            <a:r>
              <a:rPr lang="uk-UA" altLang="zh-CN" sz="1600" dirty="0" err="1" smtClean="0">
                <a:latin typeface="Verdana" pitchFamily="34" charset="0"/>
                <a:ea typeface="Verdana" pitchFamily="34" charset="0"/>
                <a:cs typeface="Arial" pitchFamily="34" charset="0"/>
              </a:rPr>
              <a:t>.-</a:t>
            </a:r>
            <a:r>
              <a:rPr lang="uk-UA" altLang="zh-CN" sz="1600" dirty="0" smtClean="0">
                <a:latin typeface="Verdana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kumimoji="0" lang="uk-UA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Arial" pitchFamily="34" charset="0"/>
              </a:rPr>
              <a:t>будівництва полігону ТПВ;  </a:t>
            </a:r>
            <a:endParaRPr lang="ru-RU" altLang="zh-CN" sz="1600" dirty="0" smtClean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r>
              <a:rPr lang="uk-UA" altLang="zh-CN" sz="1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0,7 млн. </a:t>
            </a:r>
            <a:r>
              <a:rPr lang="uk-UA" altLang="zh-CN" sz="1600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грн.</a:t>
            </a:r>
            <a:r>
              <a:rPr lang="uk-UA" altLang="zh-CN" sz="1600" dirty="0" err="1" smtClean="0">
                <a:latin typeface="Verdana" pitchFamily="34" charset="0"/>
                <a:ea typeface="Verdana" pitchFamily="34" charset="0"/>
                <a:cs typeface="Arial" pitchFamily="34" charset="0"/>
              </a:rPr>
              <a:t>-</a:t>
            </a:r>
            <a:r>
              <a:rPr lang="uk-UA" altLang="zh-CN" sz="1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kumimoji="0" lang="uk-UA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Arial" pitchFamily="34" charset="0"/>
              </a:rPr>
              <a:t>реконструкції споруди цивільного захисту на вул. Героїв України 2б;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altLang="zh-CN" sz="1600" dirty="0" smtClean="0">
                <a:latin typeface="Verdana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uk-UA" altLang="zh-CN" sz="1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0,9 млн. </a:t>
            </a:r>
            <a:r>
              <a:rPr lang="uk-UA" altLang="zh-CN" sz="1600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грн.</a:t>
            </a:r>
            <a:r>
              <a:rPr lang="uk-UA" altLang="zh-CN" sz="1600" dirty="0" err="1" smtClean="0">
                <a:latin typeface="Verdana" pitchFamily="34" charset="0"/>
                <a:ea typeface="Verdana" pitchFamily="34" charset="0"/>
                <a:cs typeface="Arial" pitchFamily="34" charset="0"/>
              </a:rPr>
              <a:t>-</a:t>
            </a:r>
            <a:r>
              <a:rPr lang="uk-UA" altLang="zh-CN" sz="1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kumimoji="0" lang="uk-UA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Arial" pitchFamily="34" charset="0"/>
              </a:rPr>
              <a:t>капітального ремонту та реконструкції  доріг; </a:t>
            </a:r>
            <a:endParaRPr lang="ru-RU" altLang="zh-CN" sz="1600" dirty="0" smtClean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altLang="zh-CN" sz="1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1 млн. </a:t>
            </a:r>
            <a:r>
              <a:rPr lang="uk-UA" altLang="zh-CN" sz="1600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грн</a:t>
            </a:r>
            <a:r>
              <a:rPr lang="uk-UA" altLang="zh-CN" sz="1600" dirty="0" err="1" smtClean="0">
                <a:latin typeface="Verdana" pitchFamily="34" charset="0"/>
                <a:ea typeface="Verdana" pitchFamily="34" charset="0"/>
                <a:cs typeface="Arial" pitchFamily="34" charset="0"/>
              </a:rPr>
              <a:t>.-</a:t>
            </a:r>
            <a:r>
              <a:rPr lang="uk-UA" altLang="zh-CN" sz="1600" dirty="0" smtClean="0">
                <a:latin typeface="Verdana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kumimoji="0" lang="uk-UA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Arial" pitchFamily="34" charset="0"/>
              </a:rPr>
              <a:t>капітального ремонту шляхопроводу на перетині з залізницею </a:t>
            </a:r>
            <a:r>
              <a:rPr kumimoji="0" lang="uk-UA" altLang="zh-CN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Arial" pitchFamily="34" charset="0"/>
              </a:rPr>
              <a:t>Покровськ</a:t>
            </a:r>
            <a:r>
              <a:rPr kumimoji="0" lang="uk-UA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Arial" pitchFamily="34" charset="0"/>
              </a:rPr>
              <a:t> - Павлоград 1; </a:t>
            </a:r>
            <a:endParaRPr lang="ru-RU" altLang="zh-CN" sz="1600" dirty="0" smtClean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altLang="zh-CN" sz="1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1 млн. грн. </a:t>
            </a:r>
            <a:r>
              <a:rPr lang="uk-UA" altLang="zh-CN" sz="1600" dirty="0" smtClean="0">
                <a:latin typeface="Verdana" pitchFamily="34" charset="0"/>
                <a:ea typeface="Verdana" pitchFamily="34" charset="0"/>
                <a:cs typeface="Arial" pitchFamily="34" charset="0"/>
              </a:rPr>
              <a:t>- </a:t>
            </a:r>
            <a:r>
              <a:rPr kumimoji="0" lang="uk-UA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Arial" pitchFamily="34" charset="0"/>
              </a:rPr>
              <a:t>реконструкції шляхопроводу через залізничні колії на селище18 Вересня;</a:t>
            </a:r>
            <a:endParaRPr lang="ru-RU" altLang="zh-CN" sz="1600" dirty="0" smtClean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altLang="zh-CN" sz="1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400 тис. грн.</a:t>
            </a:r>
            <a:r>
              <a:rPr lang="uk-UA" altLang="zh-CN" sz="1600" dirty="0" smtClean="0">
                <a:latin typeface="Verdana" pitchFamily="34" charset="0"/>
                <a:ea typeface="Verdana" pitchFamily="34" charset="0"/>
                <a:cs typeface="Arial" pitchFamily="34" charset="0"/>
              </a:rPr>
              <a:t> - </a:t>
            </a:r>
            <a:r>
              <a:rPr kumimoji="0" lang="uk-UA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Arial" pitchFamily="34" charset="0"/>
              </a:rPr>
              <a:t>реконструкції світлофорного об`єкту на перехресті вул. Дніпровська - вул. Полтавська.    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32534"/>
            <a:ext cx="109814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Реалізація проектів та виготовлення </a:t>
            </a:r>
            <a:r>
              <a:rPr lang="uk-UA" sz="2800" b="1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проєктно</a:t>
            </a:r>
            <a:r>
              <a:rPr lang="uk-UA" sz="28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 – кошторисної </a:t>
            </a:r>
            <a:r>
              <a:rPr lang="uk-UA" altLang="zh-CN" sz="28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документації   </a:t>
            </a:r>
            <a:endParaRPr lang="uk-UA" sz="2800" b="1" dirty="0">
              <a:solidFill>
                <a:srgbClr val="FFFFFF"/>
              </a:solidFill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1029" name="Picture 5" descr="Капремонт шляхопроводу через залізничну колію на вул. Полярній у Києві: скільки планують заплатити"/>
          <p:cNvPicPr>
            <a:picLocks noChangeAspect="1" noChangeArrowheads="1"/>
          </p:cNvPicPr>
          <p:nvPr/>
        </p:nvPicPr>
        <p:blipFill>
          <a:blip r:embed="rId2"/>
          <a:srcRect r="9178"/>
          <a:stretch>
            <a:fillRect/>
          </a:stretch>
        </p:blipFill>
        <p:spPr bwMode="auto">
          <a:xfrm>
            <a:off x="7073660" y="3581495"/>
            <a:ext cx="5118340" cy="3276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 descr="https://new.xn--80aafeg3bveo.dp.ua/wp-content/uploads/2024/12/FB_IMG_1733739278938-768x1024.jpg"/>
          <p:cNvPicPr>
            <a:picLocks noChangeAspect="1" noChangeArrowheads="1"/>
          </p:cNvPicPr>
          <p:nvPr/>
        </p:nvPicPr>
        <p:blipFill>
          <a:blip r:embed="rId3"/>
          <a:srcRect t="22050" r="9691"/>
          <a:stretch>
            <a:fillRect/>
          </a:stretch>
        </p:blipFill>
        <p:spPr bwMode="auto">
          <a:xfrm>
            <a:off x="4209691" y="3581810"/>
            <a:ext cx="2846716" cy="3276189"/>
          </a:xfrm>
          <a:prstGeom prst="rect">
            <a:avLst/>
          </a:prstGeom>
          <a:noFill/>
        </p:spPr>
      </p:pic>
      <p:sp>
        <p:nvSpPr>
          <p:cNvPr id="1031" name="AutoShape 7" descr="Які дороги та шляхопроводи добудують у Києві у 2024 році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3" name="Picture 9" descr="https://new.xn--80aafeg3bveo.dp.ua/wp-content/uploads/2024/10/remon3-1024x576.jpeg"/>
          <p:cNvPicPr>
            <a:picLocks noChangeAspect="1" noChangeArrowheads="1"/>
          </p:cNvPicPr>
          <p:nvPr/>
        </p:nvPicPr>
        <p:blipFill>
          <a:blip r:embed="rId4"/>
          <a:srcRect l="7606" r="22170"/>
          <a:stretch>
            <a:fillRect/>
          </a:stretch>
        </p:blipFill>
        <p:spPr bwMode="auto">
          <a:xfrm>
            <a:off x="129396" y="3624203"/>
            <a:ext cx="4037162" cy="3233797"/>
          </a:xfrm>
          <a:prstGeom prst="rect">
            <a:avLst/>
          </a:prstGeom>
          <a:noFill/>
        </p:spPr>
      </p:pic>
      <p:sp>
        <p:nvSpPr>
          <p:cNvPr id="8" name="Равнобедренный треугольник 7"/>
          <p:cNvSpPr/>
          <p:nvPr/>
        </p:nvSpPr>
        <p:spPr>
          <a:xfrm rot="10800000">
            <a:off x="3596505" y="3571832"/>
            <a:ext cx="1151959" cy="329588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6439756" y="6528412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15861"/>
            <a:ext cx="4968815" cy="3742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1562" y="3096370"/>
            <a:ext cx="4994695" cy="3761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7677509" cy="3454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/>
          <a:srcRect l="24415" r="15993" b="4427"/>
          <a:stretch>
            <a:fillRect/>
          </a:stretch>
        </p:blipFill>
        <p:spPr bwMode="auto">
          <a:xfrm>
            <a:off x="8626415" y="3045126"/>
            <a:ext cx="3565585" cy="3812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68372" y="0"/>
            <a:ext cx="5023628" cy="335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371739"/>
            <a:ext cx="109296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Для збереження життя і здоров’я людей</a:t>
            </a:r>
            <a:endParaRPr lang="ru-RU" sz="2800" dirty="0">
              <a:solidFill>
                <a:srgbClr val="FFFFFF"/>
              </a:solidFill>
              <a:latin typeface="Verdana" pitchFamily="34" charset="0"/>
              <a:ea typeface="Verdana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75326" y="1759791"/>
          <a:ext cx="8902251" cy="4752793"/>
        </p:xfrm>
        <a:graphic>
          <a:graphicData uri="http://schemas.openxmlformats.org/drawingml/2006/table">
            <a:tbl>
              <a:tblPr/>
              <a:tblGrid>
                <a:gridCol w="828994"/>
                <a:gridCol w="5285072"/>
                <a:gridCol w="2788185"/>
              </a:tblGrid>
              <a:tr h="291681"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34925" marR="34925" marT="34925" marB="34925" horzOverflow="overflow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Times New Roman" pitchFamily="18" charset="0"/>
                        </a:rPr>
                        <a:t>Назва</a:t>
                      </a:r>
                    </a:p>
                  </a:txBody>
                  <a:tcPr marL="34925" marR="34925" marT="34925" marB="34925" horzOverflow="overflow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Times New Roman" pitchFamily="18" charset="0"/>
                        </a:rPr>
                        <a:t>Адреса</a:t>
                      </a:r>
                    </a:p>
                  </a:txBody>
                  <a:tcPr marL="34925" marR="34925" marT="34925" marB="34925" horzOverflow="overflow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189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OpenSymbol"/>
                        </a:rPr>
                        <a:t>1</a:t>
                      </a:r>
                      <a:endParaRPr kumimoji="0" lang="uk-UA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OpenSymbol"/>
                      </a:endParaRPr>
                    </a:p>
                  </a:txBody>
                  <a:tcPr marL="34925" marR="34925" marT="34925" marB="34925" horzOverflow="overflow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95A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400" b="1" dirty="0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Гімназія </a:t>
                      </a:r>
                      <a:r>
                        <a:rPr lang="uk-UA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№ 2 з дошкільним відділенням </a:t>
                      </a:r>
                      <a:endParaRPr lang="ru-RU" sz="1400" b="1" dirty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95A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вул</a:t>
                      </a:r>
                      <a:r>
                        <a:rPr lang="ru-RU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. </a:t>
                      </a:r>
                      <a:r>
                        <a:rPr lang="ru-RU" sz="1400" b="1" dirty="0" err="1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Полтавська</a:t>
                      </a:r>
                      <a:r>
                        <a:rPr lang="ru-RU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, 148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95A2">
                        <a:alpha val="20000"/>
                      </a:srgbClr>
                    </a:solidFill>
                  </a:tcPr>
                </a:tc>
              </a:tr>
              <a:tr h="385856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OpenSymbol"/>
                        </a:rPr>
                        <a:t>2</a:t>
                      </a:r>
                      <a:endParaRPr kumimoji="0" lang="uk-UA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OpenSymbol"/>
                      </a:endParaRPr>
                    </a:p>
                  </a:txBody>
                  <a:tcPr marL="34925" marR="34925" marT="34925" marB="34925" horzOverflow="overflow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Гімназія</a:t>
                      </a:r>
                      <a:r>
                        <a:rPr lang="ru-RU" sz="1400" b="1" dirty="0" smtClean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№ 3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вул</a:t>
                      </a:r>
                      <a:r>
                        <a:rPr lang="ru-RU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. </a:t>
                      </a:r>
                      <a:r>
                        <a:rPr lang="ru-RU" sz="1400" b="1" dirty="0" err="1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Соборна</a:t>
                      </a:r>
                      <a:r>
                        <a:rPr lang="ru-RU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, 3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189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OpenSymbol"/>
                        </a:rPr>
                        <a:t>3</a:t>
                      </a:r>
                      <a:endParaRPr kumimoji="0" lang="uk-UA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OpenSymbol"/>
                      </a:endParaRPr>
                    </a:p>
                  </a:txBody>
                  <a:tcPr marL="34925" marR="34925" marT="34925" marB="34925" horzOverflow="overflow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95A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Ліцей</a:t>
                      </a:r>
                      <a:r>
                        <a:rPr lang="ru-RU" sz="1400" b="1" dirty="0" smtClean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№ 12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95A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вул</a:t>
                      </a:r>
                      <a:r>
                        <a:rPr lang="ru-RU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. </a:t>
                      </a:r>
                      <a:r>
                        <a:rPr lang="ru-RU" sz="1400" b="1" dirty="0" err="1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Дніпровська</a:t>
                      </a:r>
                      <a:r>
                        <a:rPr lang="ru-RU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, 243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95A2">
                        <a:alpha val="20000"/>
                      </a:srgbClr>
                    </a:solidFill>
                  </a:tcPr>
                </a:tc>
              </a:tr>
              <a:tr h="542813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OpenSymbol"/>
                        </a:rPr>
                        <a:t>4</a:t>
                      </a:r>
                      <a:endParaRPr kumimoji="0" lang="uk-UA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OpenSymbol"/>
                      </a:endParaRPr>
                    </a:p>
                  </a:txBody>
                  <a:tcPr marL="34925" marR="34925" marT="34925" marB="34925" horzOverflow="overflow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Заклад </a:t>
                      </a:r>
                      <a:r>
                        <a:rPr lang="ru-RU" sz="1400" b="1" dirty="0" err="1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дошкільної</a:t>
                      </a:r>
                      <a:r>
                        <a:rPr lang="ru-RU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освіти</a:t>
                      </a:r>
                      <a:r>
                        <a:rPr lang="ru-RU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 № 16 «</a:t>
                      </a:r>
                      <a:r>
                        <a:rPr lang="ru-RU" sz="1400" b="1" dirty="0" err="1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Світлячок</a:t>
                      </a:r>
                      <a:r>
                        <a:rPr lang="ru-RU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»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вул</a:t>
                      </a:r>
                      <a:r>
                        <a:rPr lang="ru-RU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. </a:t>
                      </a:r>
                      <a:r>
                        <a:rPr lang="ru-RU" sz="1400" b="1" dirty="0" err="1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Світличної</a:t>
                      </a:r>
                      <a:r>
                        <a:rPr lang="ru-RU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Ганни</a:t>
                      </a:r>
                      <a:r>
                        <a:rPr lang="ru-RU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, 58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2813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OpenSymbol"/>
                        </a:rPr>
                        <a:t>5</a:t>
                      </a:r>
                      <a:endParaRPr kumimoji="0" lang="uk-UA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OpenSymbol"/>
                      </a:endParaRPr>
                    </a:p>
                  </a:txBody>
                  <a:tcPr marL="34925" marR="34925" marT="34925" marB="34925" horzOverflow="overflow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95A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400" b="1" dirty="0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ПНЗ </a:t>
                      </a:r>
                      <a:r>
                        <a:rPr lang="uk-UA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«Дитячо-юнацька спортивна школа» ПМР</a:t>
                      </a:r>
                      <a:endParaRPr lang="ru-RU" sz="1400" b="1" dirty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95A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400" b="1" dirty="0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вул</a:t>
                      </a:r>
                      <a:r>
                        <a:rPr lang="uk-UA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. Соборна, 56</a:t>
                      </a:r>
                      <a:endParaRPr lang="ru-RU" sz="1400" b="1" dirty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95A2">
                        <a:alpha val="20000"/>
                      </a:srgbClr>
                    </a:solidFill>
                  </a:tcPr>
                </a:tc>
              </a:tr>
              <a:tr h="542813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OpenSymbol"/>
                        </a:rPr>
                        <a:t>6</a:t>
                      </a:r>
                      <a:endParaRPr kumimoji="0" lang="uk-UA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OpenSymbol"/>
                      </a:endParaRPr>
                    </a:p>
                  </a:txBody>
                  <a:tcPr marL="34925" marR="34925" marT="34925" marB="34925" horzOverflow="overflow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400" b="1" dirty="0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КБУ </a:t>
                      </a:r>
                      <a:r>
                        <a:rPr lang="uk-UA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«Міський </a:t>
                      </a:r>
                      <a:r>
                        <a:rPr lang="uk-UA" sz="1400" b="1" dirty="0" err="1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культурно-дозвільницький</a:t>
                      </a:r>
                      <a:r>
                        <a:rPr lang="uk-UA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 центр»</a:t>
                      </a:r>
                      <a:endParaRPr lang="ru-RU" sz="1400" b="1" dirty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вул</a:t>
                      </a:r>
                      <a:r>
                        <a:rPr lang="ru-RU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. </a:t>
                      </a:r>
                      <a:r>
                        <a:rPr lang="ru-RU" sz="1400" b="1" dirty="0" err="1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Дніпровська</a:t>
                      </a:r>
                      <a:r>
                        <a:rPr lang="ru-RU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, 77б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2813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OpenSymbol"/>
                        </a:rPr>
                        <a:t>7</a:t>
                      </a:r>
                      <a:endParaRPr kumimoji="0" lang="uk-UA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OpenSymbol"/>
                      </a:endParaRPr>
                    </a:p>
                  </a:txBody>
                  <a:tcPr marL="34925" marR="34925" marT="34925" marB="34925" horzOverflow="overflow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95A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1400" b="1" dirty="0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КБУ </a:t>
                      </a:r>
                      <a:r>
                        <a:rPr lang="uk-UA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«Міський </a:t>
                      </a:r>
                      <a:r>
                        <a:rPr lang="uk-UA" sz="1400" b="1" dirty="0" err="1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культурно-дозвільницький</a:t>
                      </a:r>
                      <a:r>
                        <a:rPr lang="uk-UA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 центр»</a:t>
                      </a:r>
                      <a:endParaRPr lang="ru-RU" sz="1400" b="1" dirty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95A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вул</a:t>
                      </a:r>
                      <a:r>
                        <a:rPr lang="ru-RU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. </a:t>
                      </a:r>
                      <a:r>
                        <a:rPr lang="ru-RU" sz="1400" b="1" dirty="0" err="1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Полтавська</a:t>
                      </a:r>
                      <a:r>
                        <a:rPr lang="ru-RU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, 96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95A2">
                        <a:alpha val="20000"/>
                      </a:srgbClr>
                    </a:solidFill>
                  </a:tcPr>
                </a:tc>
              </a:tr>
              <a:tr h="542813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OpenSymbol"/>
                        </a:rPr>
                        <a:t>8</a:t>
                      </a:r>
                      <a:endParaRPr kumimoji="0" lang="uk-UA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OpenSymbol"/>
                      </a:endParaRPr>
                    </a:p>
                  </a:txBody>
                  <a:tcPr marL="34925" marR="34925" marT="34925" marB="34925" horzOverflow="overflow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Філія</a:t>
                      </a:r>
                      <a:r>
                        <a:rPr lang="ru-RU" sz="1400" b="1" dirty="0" smtClean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«ВТП «</a:t>
                      </a:r>
                      <a:r>
                        <a:rPr lang="ru-RU" sz="1400" b="1" dirty="0" err="1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Павлоградвантажтранс</a:t>
                      </a:r>
                      <a:r>
                        <a:rPr lang="ru-RU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» </a:t>
                      </a: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 П</a:t>
                      </a:r>
                      <a:r>
                        <a:rPr lang="uk-UA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р</a:t>
                      </a:r>
                      <a:r>
                        <a:rPr lang="ru-RU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АТ «ДТЕК ПВ»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вул</a:t>
                      </a:r>
                      <a:r>
                        <a:rPr lang="ru-RU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. </a:t>
                      </a:r>
                      <a:r>
                        <a:rPr lang="ru-RU" sz="1400" b="1" dirty="0" err="1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Дніпровська</a:t>
                      </a:r>
                      <a:r>
                        <a:rPr lang="ru-RU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, 213/4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2813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OpenSymbol"/>
                        </a:rPr>
                        <a:t>9</a:t>
                      </a:r>
                      <a:endParaRPr kumimoji="0" lang="uk-UA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OpenSymbol"/>
                      </a:endParaRPr>
                    </a:p>
                  </a:txBody>
                  <a:tcPr marL="34925" marR="34925" marT="34925" marB="34925" horzOverflow="overflow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95A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Філія</a:t>
                      </a:r>
                      <a:r>
                        <a:rPr lang="ru-RU" sz="1400" b="1" dirty="0" smtClean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"</a:t>
                      </a:r>
                      <a:r>
                        <a:rPr lang="ru-RU" sz="1400" b="1" dirty="0" err="1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Павлоградська</a:t>
                      </a:r>
                      <a:r>
                        <a:rPr lang="ru-RU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 автобаза" П</a:t>
                      </a:r>
                      <a:r>
                        <a:rPr lang="uk-UA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р</a:t>
                      </a:r>
                      <a:r>
                        <a:rPr lang="ru-RU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АТ «ДТЕК ПВ»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95A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вул</a:t>
                      </a:r>
                      <a:r>
                        <a:rPr lang="ru-RU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. </a:t>
                      </a:r>
                      <a:r>
                        <a:rPr lang="ru-RU" sz="1400" b="1" dirty="0" err="1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Тернівська</a:t>
                      </a:r>
                      <a:r>
                        <a:rPr lang="ru-RU" sz="1400" b="1" dirty="0">
                          <a:solidFill>
                            <a:srgbClr val="0062AC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, 25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95A2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267947" y="1286138"/>
            <a:ext cx="46554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rgbClr val="0062AC"/>
                </a:solidFill>
                <a:latin typeface="Tahoma" pitchFamily="34" charset="0"/>
                <a:cs typeface="Tahoma" pitchFamily="34" charset="0"/>
              </a:rPr>
              <a:t>Пункти незламності міста Павлоград</a:t>
            </a:r>
            <a:endParaRPr lang="uk-UA" dirty="0">
              <a:solidFill>
                <a:srgbClr val="0062AC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1"/>
          <p:cNvSpPr>
            <a:spLocks noChangeArrowheads="1"/>
          </p:cNvSpPr>
          <p:nvPr/>
        </p:nvSpPr>
        <p:spPr bwMode="auto">
          <a:xfrm>
            <a:off x="0" y="1747813"/>
            <a:ext cx="54864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</a:pPr>
            <a:r>
              <a:rPr lang="uk-UA" sz="1400" dirty="0" smtClean="0">
                <a:latin typeface="Verdana" pitchFamily="34" charset="0"/>
                <a:ea typeface="Verdana" pitchFamily="34" charset="0"/>
              </a:rPr>
              <a:t> </a:t>
            </a:r>
            <a:r>
              <a:rPr lang="uk-UA" sz="14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«Безпечний дім – безпечне місто» :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</a:pPr>
            <a:endParaRPr lang="uk-UA" sz="1400" b="1" dirty="0" smtClean="0">
              <a:solidFill>
                <a:srgbClr val="0062AC"/>
              </a:solidFill>
              <a:latin typeface="Verdana" pitchFamily="34" charset="0"/>
              <a:ea typeface="Verdana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14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16 камер </a:t>
            </a:r>
            <a:r>
              <a:rPr lang="uk-UA" sz="1400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зовнішнього </a:t>
            </a:r>
            <a:r>
              <a:rPr lang="uk-UA" sz="1400" dirty="0" err="1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відеоспостереження</a:t>
            </a:r>
            <a:r>
              <a:rPr lang="uk-UA" sz="1400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 з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а підтримки ПРООН; 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14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20 камер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за рахунок місцевого бюджету, з них</a:t>
            </a:r>
            <a:r>
              <a:rPr kumimoji="0" lang="uk-UA" sz="1400" b="0" i="0" u="none" strike="noStrike" cap="none" normalizeH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6 </a:t>
            </a:r>
            <a:r>
              <a:rPr lang="uk-UA" sz="14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камер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номерних загальною вартістю551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тис.грн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07034"/>
            <a:ext cx="11007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Безпечний дім – безпечне місто</a:t>
            </a:r>
            <a:endParaRPr lang="ru-RU" sz="2800" b="1" dirty="0">
              <a:solidFill>
                <a:srgbClr val="FFFFFF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19955" y="1745766"/>
            <a:ext cx="62570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4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«Безпечна Дніпровська»: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solidFill>
                <a:srgbClr val="0062AC"/>
              </a:solidFill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14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4 системи </a:t>
            </a:r>
            <a:r>
              <a:rPr lang="uk-UA" sz="1400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електронного табло контролю швидкості; </a:t>
            </a:r>
            <a:endParaRPr lang="ru-RU" sz="1400" dirty="0" smtClean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14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1 шафа </a:t>
            </a:r>
            <a:r>
              <a:rPr lang="uk-UA" sz="1400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резервного живлення; </a:t>
            </a:r>
            <a:endParaRPr lang="ru-RU" sz="1400" dirty="0" smtClean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14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10 дорожніх </a:t>
            </a:r>
            <a:r>
              <a:rPr lang="uk-UA" sz="1400" dirty="0" err="1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світлодіодних</a:t>
            </a:r>
            <a:r>
              <a:rPr lang="uk-UA" sz="1400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 знаків;               </a:t>
            </a:r>
            <a:endParaRPr lang="ru-RU" sz="1400" dirty="0" smtClean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1400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uk-UA" sz="14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2 камери </a:t>
            </a:r>
            <a:r>
              <a:rPr lang="uk-UA" sz="1400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відео спостереження.</a:t>
            </a:r>
            <a:endParaRPr lang="ru-RU" sz="1400" dirty="0" smtClean="0">
              <a:latin typeface="Verdana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7366" y="1020449"/>
            <a:ext cx="98772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174 камери </a:t>
            </a:r>
            <a:r>
              <a:rPr lang="uk-UA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відеоспостереження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 встановлені та працюють в місті</a:t>
            </a:r>
          </a:p>
        </p:txBody>
      </p:sp>
      <p:pic>
        <p:nvPicPr>
          <p:cNvPr id="2052" name="Picture 4" descr="https://step.dp.ua/wp-content/uploads/2024/10/avto-47-1024x478.jpg"/>
          <p:cNvPicPr>
            <a:picLocks noChangeAspect="1" noChangeArrowheads="1"/>
          </p:cNvPicPr>
          <p:nvPr/>
        </p:nvPicPr>
        <p:blipFill>
          <a:blip r:embed="rId2"/>
          <a:srcRect l="31925" t="17771" r="13328"/>
          <a:stretch>
            <a:fillRect/>
          </a:stretch>
        </p:blipFill>
        <p:spPr bwMode="auto">
          <a:xfrm>
            <a:off x="120769" y="3483079"/>
            <a:ext cx="4813540" cy="3374921"/>
          </a:xfrm>
          <a:prstGeom prst="rect">
            <a:avLst/>
          </a:prstGeom>
          <a:noFill/>
        </p:spPr>
      </p:pic>
      <p:pic>
        <p:nvPicPr>
          <p:cNvPr id="2054" name="Picture 6" descr="https://new.xn--80aafeg3bveo.dp.ua/wp-content/uploads/2017/07/YM0bvgxUTXA-696x464.jpg"/>
          <p:cNvPicPr>
            <a:picLocks noChangeAspect="1" noChangeArrowheads="1"/>
          </p:cNvPicPr>
          <p:nvPr/>
        </p:nvPicPr>
        <p:blipFill>
          <a:blip r:embed="rId3"/>
          <a:srcRect l="4917" r="9917"/>
          <a:stretch>
            <a:fillRect/>
          </a:stretch>
        </p:blipFill>
        <p:spPr bwMode="auto">
          <a:xfrm>
            <a:off x="7720642" y="3465956"/>
            <a:ext cx="4333336" cy="3392044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19191" t="17725" r="15124"/>
          <a:stretch>
            <a:fillRect/>
          </a:stretch>
        </p:blipFill>
        <p:spPr bwMode="auto">
          <a:xfrm>
            <a:off x="4987546" y="3485072"/>
            <a:ext cx="2692838" cy="33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Равнобедренный треугольник 8"/>
          <p:cNvSpPr/>
          <p:nvPr/>
        </p:nvSpPr>
        <p:spPr>
          <a:xfrm rot="10800000">
            <a:off x="4355631" y="3502821"/>
            <a:ext cx="1151959" cy="329588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7112615" y="6528412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578635" y="1352143"/>
            <a:ext cx="8843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4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12 шаф </a:t>
            </a:r>
            <a:r>
              <a:rPr lang="uk-UA" sz="1400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задля безперебійної роботи  світлофорів під час відключення електроенергії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1"/>
          <p:cNvSpPr>
            <a:spLocks noChangeArrowheads="1"/>
          </p:cNvSpPr>
          <p:nvPr/>
        </p:nvSpPr>
        <p:spPr bwMode="auto">
          <a:xfrm>
            <a:off x="198407" y="1016811"/>
            <a:ext cx="5279367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r>
              <a:rPr lang="uk-UA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З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апроваджено систему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«Єдиного </a:t>
            </a:r>
            <a:r>
              <a:rPr kumimoji="0" lang="uk-UA" b="1" i="0" u="none" strike="noStrike" cap="none" normalizeH="0" baseline="0" dirty="0" err="1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паркувального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простору».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За поточний рік  виписано штрафів на суму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558 </a:t>
            </a:r>
            <a:r>
              <a:rPr kumimoji="0" lang="uk-UA" b="1" i="0" u="none" strike="noStrike" cap="none" normalizeH="0" baseline="0" dirty="0" err="1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тис.грн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2AC"/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364206"/>
            <a:ext cx="110590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Транспорт</a:t>
            </a:r>
            <a:endParaRPr lang="ru-RU" sz="2800" b="1" dirty="0">
              <a:solidFill>
                <a:srgbClr val="FFFFFF"/>
              </a:solidFill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26625" name="Picture 1" descr="C:\Users\ekonom3\Desktop\2024\парковка.jpg"/>
          <p:cNvPicPr>
            <a:picLocks noChangeAspect="1" noChangeArrowheads="1"/>
          </p:cNvPicPr>
          <p:nvPr/>
        </p:nvPicPr>
        <p:blipFill>
          <a:blip r:embed="rId2"/>
          <a:srcRect t="16066" r="223" b="16429"/>
          <a:stretch>
            <a:fillRect/>
          </a:stretch>
        </p:blipFill>
        <p:spPr bwMode="auto">
          <a:xfrm>
            <a:off x="-1" y="3245042"/>
            <a:ext cx="4005165" cy="361295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926347" y="1124564"/>
            <a:ext cx="59004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на 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5 громадських зупинках </a:t>
            </a:r>
            <a:r>
              <a:rPr lang="uk-UA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встановлені інформаційні табло, з камерами </a:t>
            </a:r>
            <a:r>
              <a:rPr lang="uk-UA" dirty="0" err="1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відеоспостереження</a:t>
            </a:r>
            <a:r>
              <a:rPr lang="uk-UA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, кнопками виклику поліції.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endParaRPr lang="uk-UA" dirty="0" smtClean="0">
              <a:solidFill>
                <a:prstClr val="black"/>
              </a:solidFill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Встановлення відбулося за грантові кошти донорських організацій.</a:t>
            </a:r>
            <a:endParaRPr lang="uk-UA" dirty="0" smtClean="0">
              <a:solidFill>
                <a:prstClr val="black"/>
              </a:solidFill>
              <a:latin typeface="Verdana" pitchFamily="34" charset="0"/>
              <a:ea typeface="Verdana" pitchFamily="34" charset="0"/>
              <a:cs typeface="Arial" pitchFamily="34" charset="0"/>
            </a:endParaRPr>
          </a:p>
        </p:txBody>
      </p:sp>
      <p:pic>
        <p:nvPicPr>
          <p:cNvPr id="26627" name="Picture 3" descr="C:\Users\ekonom3\Desktop\2024\06-1024x768.jpg"/>
          <p:cNvPicPr>
            <a:picLocks noChangeAspect="1" noChangeArrowheads="1"/>
          </p:cNvPicPr>
          <p:nvPr/>
        </p:nvPicPr>
        <p:blipFill>
          <a:blip r:embed="rId3"/>
          <a:srcRect l="6099" b="20898"/>
          <a:stretch>
            <a:fillRect/>
          </a:stretch>
        </p:blipFill>
        <p:spPr bwMode="auto">
          <a:xfrm>
            <a:off x="3623094" y="3250001"/>
            <a:ext cx="5710688" cy="3607999"/>
          </a:xfrm>
          <a:prstGeom prst="rect">
            <a:avLst/>
          </a:prstGeom>
          <a:noFill/>
        </p:spPr>
      </p:pic>
      <p:pic>
        <p:nvPicPr>
          <p:cNvPr id="26626" name="Picture 2" descr="C:\Users\ekonom3\Desktop\2024\05-1-1024x76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07216" y="3269410"/>
            <a:ext cx="4784785" cy="3588589"/>
          </a:xfrm>
          <a:prstGeom prst="rect">
            <a:avLst/>
          </a:prstGeom>
          <a:noFill/>
        </p:spPr>
      </p:pic>
      <p:sp>
        <p:nvSpPr>
          <p:cNvPr id="8" name="Равнобедренный треугольник 7"/>
          <p:cNvSpPr/>
          <p:nvPr/>
        </p:nvSpPr>
        <p:spPr>
          <a:xfrm rot="10800000">
            <a:off x="3044416" y="3252655"/>
            <a:ext cx="1151959" cy="329588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6827945" y="6528412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6100" y="397933"/>
            <a:ext cx="4904317" cy="2387600"/>
          </a:xfrm>
        </p:spPr>
        <p:txBody>
          <a:bodyPr/>
          <a:lstStyle/>
          <a:p>
            <a:pPr>
              <a:defRPr/>
            </a:pPr>
            <a:r>
              <a:rPr lang="uk-UA" dirty="0" smtClean="0"/>
              <a:t>промисловість</a:t>
            </a:r>
            <a:endParaRPr lang="ru-RU" dirty="0"/>
          </a:p>
        </p:txBody>
      </p:sp>
      <p:pic>
        <p:nvPicPr>
          <p:cNvPr id="59395" name="Picture 5" descr="D:\Мои документы\фото 2018\шахтер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1538818"/>
            <a:ext cx="4749800" cy="3166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3"/>
          <a:srcRect t="22054"/>
          <a:stretch>
            <a:fillRect/>
          </a:stretch>
        </p:blipFill>
        <p:spPr bwMode="auto">
          <a:xfrm>
            <a:off x="4148667" y="3069168"/>
            <a:ext cx="3240617" cy="3788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7" name="Picture 6"/>
          <p:cNvPicPr>
            <a:picLocks noChangeAspect="1" noChangeArrowheads="1"/>
          </p:cNvPicPr>
          <p:nvPr/>
        </p:nvPicPr>
        <p:blipFill>
          <a:blip r:embed="rId4"/>
          <a:srcRect l="15952"/>
          <a:stretch>
            <a:fillRect/>
          </a:stretch>
        </p:blipFill>
        <p:spPr bwMode="auto">
          <a:xfrm>
            <a:off x="0" y="3149600"/>
            <a:ext cx="4157133" cy="370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9" name="Picture 5" descr="D:\Мои документы\ПАСПОРТА\ФОТО ГОРОД, ПРЕДПРИЯТИЯ Колегія ОДА виїзна 23.09.2010\Фото ПМЗ\DSCN151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33167" y="3126318"/>
            <a:ext cx="5058833" cy="379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0" name="Picture 2" descr="C:\Documents and Settings\ekonom3\Рабочий стол\slider3-1170x454.jpg"/>
          <p:cNvPicPr>
            <a:picLocks noChangeAspect="1" noChangeArrowheads="1"/>
          </p:cNvPicPr>
          <p:nvPr/>
        </p:nvPicPr>
        <p:blipFill>
          <a:blip r:embed="rId6"/>
          <a:srcRect l="47919" t="4356" b="14030"/>
          <a:stretch>
            <a:fillRect/>
          </a:stretch>
        </p:blipFill>
        <p:spPr bwMode="auto">
          <a:xfrm>
            <a:off x="7541685" y="0"/>
            <a:ext cx="4650316" cy="3141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1" name="Picture 10" descr="https://beg.dp.ua/wp-content/uploads/2022/10/shahter.jpg"/>
          <p:cNvPicPr>
            <a:picLocks noChangeAspect="1" noChangeArrowheads="1"/>
          </p:cNvPicPr>
          <p:nvPr/>
        </p:nvPicPr>
        <p:blipFill>
          <a:blip r:embed="rId7"/>
          <a:srcRect l="6664" t="15688" r="23003"/>
          <a:stretch>
            <a:fillRect/>
          </a:stretch>
        </p:blipFill>
        <p:spPr bwMode="auto">
          <a:xfrm>
            <a:off x="0" y="0"/>
            <a:ext cx="3962400" cy="3166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29" name="Picture 1" descr="C:\Users\ekonom3\Desktop\2024\banner_fabrika_1920x899.jpg"/>
          <p:cNvPicPr>
            <a:picLocks noChangeAspect="1" noChangeArrowheads="1"/>
          </p:cNvPicPr>
          <p:nvPr/>
        </p:nvPicPr>
        <p:blipFill>
          <a:blip r:embed="rId8"/>
          <a:srcRect l="42717"/>
          <a:stretch>
            <a:fillRect/>
          </a:stretch>
        </p:blipFill>
        <p:spPr bwMode="auto">
          <a:xfrm>
            <a:off x="3890514" y="1"/>
            <a:ext cx="3856007" cy="31518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B7482D0-3F99-0442-8BE2-16D88B31E42C}"/>
              </a:ext>
            </a:extLst>
          </p:cNvPr>
          <p:cNvSpPr txBox="1"/>
          <p:nvPr/>
        </p:nvSpPr>
        <p:spPr>
          <a:xfrm>
            <a:off x="0" y="1061048"/>
            <a:ext cx="7116792" cy="1905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755">
              <a:lnSpc>
                <a:spcPct val="95000"/>
              </a:lnSpc>
              <a:tabLst>
                <a:tab pos="270510" algn="l"/>
                <a:tab pos="540385" algn="l"/>
                <a:tab pos="5941060" algn="l"/>
              </a:tabLst>
            </a:pPr>
            <a:r>
              <a:rPr lang="uk-UA" sz="3200" b="1" spc="60" dirty="0">
                <a:solidFill>
                  <a:srgbClr val="0C5FA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Сума </a:t>
            </a:r>
            <a:r>
              <a:rPr lang="uk-UA" sz="3200" b="1" spc="60" dirty="0" err="1" smtClean="0">
                <a:solidFill>
                  <a:srgbClr val="0C5FA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грантів-</a:t>
            </a:r>
            <a:r>
              <a:rPr lang="uk-UA" sz="3200" b="1" spc="60" dirty="0" smtClean="0">
                <a:solidFill>
                  <a:srgbClr val="0C5FA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 </a:t>
            </a:r>
            <a:r>
              <a:rPr lang="uk-UA" sz="3200" b="1" spc="60" dirty="0">
                <a:solidFill>
                  <a:srgbClr val="0C5FA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166,3</a:t>
            </a:r>
            <a:r>
              <a:rPr lang="uk-UA" sz="4000" b="1" spc="60" dirty="0">
                <a:solidFill>
                  <a:srgbClr val="0C5FA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 </a:t>
            </a:r>
            <a:r>
              <a:rPr lang="uk-UA" sz="2800" b="1" spc="60" dirty="0" err="1" smtClean="0">
                <a:solidFill>
                  <a:srgbClr val="0C5FA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тис.грн</a:t>
            </a:r>
            <a:endParaRPr lang="uk-UA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marL="71755" algn="just">
              <a:lnSpc>
                <a:spcPct val="95000"/>
              </a:lnSpc>
              <a:spcAft>
                <a:spcPts val="0"/>
              </a:spcAft>
              <a:tabLst>
                <a:tab pos="270510" algn="l"/>
                <a:tab pos="540385" algn="l"/>
                <a:tab pos="5941060" algn="l"/>
              </a:tabLst>
            </a:pPr>
            <a:r>
              <a:rPr lang="uk-UA" sz="2400" b="1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2 </a:t>
            </a:r>
            <a:r>
              <a:rPr lang="uk-UA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переможця:</a:t>
            </a:r>
            <a:endParaRPr lang="uk-UA" sz="2400" b="1" dirty="0"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  <a:p>
            <a:pPr marL="71755" algn="just">
              <a:lnSpc>
                <a:spcPct val="95000"/>
              </a:lnSpc>
              <a:spcAft>
                <a:spcPts val="0"/>
              </a:spcAft>
              <a:tabLst>
                <a:tab pos="270510" algn="l"/>
                <a:tab pos="540385" algn="l"/>
                <a:tab pos="5941060" algn="l"/>
              </a:tabLst>
            </a:pPr>
            <a:endParaRPr lang="uk-UA" sz="2400" b="1" dirty="0"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  <a:p>
            <a:pPr algn="just">
              <a:lnSpc>
                <a:spcPct val="95000"/>
              </a:lnSpc>
              <a:spcAft>
                <a:spcPts val="0"/>
              </a:spcAft>
              <a:tabLst>
                <a:tab pos="270510" algn="l"/>
                <a:tab pos="540385" algn="l"/>
                <a:tab pos="5941060" algn="l"/>
              </a:tabLst>
            </a:pPr>
            <a:r>
              <a:rPr lang="uk-UA" dirty="0">
                <a:latin typeface="Arial" pitchFamily="34" charset="0"/>
                <a:ea typeface="Times New Roman"/>
                <a:cs typeface="Arial" pitchFamily="34" charset="0"/>
              </a:rPr>
              <a:t>    </a:t>
            </a:r>
          </a:p>
          <a:p>
            <a:pPr algn="just">
              <a:lnSpc>
                <a:spcPct val="95000"/>
              </a:lnSpc>
              <a:spcAft>
                <a:spcPts val="0"/>
              </a:spcAft>
              <a:tabLst>
                <a:tab pos="270510" algn="l"/>
                <a:tab pos="540385" algn="l"/>
                <a:tab pos="5941060" algn="l"/>
              </a:tabLst>
            </a:pPr>
            <a:endParaRPr lang="x-none" spc="80" dirty="0">
              <a:solidFill>
                <a:srgbClr val="282528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\\data_srv\Підприємнитво та інвестиції\2024 ЗВІТИ ВІДДІЛУ НА ВИКОНКОМ\Звіт червень\Доклад фото\IMG_5662.JPG"/>
          <p:cNvPicPr>
            <a:picLocks noChangeAspect="1" noChangeArrowheads="1"/>
          </p:cNvPicPr>
          <p:nvPr/>
        </p:nvPicPr>
        <p:blipFill rotWithShape="1">
          <a:blip r:embed="rId2"/>
          <a:srcRect t="24300" b="9534"/>
          <a:stretch/>
        </p:blipFill>
        <p:spPr bwMode="auto">
          <a:xfrm>
            <a:off x="370937" y="3704566"/>
            <a:ext cx="6634454" cy="315343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38023" y="1"/>
            <a:ext cx="105587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11-й конкурс </a:t>
            </a:r>
            <a:r>
              <a:rPr lang="uk-UA" sz="2800" b="1" dirty="0" err="1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бізнес-проєктів</a:t>
            </a:r>
            <a:r>
              <a:rPr lang="uk-UA" sz="28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 на підтримку молодіжного підприємництва</a:t>
            </a:r>
            <a:endParaRPr lang="uk-UA" sz="2800" b="1" spc="60" dirty="0">
              <a:solidFill>
                <a:srgbClr val="FFFFFF"/>
              </a:solidFill>
              <a:latin typeface="Verdana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2113472"/>
            <a:ext cx="757399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ru-RU" dirty="0" smtClean="0"/>
              <a:t> </a:t>
            </a:r>
            <a:r>
              <a:rPr lang="ru-RU" b="1" dirty="0" smtClean="0"/>
              <a:t>«</a:t>
            </a:r>
            <a:r>
              <a:rPr lang="uk-UA" sz="1600" b="1" dirty="0" smtClean="0">
                <a:latin typeface="Verdana" pitchFamily="34" charset="0"/>
                <a:ea typeface="Verdana" pitchFamily="34" charset="0"/>
              </a:rPr>
              <a:t>Агенція дитячих свят «</a:t>
            </a:r>
            <a:r>
              <a:rPr lang="uk-UA" sz="1600" b="1" dirty="0" err="1" smtClean="0">
                <a:latin typeface="Verdana" pitchFamily="34" charset="0"/>
                <a:ea typeface="Verdana" pitchFamily="34" charset="0"/>
              </a:rPr>
              <a:t>Baby</a:t>
            </a:r>
            <a:r>
              <a:rPr lang="uk-UA" sz="1600" b="1" dirty="0" smtClean="0">
                <a:latin typeface="Verdana" pitchFamily="34" charset="0"/>
                <a:ea typeface="Verdana" pitchFamily="34" charset="0"/>
              </a:rPr>
              <a:t> Happy»- </a:t>
            </a:r>
          </a:p>
          <a:p>
            <a:pPr>
              <a:buClr>
                <a:srgbClr val="0062AC"/>
              </a:buClr>
            </a:pPr>
            <a:r>
              <a:rPr lang="uk-UA" sz="1600" b="1" dirty="0" smtClean="0">
                <a:latin typeface="Verdana" pitchFamily="34" charset="0"/>
                <a:ea typeface="Verdana" pitchFamily="34" charset="0"/>
              </a:rPr>
              <a:t>                                                               </a:t>
            </a:r>
            <a:r>
              <a:rPr lang="uk-UA" sz="1600" dirty="0" smtClean="0">
                <a:latin typeface="Verdana" pitchFamily="34" charset="0"/>
                <a:ea typeface="Verdana" pitchFamily="34" charset="0"/>
              </a:rPr>
              <a:t>бізнес-ідея Анастасії </a:t>
            </a:r>
            <a:r>
              <a:rPr lang="uk-UA" sz="1600" dirty="0" err="1" smtClean="0">
                <a:latin typeface="Verdana" pitchFamily="34" charset="0"/>
                <a:ea typeface="Verdana" pitchFamily="34" charset="0"/>
              </a:rPr>
              <a:t>Асіної</a:t>
            </a:r>
            <a:endParaRPr lang="uk-UA" sz="1600" dirty="0" smtClean="0"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endParaRPr lang="uk-UA" sz="1000" dirty="0" smtClean="0"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1600" dirty="0" smtClean="0">
                <a:latin typeface="Verdana" pitchFamily="34" charset="0"/>
                <a:ea typeface="Verdana" pitchFamily="34" charset="0"/>
              </a:rPr>
              <a:t> </a:t>
            </a:r>
            <a:r>
              <a:rPr lang="uk-UA" sz="1600" b="1" dirty="0" err="1" smtClean="0">
                <a:latin typeface="Verdana" pitchFamily="34" charset="0"/>
                <a:ea typeface="Verdana" pitchFamily="34" charset="0"/>
              </a:rPr>
              <a:t>Подологічний</a:t>
            </a:r>
            <a:r>
              <a:rPr lang="uk-UA" sz="1600" b="1" dirty="0" smtClean="0">
                <a:latin typeface="Verdana" pitchFamily="34" charset="0"/>
                <a:ea typeface="Verdana" pitchFamily="34" charset="0"/>
              </a:rPr>
              <a:t> кабінет “Podozona”</a:t>
            </a:r>
            <a:r>
              <a:rPr lang="uk-UA" sz="1600" dirty="0" smtClean="0">
                <a:latin typeface="Verdana" pitchFamily="34" charset="0"/>
                <a:ea typeface="Verdana" pitchFamily="34" charset="0"/>
              </a:rPr>
              <a:t>- </a:t>
            </a:r>
          </a:p>
          <a:p>
            <a:pPr>
              <a:buClr>
                <a:srgbClr val="0062AC"/>
              </a:buClr>
            </a:pPr>
            <a:r>
              <a:rPr lang="uk-UA" sz="1600" dirty="0" smtClean="0">
                <a:latin typeface="Verdana" pitchFamily="34" charset="0"/>
                <a:ea typeface="Verdana" pitchFamily="34" charset="0"/>
              </a:rPr>
              <a:t>                                                          бізнес-ідеї Еліни </a:t>
            </a:r>
            <a:r>
              <a:rPr lang="uk-UA" sz="1600" dirty="0" err="1" smtClean="0">
                <a:latin typeface="Verdana" pitchFamily="34" charset="0"/>
                <a:ea typeface="Verdana" pitchFamily="34" charset="0"/>
              </a:rPr>
              <a:t>Задвернюк</a:t>
            </a:r>
            <a:r>
              <a:rPr lang="ru-RU" sz="1600" dirty="0" smtClean="0">
                <a:latin typeface="Verdana" pitchFamily="34" charset="0"/>
                <a:ea typeface="Verdana" pitchFamily="34" charset="0"/>
              </a:rPr>
              <a:t>   </a:t>
            </a:r>
            <a:endParaRPr lang="ru-RU" sz="1600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92164" name="Picture 4" descr="https://new.xn--80aafeg3bveo.dp.ua/wp-content/uploads/2024/04/konkurs1-1024x68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64423" y="957532"/>
            <a:ext cx="4727577" cy="3148641"/>
          </a:xfrm>
          <a:prstGeom prst="rect">
            <a:avLst/>
          </a:prstGeom>
          <a:noFill/>
        </p:spPr>
      </p:pic>
      <p:pic>
        <p:nvPicPr>
          <p:cNvPr id="92166" name="Picture 6" descr="IMG_798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65023" y="3700379"/>
            <a:ext cx="4726977" cy="31576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6361637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C6524EF-4146-5063-C238-6606F5F9E575}"/>
              </a:ext>
            </a:extLst>
          </p:cNvPr>
          <p:cNvSpPr txBox="1"/>
          <p:nvPr/>
        </p:nvSpPr>
        <p:spPr>
          <a:xfrm>
            <a:off x="4611756" y="3617844"/>
            <a:ext cx="636104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endParaRPr lang="ru-RU" sz="3600" b="1" spc="6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463827" y="1949211"/>
            <a:ext cx="1141012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</a:t>
            </a: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62" name="Picture 2" descr="C:\Users\torg2\Downloads\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9" y="1762812"/>
            <a:ext cx="6057559" cy="4431659"/>
          </a:xfrm>
          <a:prstGeom prst="rect">
            <a:avLst/>
          </a:prstGeom>
          <a:noFill/>
        </p:spPr>
      </p:pic>
      <p:pic>
        <p:nvPicPr>
          <p:cNvPr id="7" name="Рисунок 6" descr="IMG_9224.JPG"/>
          <p:cNvPicPr>
            <a:picLocks noChangeAspect="1"/>
          </p:cNvPicPr>
          <p:nvPr/>
        </p:nvPicPr>
        <p:blipFill rotWithShape="1">
          <a:blip r:embed="rId3"/>
          <a:srcRect l="8749"/>
          <a:stretch/>
        </p:blipFill>
        <p:spPr>
          <a:xfrm>
            <a:off x="6127422" y="1762811"/>
            <a:ext cx="6064577" cy="443069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7901" y="160393"/>
            <a:ext cx="10020693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b="1" spc="6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Центр </a:t>
            </a:r>
            <a:r>
              <a:rPr lang="ru-RU" sz="2800" b="1" spc="6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ділової</a:t>
            </a:r>
            <a:r>
              <a:rPr lang="ru-RU" sz="2800" b="1" spc="6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 </a:t>
            </a:r>
            <a:r>
              <a:rPr lang="ru-RU" sz="2800" b="1" spc="6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активності</a:t>
            </a:r>
            <a:r>
              <a:rPr lang="ru-RU" sz="2800" b="1" spc="6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 та </a:t>
            </a:r>
            <a:r>
              <a:rPr lang="ru-RU" sz="2800" b="1" spc="6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громадських</a:t>
            </a:r>
            <a:r>
              <a:rPr lang="ru-RU" sz="2800" b="1" spc="6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 </a:t>
            </a:r>
            <a:r>
              <a:rPr lang="ru-RU" sz="2800" b="1" spc="6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ініціатив</a:t>
            </a:r>
            <a:r>
              <a:rPr lang="ru-RU" sz="2800" b="1" spc="6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 «</a:t>
            </a:r>
            <a:r>
              <a:rPr lang="ru-RU" sz="2800" b="1" spc="6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ІдеЯ</a:t>
            </a:r>
            <a:r>
              <a:rPr lang="ru-RU" sz="2800" b="1" spc="6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»</a:t>
            </a:r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5520020" y="5887389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 rot="10800000">
            <a:off x="5520020" y="1731738"/>
            <a:ext cx="1151959" cy="329588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857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18474" y="172996"/>
            <a:ext cx="10488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6000" b="1" spc="6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2024</a:t>
            </a:r>
            <a:endParaRPr lang="ru-RU" sz="6000" b="1" spc="6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15" name="Равнобедренный треугольник 14"/>
          <p:cNvSpPr/>
          <p:nvPr/>
        </p:nvSpPr>
        <p:spPr>
          <a:xfrm rot="16200000">
            <a:off x="2875679" y="1514796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05947" y="1555576"/>
            <a:ext cx="20595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Сприяння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</a:t>
            </a:r>
            <a:endParaRPr lang="uk-UA" dirty="0">
              <a:solidFill>
                <a:srgbClr val="0062AC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9798" y="2371123"/>
            <a:ext cx="27029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Забезпечення</a:t>
            </a:r>
            <a:endParaRPr lang="ru-RU" sz="2400" dirty="0">
              <a:solidFill>
                <a:srgbClr val="0062AC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85664" y="3236096"/>
            <a:ext cx="20297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Підтримка</a:t>
            </a:r>
            <a:endParaRPr lang="ru-RU" sz="2400" dirty="0">
              <a:solidFill>
                <a:srgbClr val="0062AC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30661" y="4175209"/>
            <a:ext cx="24244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Запобігання</a:t>
            </a:r>
            <a:endParaRPr lang="ru-RU" sz="2400" dirty="0">
              <a:solidFill>
                <a:srgbClr val="0062AC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06521" y="5073134"/>
            <a:ext cx="19341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600"/>
              </a:spcBef>
              <a:buClr>
                <a:srgbClr val="FFD209"/>
              </a:buClr>
              <a:buSzPct val="120000"/>
            </a:pPr>
            <a:r>
              <a:rPr lang="uk-UA" sz="24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Захист</a:t>
            </a:r>
            <a:endParaRPr lang="uk-UA" sz="2400" b="1" dirty="0">
              <a:solidFill>
                <a:srgbClr val="0062AC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21" name="Равнобедренный треугольник 20"/>
          <p:cNvSpPr/>
          <p:nvPr/>
        </p:nvSpPr>
        <p:spPr>
          <a:xfrm rot="16200000">
            <a:off x="2898227" y="2500187"/>
            <a:ext cx="1167150" cy="286211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бедренный треугольник 24"/>
          <p:cNvSpPr/>
          <p:nvPr/>
        </p:nvSpPr>
        <p:spPr>
          <a:xfrm rot="16200000">
            <a:off x="2846851" y="3545424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бедренный треугольник 25"/>
          <p:cNvSpPr/>
          <p:nvPr/>
        </p:nvSpPr>
        <p:spPr>
          <a:xfrm rot="16200000">
            <a:off x="2885870" y="4464911"/>
            <a:ext cx="1167150" cy="286211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/>
          <p:cNvSpPr/>
          <p:nvPr/>
        </p:nvSpPr>
        <p:spPr>
          <a:xfrm rot="16200000">
            <a:off x="2855085" y="5456604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2"/>
          <a:srcRect t="33245" b="11341"/>
          <a:stretch>
            <a:fillRect/>
          </a:stretch>
        </p:blipFill>
        <p:spPr bwMode="auto">
          <a:xfrm>
            <a:off x="7993953" y="3822592"/>
            <a:ext cx="3679064" cy="2718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08" name="Picture 4" descr="C:\Users\ekonom3\Desktop\2024\IMG_755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11944" y="1078302"/>
            <a:ext cx="3941119" cy="2628726"/>
          </a:xfrm>
          <a:prstGeom prst="rect">
            <a:avLst/>
          </a:prstGeom>
          <a:noFill/>
        </p:spPr>
      </p:pic>
      <p:pic>
        <p:nvPicPr>
          <p:cNvPr id="47109" name="Picture 5" descr="C:\Users\ekonom3\Desktop\2024\pidval-ukruttya-696x392.jpg"/>
          <p:cNvPicPr>
            <a:picLocks noChangeAspect="1" noChangeArrowheads="1"/>
          </p:cNvPicPr>
          <p:nvPr/>
        </p:nvPicPr>
        <p:blipFill>
          <a:blip r:embed="rId4"/>
          <a:srcRect l="18545"/>
          <a:stretch>
            <a:fillRect/>
          </a:stretch>
        </p:blipFill>
        <p:spPr bwMode="auto">
          <a:xfrm>
            <a:off x="3921210" y="3825053"/>
            <a:ext cx="3924781" cy="2713769"/>
          </a:xfrm>
          <a:prstGeom prst="rect">
            <a:avLst/>
          </a:prstGeom>
          <a:noFill/>
        </p:spPr>
      </p:pic>
      <p:pic>
        <p:nvPicPr>
          <p:cNvPr id="47111" name="Picture 7" descr="C:\Users\ekonom3\Desktop\2024\IMG_1484.JPG"/>
          <p:cNvPicPr>
            <a:picLocks noChangeAspect="1" noChangeArrowheads="1"/>
          </p:cNvPicPr>
          <p:nvPr/>
        </p:nvPicPr>
        <p:blipFill>
          <a:blip r:embed="rId5"/>
          <a:srcRect l="6930" t="6011"/>
          <a:stretch>
            <a:fillRect/>
          </a:stretch>
        </p:blipFill>
        <p:spPr bwMode="auto">
          <a:xfrm>
            <a:off x="7955399" y="1112108"/>
            <a:ext cx="3808234" cy="25651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185736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5034" y="1169858"/>
            <a:ext cx="560096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Clr>
                <a:srgbClr val="0C5FA1"/>
              </a:buClr>
              <a:buFont typeface="Wingdings" panose="05000000000000000000" pitchFamily="2" charset="2"/>
              <a:buChar char="v"/>
            </a:pPr>
            <a:r>
              <a:rPr lang="uk-UA" sz="1400" dirty="0">
                <a:latin typeface="Verdana" panose="020B0604030504040204" pitchFamily="34" charset="0"/>
                <a:ea typeface="Verdana" panose="020B0604030504040204" pitchFamily="34" charset="0"/>
              </a:rPr>
              <a:t>ПРООН</a:t>
            </a:r>
          </a:p>
          <a:p>
            <a:pPr marL="285750" indent="-285750">
              <a:spcBef>
                <a:spcPts val="1200"/>
              </a:spcBef>
              <a:buClr>
                <a:srgbClr val="0C5FA1"/>
              </a:buClr>
              <a:buFont typeface="Wingdings" panose="05000000000000000000" pitchFamily="2" charset="2"/>
              <a:buChar char="v"/>
            </a:pPr>
            <a:r>
              <a:rPr lang="uk-UA" sz="1400" dirty="0">
                <a:latin typeface="Verdana" panose="020B0604030504040204" pitchFamily="34" charset="0"/>
                <a:ea typeface="Verdana" panose="020B0604030504040204" pitchFamily="34" charset="0"/>
              </a:rPr>
              <a:t>УФСІ</a:t>
            </a:r>
          </a:p>
          <a:p>
            <a:pPr marL="285750" indent="-285750">
              <a:spcBef>
                <a:spcPts val="1200"/>
              </a:spcBef>
              <a:buClr>
                <a:srgbClr val="0C5FA1"/>
              </a:buClr>
              <a:buFont typeface="Wingdings" panose="05000000000000000000" pitchFamily="2" charset="2"/>
              <a:buChar char="v"/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uk-UA" sz="1400" dirty="0">
                <a:latin typeface="Verdana" panose="020B0604030504040204" pitchFamily="34" charset="0"/>
                <a:ea typeface="Verdana" panose="020B0604030504040204" pitchFamily="34" charset="0"/>
              </a:rPr>
              <a:t>-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LEAD</a:t>
            </a:r>
            <a:endParaRPr lang="uk-UA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spcBef>
                <a:spcPts val="1200"/>
              </a:spcBef>
              <a:buClr>
                <a:srgbClr val="0C5FA1"/>
              </a:buClr>
              <a:buFont typeface="Wingdings" panose="05000000000000000000" pitchFamily="2" charset="2"/>
              <a:buChar char="v"/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USAID</a:t>
            </a:r>
            <a:endParaRPr lang="uk-UA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spcBef>
                <a:spcPts val="1200"/>
              </a:spcBef>
              <a:buClr>
                <a:srgbClr val="0C5FA1"/>
              </a:buClr>
              <a:buFont typeface="Wingdings" panose="05000000000000000000" pitchFamily="2" charset="2"/>
              <a:buChar char="v"/>
            </a:pPr>
            <a:r>
              <a:rPr lang="uk-UA" sz="1400" dirty="0">
                <a:latin typeface="Verdana" panose="020B0604030504040204" pitchFamily="34" charset="0"/>
                <a:ea typeface="Verdana" panose="020B0604030504040204" pitchFamily="34" charset="0"/>
              </a:rPr>
              <a:t> Асоціація </a:t>
            </a:r>
            <a:r>
              <a:rPr lang="uk-UA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Євроміст</a:t>
            </a:r>
            <a:r>
              <a:rPr lang="uk-UA" sz="1400" dirty="0">
                <a:latin typeface="Verdana" panose="020B0604030504040204" pitchFamily="34" charset="0"/>
                <a:ea typeface="Verdana" panose="020B0604030504040204" pitchFamily="34" charset="0"/>
              </a:rPr>
              <a:t> «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Eurocities</a:t>
            </a:r>
            <a:r>
              <a:rPr lang="uk-UA" sz="1400" dirty="0"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</a:p>
          <a:p>
            <a:pPr marL="285750" indent="-285750">
              <a:spcBef>
                <a:spcPts val="1200"/>
              </a:spcBef>
              <a:buClr>
                <a:srgbClr val="0C5FA1"/>
              </a:buClr>
              <a:buFont typeface="Wingdings" panose="05000000000000000000" pitchFamily="2" charset="2"/>
              <a:buChar char="v"/>
            </a:pPr>
            <a:r>
              <a:rPr lang="uk-UA" sz="1400" dirty="0">
                <a:latin typeface="Verdana" panose="020B0604030504040204" pitchFamily="34" charset="0"/>
                <a:ea typeface="Verdana" panose="020B0604030504040204" pitchFamily="34" charset="0"/>
              </a:rPr>
              <a:t>«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United for Ukraine</a:t>
            </a:r>
            <a:r>
              <a:rPr lang="uk-UA" sz="1400" dirty="0"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</a:p>
          <a:p>
            <a:pPr marL="285750" indent="-285750">
              <a:spcBef>
                <a:spcPts val="1200"/>
              </a:spcBef>
              <a:buClr>
                <a:srgbClr val="0C5FA1"/>
              </a:buClr>
              <a:buFont typeface="Wingdings" panose="05000000000000000000" pitchFamily="2" charset="2"/>
              <a:buChar char="v"/>
            </a:pPr>
            <a:r>
              <a:rPr lang="uk-UA" sz="1400" dirty="0">
                <a:latin typeface="Verdana" panose="020B0604030504040204" pitchFamily="34" charset="0"/>
                <a:ea typeface="Verdana" panose="020B0604030504040204" pitchFamily="34" charset="0"/>
              </a:rPr>
              <a:t>«Асоціація міст України»</a:t>
            </a:r>
          </a:p>
          <a:p>
            <a:pPr marL="285750" indent="-285750">
              <a:spcBef>
                <a:spcPts val="1200"/>
              </a:spcBef>
              <a:buClr>
                <a:srgbClr val="0C5FA1"/>
              </a:buClr>
              <a:buFont typeface="Wingdings" panose="05000000000000000000" pitchFamily="2" charset="2"/>
              <a:buChar char="v"/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Cities</a:t>
            </a:r>
            <a:r>
              <a:rPr lang="uk-UA" sz="1400" dirty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Cities</a:t>
            </a:r>
            <a:r>
              <a:rPr lang="uk-UA" sz="1400" dirty="0">
                <a:latin typeface="Verdana" panose="020B0604030504040204" pitchFamily="34" charset="0"/>
                <a:ea typeface="Verdana" panose="020B0604030504040204" pitchFamily="34" charset="0"/>
              </a:rPr>
              <a:t>/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United</a:t>
            </a:r>
            <a:r>
              <a:rPr lang="uk-UA" sz="1400" dirty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Ukraine</a:t>
            </a:r>
            <a:endParaRPr lang="uk-UA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spcBef>
                <a:spcPts val="1200"/>
              </a:spcBef>
              <a:buClr>
                <a:srgbClr val="0C5FA1"/>
              </a:buClr>
              <a:buFont typeface="Wingdings" panose="05000000000000000000" pitchFamily="2" charset="2"/>
              <a:buChar char="v"/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SKEW</a:t>
            </a:r>
            <a:r>
              <a:rPr lang="uk-UA" sz="1400" dirty="0">
                <a:latin typeface="Verdana" panose="020B0604030504040204" pitchFamily="34" charset="0"/>
                <a:ea typeface="Verdana" panose="020B0604030504040204" pitchFamily="34" charset="0"/>
              </a:rPr>
              <a:t> (Міста у єдиному світі)</a:t>
            </a:r>
          </a:p>
          <a:p>
            <a:pPr marL="285750" indent="-285750">
              <a:spcBef>
                <a:spcPts val="1200"/>
              </a:spcBef>
              <a:buClr>
                <a:srgbClr val="0C5FA1"/>
              </a:buClr>
              <a:buFont typeface="Wingdings" panose="05000000000000000000" pitchFamily="2" charset="2"/>
              <a:buChar char="v"/>
            </a:pPr>
            <a:r>
              <a:rPr lang="uk-UA" sz="1400" dirty="0">
                <a:latin typeface="Verdana" panose="020B0604030504040204" pitchFamily="34" charset="0"/>
                <a:ea typeface="Verdana" panose="020B0604030504040204" pitchFamily="34" charset="0"/>
              </a:rPr>
              <a:t>ГО «Асоціація енергетичних аудиторів»</a:t>
            </a:r>
          </a:p>
          <a:p>
            <a:pPr marL="285750" indent="-285750">
              <a:spcBef>
                <a:spcPts val="1200"/>
              </a:spcBef>
              <a:buClr>
                <a:srgbClr val="0C5FA1"/>
              </a:buClr>
              <a:buFont typeface="Wingdings" panose="05000000000000000000" pitchFamily="2" charset="2"/>
              <a:buChar char="v"/>
            </a:pPr>
            <a:r>
              <a:rPr lang="uk-UA" sz="1400" dirty="0">
                <a:latin typeface="Verdana" panose="020B0604030504040204" pitchFamily="34" charset="0"/>
                <a:ea typeface="Verdana" panose="020B0604030504040204" pitchFamily="34" charset="0"/>
              </a:rPr>
              <a:t>Міністерством розвитку громад, територій та інфраструктури України</a:t>
            </a:r>
          </a:p>
          <a:p>
            <a:pPr marL="285750" indent="-285750">
              <a:spcBef>
                <a:spcPts val="1200"/>
              </a:spcBef>
              <a:buClr>
                <a:srgbClr val="0C5FA1"/>
              </a:buClr>
              <a:buFont typeface="Wingdings" panose="05000000000000000000" pitchFamily="2" charset="2"/>
              <a:buChar char="v"/>
            </a:pPr>
            <a:r>
              <a:rPr lang="uk-UA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ІСАР</a:t>
            </a:r>
            <a:r>
              <a:rPr lang="uk-UA" sz="1400" dirty="0">
                <a:latin typeface="Verdana" panose="020B0604030504040204" pitchFamily="34" charset="0"/>
                <a:ea typeface="Verdana" panose="020B0604030504040204" pitchFamily="34" charset="0"/>
              </a:rPr>
              <a:t> Єднання</a:t>
            </a:r>
          </a:p>
          <a:p>
            <a:pPr marL="285750" indent="-285750">
              <a:spcBef>
                <a:spcPts val="1200"/>
              </a:spcBef>
              <a:buClr>
                <a:srgbClr val="0C5FA1"/>
              </a:buClr>
              <a:buFont typeface="Wingdings" panose="05000000000000000000" pitchFamily="2" charset="2"/>
              <a:buChar char="v"/>
            </a:pPr>
            <a:r>
              <a:rPr lang="uk-UA" sz="1400" dirty="0">
                <a:latin typeface="Verdana" panose="020B0604030504040204" pitchFamily="34" charset="0"/>
                <a:ea typeface="Verdana" panose="020B0604030504040204" pitchFamily="34" charset="0"/>
              </a:rPr>
              <a:t>«Міжнародним благодійним фондом «СЕЙВД»</a:t>
            </a:r>
          </a:p>
          <a:p>
            <a:pPr marL="285750" indent="-285750">
              <a:spcBef>
                <a:spcPts val="1200"/>
              </a:spcBef>
              <a:buClr>
                <a:srgbClr val="0C5FA1"/>
              </a:buClr>
              <a:buFont typeface="Wingdings" panose="05000000000000000000" pitchFamily="2" charset="2"/>
              <a:buChar char="v"/>
            </a:pPr>
            <a:r>
              <a:rPr lang="uk-UA" sz="1400" dirty="0">
                <a:latin typeface="Verdana" panose="020B0604030504040204" pitchFamily="34" charset="0"/>
                <a:ea typeface="Verdana" panose="020B0604030504040204" pitchFamily="34" charset="0"/>
              </a:rPr>
              <a:t>відокремленим підрозділом </a:t>
            </a:r>
            <a:r>
              <a:rPr lang="uk-UA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Хелп-Хільфе</a:t>
            </a:r>
            <a:r>
              <a:rPr lang="uk-UA" sz="1400" dirty="0">
                <a:latin typeface="Verdana" panose="020B0604030504040204" pitchFamily="34" charset="0"/>
                <a:ea typeface="Verdana" panose="020B0604030504040204" pitchFamily="34" charset="0"/>
              </a:rPr>
              <a:t> ЦУР ЗЕЛЬБСТХІЛЬФЕ Е.Ф. в Україні. </a:t>
            </a:r>
          </a:p>
          <a:p>
            <a:pPr marL="285750" indent="-285750">
              <a:spcBef>
                <a:spcPts val="1200"/>
              </a:spcBef>
              <a:buClr>
                <a:srgbClr val="0C5FA1"/>
              </a:buClr>
              <a:buFont typeface="Wingdings" panose="05000000000000000000" pitchFamily="2" charset="2"/>
              <a:buChar char="v"/>
            </a:pPr>
            <a:endParaRPr lang="uk-UA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414916"/>
            <a:ext cx="11015932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b="1" spc="6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Співпраця</a:t>
            </a:r>
            <a:r>
              <a:rPr lang="ru-RU" sz="2800" b="1" spc="6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 з </a:t>
            </a:r>
            <a:r>
              <a:rPr lang="ru-RU" sz="2800" b="1" spc="6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міжнародними</a:t>
            </a:r>
            <a:r>
              <a:rPr lang="ru-RU" sz="2800" b="1" spc="6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 донорами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734" t="4399" r="20216" b="24124"/>
          <a:stretch/>
        </p:blipFill>
        <p:spPr>
          <a:xfrm>
            <a:off x="5366018" y="1204274"/>
            <a:ext cx="767690" cy="15294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018" y="2061676"/>
            <a:ext cx="1238660" cy="6320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274" y="1158175"/>
            <a:ext cx="1680024" cy="6673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3109" y="1241982"/>
            <a:ext cx="2045248" cy="6135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793" y="2201125"/>
            <a:ext cx="1520863" cy="52723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211" t="25722" r="26335" b="26843"/>
          <a:stretch/>
        </p:blipFill>
        <p:spPr>
          <a:xfrm>
            <a:off x="5307290" y="3352338"/>
            <a:ext cx="2234153" cy="59202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058" y="3209561"/>
            <a:ext cx="2638523" cy="75637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484" y="4652031"/>
            <a:ext cx="2343150" cy="47625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5603" y="3700872"/>
            <a:ext cx="1015875" cy="101587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715" b="33196"/>
          <a:stretch/>
        </p:blipFill>
        <p:spPr>
          <a:xfrm>
            <a:off x="5126145" y="5410985"/>
            <a:ext cx="3160015" cy="90310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0961" y="5081048"/>
            <a:ext cx="1941922" cy="194192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978" r="21109"/>
          <a:stretch/>
        </p:blipFill>
        <p:spPr>
          <a:xfrm>
            <a:off x="10831398" y="2161567"/>
            <a:ext cx="1082057" cy="109341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884" t="3788" r="28059" b="8614"/>
          <a:stretch/>
        </p:blipFill>
        <p:spPr>
          <a:xfrm>
            <a:off x="10828470" y="5322514"/>
            <a:ext cx="1134146" cy="11537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4009"/>
          <a:stretch/>
        </p:blipFill>
        <p:spPr>
          <a:xfrm>
            <a:off x="8305014" y="4407831"/>
            <a:ext cx="2437838" cy="813818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-5379610799720485921_1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6645" y="1233488"/>
            <a:ext cx="3937260" cy="2782331"/>
          </a:xfrm>
          <a:prstGeom prst="rect">
            <a:avLst/>
          </a:prstGeom>
        </p:spPr>
      </p:pic>
      <p:pic>
        <p:nvPicPr>
          <p:cNvPr id="9" name="Рисунок 8" descr="Чехія фото мера.jpg"/>
          <p:cNvPicPr>
            <a:picLocks noChangeAspect="1"/>
          </p:cNvPicPr>
          <p:nvPr/>
        </p:nvPicPr>
        <p:blipFill rotWithShape="1">
          <a:blip r:embed="rId3"/>
          <a:srcRect t="13435" b="9473"/>
          <a:stretch/>
        </p:blipFill>
        <p:spPr>
          <a:xfrm>
            <a:off x="7645138" y="1461154"/>
            <a:ext cx="4003616" cy="301657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90194" y="462051"/>
            <a:ext cx="10133814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2800" b="1" spc="-4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Співпраця</a:t>
            </a:r>
            <a:r>
              <a:rPr lang="ru-RU" sz="2800" b="1" spc="-4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 з </a:t>
            </a:r>
            <a:r>
              <a:rPr lang="ru-RU" sz="2800" b="1" spc="-4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міжнародними</a:t>
            </a:r>
            <a:r>
              <a:rPr lang="ru-RU" sz="2800" b="1" spc="-4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 </a:t>
            </a:r>
            <a:r>
              <a:rPr lang="ru-RU" sz="2800" b="1" spc="-4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муніципалітетами</a:t>
            </a:r>
            <a:endParaRPr lang="ru-RU" sz="2800" b="1" spc="-4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623888" y="4713302"/>
            <a:ext cx="10978459" cy="1522662"/>
            <a:chOff x="317200" y="4759968"/>
            <a:chExt cx="11626556" cy="1612550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76529" y="4883528"/>
              <a:ext cx="1367227" cy="1367227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95695" y="4882699"/>
              <a:ext cx="1367227" cy="1367227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4682" y="4759968"/>
              <a:ext cx="1612550" cy="1612550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77457" y="4881040"/>
              <a:ext cx="1367227" cy="1367227"/>
            </a:xfrm>
            <a:prstGeom prst="rect">
              <a:avLst/>
            </a:prstGeom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6626" y="4880212"/>
              <a:ext cx="1367227" cy="1367227"/>
            </a:xfrm>
            <a:prstGeom prst="rect">
              <a:avLst/>
            </a:prstGeom>
          </p:spPr>
        </p:pic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2157" y="4869774"/>
              <a:ext cx="1366866" cy="1366866"/>
            </a:xfrm>
            <a:prstGeom prst="rect">
              <a:avLst/>
            </a:prstGeom>
          </p:spPr>
        </p:pic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200" y="4891759"/>
              <a:ext cx="1367227" cy="1367227"/>
            </a:xfrm>
            <a:prstGeom prst="rect">
              <a:avLst/>
            </a:prstGeom>
          </p:spPr>
        </p:pic>
      </p:grpSp>
      <p:sp>
        <p:nvSpPr>
          <p:cNvPr id="19" name="Прямоугольник 18"/>
          <p:cNvSpPr/>
          <p:nvPr/>
        </p:nvSpPr>
        <p:spPr>
          <a:xfrm>
            <a:off x="490194" y="4276747"/>
            <a:ext cx="63671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spc="60" dirty="0">
                <a:solidFill>
                  <a:srgbClr val="0C5FA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МІЖНАРОДНІ МУНІЦИПАЛІТЕТИ: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8" y="1993734"/>
            <a:ext cx="1520863" cy="52723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03" y="2691086"/>
            <a:ext cx="2638523" cy="756377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533345" y="1322836"/>
            <a:ext cx="26837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spc="60" dirty="0">
                <a:solidFill>
                  <a:srgbClr val="0C5FA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ПЛАТФОРМИ: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623888" y="5940400"/>
            <a:ext cx="1299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dirty="0">
                <a:latin typeface="Verdana" panose="020B0604030504040204" pitchFamily="34" charset="0"/>
                <a:ea typeface="Verdana" panose="020B0604030504040204" pitchFamily="34" charset="0"/>
              </a:rPr>
              <a:t>Німеччина</a:t>
            </a:r>
            <a:endParaRPr lang="ru-RU" sz="1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945212" y="5952340"/>
            <a:ext cx="1299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dirty="0">
                <a:latin typeface="Verdana" panose="020B0604030504040204" pitchFamily="34" charset="0"/>
                <a:ea typeface="Verdana" panose="020B0604030504040204" pitchFamily="34" charset="0"/>
              </a:rPr>
              <a:t>Чехія</a:t>
            </a:r>
            <a:endParaRPr lang="ru-RU" sz="1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628561" y="5964826"/>
            <a:ext cx="136688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dirty="0">
                <a:latin typeface="Verdana" panose="020B0604030504040204" pitchFamily="34" charset="0"/>
                <a:ea typeface="Verdana" panose="020B0604030504040204" pitchFamily="34" charset="0"/>
              </a:rPr>
              <a:t>Словаччина</a:t>
            </a:r>
            <a:endParaRPr lang="ru-RU" sz="14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6096001" y="5945972"/>
            <a:ext cx="12946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dirty="0">
                <a:latin typeface="Verdana" panose="020B0604030504040204" pitchFamily="34" charset="0"/>
                <a:ea typeface="Verdana" panose="020B0604030504040204" pitchFamily="34" charset="0"/>
              </a:rPr>
              <a:t>Норвегія</a:t>
            </a:r>
            <a:endParaRPr lang="ru-RU" sz="14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7539873" y="5947543"/>
            <a:ext cx="12946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dirty="0">
                <a:latin typeface="Verdana" panose="020B0604030504040204" pitchFamily="34" charset="0"/>
                <a:ea typeface="Verdana" panose="020B0604030504040204" pitchFamily="34" charset="0"/>
              </a:rPr>
              <a:t>Італія</a:t>
            </a:r>
            <a:endParaRPr lang="ru-RU" sz="1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8982174" y="5955399"/>
            <a:ext cx="12946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dirty="0">
                <a:latin typeface="Verdana" panose="020B0604030504040204" pitchFamily="34" charset="0"/>
                <a:ea typeface="Verdana" panose="020B0604030504040204" pitchFamily="34" charset="0"/>
              </a:rPr>
              <a:t>Швейцарія</a:t>
            </a:r>
            <a:endParaRPr lang="ru-RU" sz="1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10339634" y="5936545"/>
            <a:ext cx="12946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dirty="0">
                <a:latin typeface="Verdana" panose="020B0604030504040204" pitchFamily="34" charset="0"/>
                <a:ea typeface="Verdana" panose="020B0604030504040204" pitchFamily="34" charset="0"/>
              </a:rPr>
              <a:t>Швеція</a:t>
            </a:r>
            <a:endParaRPr lang="ru-RU" sz="14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1536" y="1682152"/>
            <a:ext cx="11030464" cy="5419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3600"/>
              </a:spcBef>
              <a:buClr>
                <a:srgbClr val="FFD209"/>
              </a:buClr>
              <a:buSzPct val="120000"/>
            </a:pPr>
            <a:r>
              <a:rPr lang="uk-UA" sz="20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Програма з питань інвестиційної  </a:t>
            </a:r>
            <a:br>
              <a:rPr lang="uk-UA" sz="20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</a:br>
            <a:r>
              <a:rPr lang="uk-UA" sz="20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та грантової політики - </a:t>
            </a:r>
            <a:r>
              <a:rPr lang="ru-RU" sz="2000" b="1" dirty="0" smtClean="0">
                <a:latin typeface="Verdana" pitchFamily="34" charset="0"/>
                <a:ea typeface="Verdana" pitchFamily="34" charset="0"/>
              </a:rPr>
              <a:t>722,8 </a:t>
            </a:r>
            <a:r>
              <a:rPr lang="ru-RU" sz="2000" b="1" dirty="0" err="1" smtClean="0">
                <a:latin typeface="Verdana" pitchFamily="34" charset="0"/>
                <a:ea typeface="Verdana" pitchFamily="34" charset="0"/>
              </a:rPr>
              <a:t>тис.грн</a:t>
            </a:r>
            <a:r>
              <a:rPr lang="ru-RU" sz="2000" b="1" dirty="0" smtClean="0">
                <a:latin typeface="Verdana" pitchFamily="34" charset="0"/>
                <a:ea typeface="Verdana" pitchFamily="34" charset="0"/>
              </a:rPr>
              <a:t> </a:t>
            </a:r>
            <a:endParaRPr lang="en-US" sz="2000" b="1" dirty="0" smtClean="0">
              <a:latin typeface="Verdana" pitchFamily="34" charset="0"/>
              <a:ea typeface="Verdana" pitchFamily="34" charset="0"/>
            </a:endParaRPr>
          </a:p>
          <a:p>
            <a:pPr>
              <a:spcBef>
                <a:spcPts val="3600"/>
              </a:spcBef>
              <a:buClr>
                <a:srgbClr val="FFD209"/>
              </a:buClr>
              <a:buSzPct val="120000"/>
            </a:pPr>
            <a:r>
              <a:rPr lang="uk-UA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Дослідження</a:t>
            </a:r>
            <a:r>
              <a:rPr lang="uk-UA" sz="2000" b="1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, </a:t>
            </a:r>
            <a:r>
              <a:rPr lang="uk-UA" sz="2000" b="1" dirty="0" err="1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профайл</a:t>
            </a:r>
            <a:r>
              <a:rPr lang="uk-UA" sz="2000" b="1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 міста</a:t>
            </a:r>
          </a:p>
          <a:p>
            <a:pPr algn="just">
              <a:spcBef>
                <a:spcPts val="3600"/>
              </a:spcBef>
              <a:buClr>
                <a:srgbClr val="FFD209"/>
              </a:buClr>
              <a:buSzPct val="120000"/>
            </a:pPr>
            <a:r>
              <a:rPr lang="uk-UA" sz="2000" b="1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Нові маркетингові інструменти</a:t>
            </a:r>
          </a:p>
          <a:p>
            <a:pPr algn="just">
              <a:spcBef>
                <a:spcPts val="3600"/>
              </a:spcBef>
              <a:buClr>
                <a:srgbClr val="FFD209"/>
              </a:buClr>
              <a:buSzPct val="120000"/>
            </a:pPr>
            <a:r>
              <a:rPr lang="uk-UA" sz="2000" b="1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Співпраця з бізнесом та донорами</a:t>
            </a:r>
          </a:p>
          <a:p>
            <a:pPr algn="just">
              <a:spcBef>
                <a:spcPts val="3600"/>
              </a:spcBef>
              <a:buClr>
                <a:srgbClr val="FFD209"/>
              </a:buClr>
              <a:buSzPct val="120000"/>
            </a:pPr>
            <a:r>
              <a:rPr lang="uk-UA" sz="2000" b="1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Розвиток людського капіталу</a:t>
            </a:r>
          </a:p>
          <a:p>
            <a:pPr algn="just">
              <a:spcBef>
                <a:spcPts val="3600"/>
              </a:spcBef>
              <a:buClr>
                <a:srgbClr val="FFD209"/>
              </a:buClr>
              <a:buSzPct val="120000"/>
            </a:pPr>
            <a:r>
              <a:rPr lang="uk-UA" sz="2000" b="1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Регіональний форум</a:t>
            </a:r>
            <a:r>
              <a:rPr lang="uk-UA" sz="2000" b="1" dirty="0">
                <a:latin typeface="Verdana" panose="020B0604030504040204" pitchFamily="34" charset="0"/>
                <a:ea typeface="Verdana" panose="020B0604030504040204" pitchFamily="34" charset="0"/>
              </a:rPr>
              <a:t>                    </a:t>
            </a:r>
          </a:p>
          <a:p>
            <a:pPr algn="just">
              <a:spcBef>
                <a:spcPts val="3600"/>
              </a:spcBef>
              <a:buClr>
                <a:srgbClr val="FFD209"/>
              </a:buClr>
              <a:buSzPct val="120000"/>
            </a:pPr>
            <a:endParaRPr lang="uk-UA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9046" y="320513"/>
            <a:ext cx="107277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uk-UA" sz="2800" b="1" spc="6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Інвестиційна діяльність</a:t>
            </a:r>
            <a:endParaRPr lang="uk-UA" sz="2800" b="1" spc="6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42" y="4091233"/>
            <a:ext cx="617456" cy="6174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13" y="3357513"/>
            <a:ext cx="617456" cy="6174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11" y="2557806"/>
            <a:ext cx="617456" cy="6174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01" y="1644977"/>
            <a:ext cx="617456" cy="61745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26" y="4883985"/>
            <a:ext cx="617456" cy="6174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71" y="5609866"/>
            <a:ext cx="617456" cy="617456"/>
          </a:xfrm>
          <a:prstGeom prst="rect">
            <a:avLst/>
          </a:prstGeom>
        </p:spPr>
      </p:pic>
      <p:pic>
        <p:nvPicPr>
          <p:cNvPr id="14" name="Picture 6" descr="Який ви інвестор: 5 основних типів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8638" y="2082035"/>
            <a:ext cx="4828047" cy="34431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9"/>
          <p:cNvSpPr txBox="1">
            <a:spLocks noChangeArrowheads="1"/>
          </p:cNvSpPr>
          <p:nvPr/>
        </p:nvSpPr>
        <p:spPr bwMode="auto">
          <a:xfrm>
            <a:off x="6849907" y="5480946"/>
            <a:ext cx="4977353" cy="461665"/>
          </a:xfrm>
          <a:prstGeom prst="rect">
            <a:avLst/>
          </a:prstGeom>
          <a:solidFill>
            <a:srgbClr val="FFD209"/>
          </a:soli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eaLnBrk="1" hangingPunct="1"/>
            <a:r>
              <a:rPr lang="uk-UA" altLang="uk-UA" sz="24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ДУМАТИ ЯК ІНВЕСТОР </a:t>
            </a:r>
            <a:endParaRPr lang="ru-RU" altLang="uk-UA" sz="2400" b="1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6107502" y="2207413"/>
            <a:ext cx="5926347" cy="3200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1027</a:t>
            </a:r>
            <a:r>
              <a:rPr lang="uk-UA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 закупівель оголошено 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</a:pPr>
            <a:r>
              <a:rPr lang="uk-UA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                                    на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1,1 млрд. грн. 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744</a:t>
            </a:r>
            <a:r>
              <a:rPr lang="uk-UA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 закупівель завершено 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                                   на</a:t>
            </a:r>
            <a:r>
              <a:rPr kumimoji="0" lang="uk-UA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809,9 </a:t>
            </a:r>
            <a:r>
              <a:rPr kumimoji="0" lang="uk-UA" b="1" i="0" u="none" strike="noStrike" cap="none" normalizeH="0" baseline="0" dirty="0" err="1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млн.грн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en-US" b="1" dirty="0" smtClean="0">
              <a:solidFill>
                <a:srgbClr val="0062AC"/>
              </a:solidFill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На 745,3 </a:t>
            </a:r>
            <a:r>
              <a:rPr lang="uk-UA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млн.грн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 укладено договорів</a:t>
            </a:r>
            <a:endParaRPr lang="uk-UA" dirty="0" smtClean="0"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64,6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uk-UA" b="1" i="0" u="none" strike="noStrike" cap="none" normalizeH="0" baseline="0" dirty="0" err="1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млн.грн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(8%)-</a:t>
            </a:r>
            <a:r>
              <a:rPr lang="uk-UA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економія</a:t>
            </a:r>
            <a:endParaRPr lang="uk-UA" dirty="0" smtClean="0"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endParaRPr lang="uk-UA" dirty="0" smtClean="0"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endParaRPr lang="ru-RU" sz="1000" dirty="0" smtClean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</a:pPr>
            <a:r>
              <a:rPr lang="uk-UA" sz="24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Щорічна економія 8-10 % бюджетних коштів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rgbClr val="0062AC"/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72528"/>
            <a:ext cx="10463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Економія бюджетних коштів</a:t>
            </a:r>
            <a:endParaRPr lang="ru-RU" sz="2800" b="1" dirty="0">
              <a:solidFill>
                <a:srgbClr val="FFFFFF"/>
              </a:solidFill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2050" name="Picture 2" descr="C:\Users\ekonom3\Desktop\2024\63b5d7977ce2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896" y="1672269"/>
            <a:ext cx="5860209" cy="390748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409426" y="1177445"/>
            <a:ext cx="50982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Проведення  тендерів через електронну систему «Прозоро»</a:t>
            </a:r>
            <a:endParaRPr lang="ru-RU" b="1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65177279_4504325789689718_6612926023750526725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0476" y="1194103"/>
            <a:ext cx="1428760" cy="14287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Рисунок 5" descr="channels4_profi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2142" y="2929746"/>
            <a:ext cx="1524011" cy="15240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Рисунок 6" descr="посилання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2463" y="4822165"/>
            <a:ext cx="3190247" cy="10585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TextBox 17"/>
          <p:cNvSpPr txBox="1">
            <a:spLocks noChangeArrowheads="1"/>
          </p:cNvSpPr>
          <p:nvPr/>
        </p:nvSpPr>
        <p:spPr bwMode="auto">
          <a:xfrm>
            <a:off x="1819006" y="1664897"/>
            <a:ext cx="272711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b="1" dirty="0">
                <a:latin typeface="Tahoma" pitchFamily="34" charset="0"/>
                <a:cs typeface="Tahoma" pitchFamily="34" charset="0"/>
              </a:rPr>
              <a:t>сайт </a:t>
            </a:r>
            <a:r>
              <a:rPr lang="uk-UA" b="1" dirty="0" err="1">
                <a:latin typeface="Tahoma" pitchFamily="34" charset="0"/>
                <a:cs typeface="Tahoma" pitchFamily="34" charset="0"/>
              </a:rPr>
              <a:t>Павлоградської</a:t>
            </a:r>
            <a:r>
              <a:rPr lang="uk-UA" b="1" dirty="0">
                <a:latin typeface="Tahoma" pitchFamily="34" charset="0"/>
                <a:cs typeface="Tahoma" pitchFamily="34" charset="0"/>
              </a:rPr>
              <a:t> </a:t>
            </a:r>
          </a:p>
          <a:p>
            <a:r>
              <a:rPr lang="uk-UA" b="1" dirty="0">
                <a:latin typeface="Tahoma" pitchFamily="34" charset="0"/>
                <a:cs typeface="Tahoma" pitchFamily="34" charset="0"/>
              </a:rPr>
              <a:t>міської ради</a:t>
            </a:r>
          </a:p>
          <a:p>
            <a:endParaRPr lang="uk-UA" dirty="0"/>
          </a:p>
        </p:txBody>
      </p:sp>
      <p:sp>
        <p:nvSpPr>
          <p:cNvPr id="9" name="TextBox 21"/>
          <p:cNvSpPr txBox="1">
            <a:spLocks noChangeArrowheads="1"/>
          </p:cNvSpPr>
          <p:nvPr/>
        </p:nvSpPr>
        <p:spPr bwMode="auto">
          <a:xfrm>
            <a:off x="1655373" y="3358911"/>
            <a:ext cx="323373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 dirty="0" err="1">
                <a:latin typeface="Tahoma" pitchFamily="34" charset="0"/>
                <a:cs typeface="Tahoma" pitchFamily="34" charset="0"/>
              </a:rPr>
              <a:t>Павлоградська</a:t>
            </a:r>
            <a:r>
              <a:rPr lang="uk-UA" b="1" dirty="0">
                <a:latin typeface="Tahoma" pitchFamily="34" charset="0"/>
                <a:cs typeface="Tahoma" pitchFamily="34" charset="0"/>
              </a:rPr>
              <a:t> телерадіокомпанія</a:t>
            </a:r>
          </a:p>
          <a:p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6648" y="120770"/>
            <a:ext cx="108347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Інструменти електронної демократії</a:t>
            </a:r>
            <a:endParaRPr lang="ru-RU" sz="2800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615" y="5262113"/>
            <a:ext cx="552730" cy="552730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5244861" y="5285109"/>
            <a:ext cx="28984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6</a:t>
            </a:r>
            <a:r>
              <a:rPr lang="en-US" sz="1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000</a:t>
            </a:r>
            <a:r>
              <a:rPr lang="uk-UA" sz="1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uk-UA" sz="1600" b="1" dirty="0" smtClean="0">
                <a:latin typeface="Verdana" pitchFamily="34" charset="0"/>
                <a:ea typeface="Verdana" pitchFamily="34" charset="0"/>
              </a:rPr>
              <a:t>- до виконавчого комітету </a:t>
            </a:r>
            <a:endParaRPr lang="ru-RU" sz="1600" b="1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7372" y="5167222"/>
            <a:ext cx="525263" cy="525263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8789427" y="5267740"/>
            <a:ext cx="31614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2000</a:t>
            </a:r>
            <a:r>
              <a:rPr lang="uk-UA" sz="1600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- </a:t>
            </a:r>
            <a:r>
              <a:rPr lang="uk-UA" sz="1600" b="1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на «Гарячу </a:t>
            </a:r>
            <a:r>
              <a:rPr lang="uk-UA" sz="1600" b="1" dirty="0" err="1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лінію”</a:t>
            </a:r>
            <a:r>
              <a:rPr lang="uk-UA" sz="1600" b="1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 </a:t>
            </a:r>
            <a:endParaRPr lang="ru-RU" sz="1600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5474" y="6020598"/>
            <a:ext cx="552730" cy="55273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7526238" y="5979927"/>
            <a:ext cx="29338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20000</a:t>
            </a:r>
            <a:r>
              <a:rPr lang="uk-UA" sz="1600" b="1" dirty="0" smtClean="0">
                <a:latin typeface="Verdana" pitchFamily="34" charset="0"/>
                <a:ea typeface="Verdana" pitchFamily="34" charset="0"/>
              </a:rPr>
              <a:t> – </a:t>
            </a:r>
            <a:r>
              <a:rPr lang="uk-UA" sz="1600" dirty="0" smtClean="0">
                <a:latin typeface="Verdana" pitchFamily="34" charset="0"/>
                <a:ea typeface="Verdana" pitchFamily="34" charset="0"/>
              </a:rPr>
              <a:t>на</a:t>
            </a:r>
            <a:r>
              <a:rPr lang="uk-UA" sz="1600" b="1" dirty="0" smtClean="0">
                <a:latin typeface="Verdana" pitchFamily="34" charset="0"/>
                <a:ea typeface="Verdana" pitchFamily="34" charset="0"/>
              </a:rPr>
              <a:t> Єдиний </a:t>
            </a:r>
          </a:p>
          <a:p>
            <a:r>
              <a:rPr lang="uk-UA" sz="1600" b="1" dirty="0" smtClean="0">
                <a:latin typeface="Verdana" pitchFamily="34" charset="0"/>
                <a:ea typeface="Verdana" pitchFamily="34" charset="0"/>
              </a:rPr>
              <a:t>диспетчерський центр</a:t>
            </a:r>
            <a:r>
              <a:rPr lang="uk-UA" sz="1600" dirty="0" smtClean="0">
                <a:latin typeface="Verdana" pitchFamily="34" charset="0"/>
                <a:ea typeface="Verdana" pitchFamily="34" charset="0"/>
              </a:rPr>
              <a:t> </a:t>
            </a:r>
            <a:endParaRPr lang="ru-RU" sz="1600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18" name="Рисунок 14" descr="21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55358" y="1216325"/>
            <a:ext cx="4967976" cy="3926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1250" y="242342"/>
            <a:ext cx="111540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err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Цифровізації</a:t>
            </a:r>
            <a:r>
              <a:rPr lang="uk-UA" sz="28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 та провадження інноваційних рішень </a:t>
            </a:r>
            <a:endParaRPr lang="ru-RU" sz="2800" b="1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2529" y="4642009"/>
            <a:ext cx="6323163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2AC"/>
              </a:buClr>
            </a:pPr>
            <a:endParaRPr lang="uk-UA" sz="1600" dirty="0" smtClean="0"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endParaRPr lang="ru-RU" sz="1600" dirty="0" smtClean="0"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1600" dirty="0" smtClean="0">
                <a:latin typeface="Verdana" pitchFamily="34" charset="0"/>
                <a:ea typeface="Verdana" pitchFamily="34" charset="0"/>
              </a:rPr>
              <a:t>Впроваджено цифрові інструменти у освітній, медичній, соціальній та фінансовій сферах.</a:t>
            </a:r>
          </a:p>
          <a:p>
            <a:pPr>
              <a:buClr>
                <a:srgbClr val="0062AC"/>
              </a:buClr>
            </a:pPr>
            <a:endParaRPr lang="uk-UA" sz="1600" dirty="0" smtClean="0"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1600" dirty="0" smtClean="0">
                <a:latin typeface="Verdana" pitchFamily="34" charset="0"/>
                <a:ea typeface="Verdana" pitchFamily="34" charset="0"/>
              </a:rPr>
              <a:t>Використовуються  просторове  планування та цифровий кадастр, електронне  урядування, електронний документообіг.</a:t>
            </a: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endParaRPr lang="uk-UA" sz="1000" dirty="0" smtClean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4102" name="AutoShape 6" descr="Діджиталізація і війна. Як уникнути 'цифрового' колапс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4" name="AutoShape 8" descr="Діджиталізація і війна. Як уникнути 'цифрового' колапс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6" name="AutoShape 10" descr="https://i.obozrevatel.com/news/2022/12/8/filestoragetemp-23.jpg?size=1944x92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8" name="AutoShape 12" descr="Діджиталізація і війна. Як уникнути 'цифрового' колапс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0" name="AutoShape 14" descr="https://i.obozrevatel.com/news/2022/12/8/filestoragetemp-23.jpg?size=1944x92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2" name="AutoShape 16" descr="Наталія Алюшина: Діджиталізація і війна. Як уникнути &quot;цифрового&quot; колапсу —  Блоги | OBOZ.U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14" name="Picture 18" descr="https://lexinform.com.ua/wp-content/uploads/2020/02/tehnologiyi-scal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9781" y="1104991"/>
            <a:ext cx="5495027" cy="3687678"/>
          </a:xfrm>
          <a:prstGeom prst="rect">
            <a:avLst/>
          </a:prstGeom>
          <a:noFill/>
        </p:spPr>
      </p:pic>
      <p:pic>
        <p:nvPicPr>
          <p:cNvPr id="4098" name="Picture 2" descr="C:\Users\ekonom3\Desktop\2024\Новая папка\image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43106" y="1078512"/>
            <a:ext cx="5060872" cy="3735028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6572249" y="5050563"/>
            <a:ext cx="54098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62AC"/>
              </a:buClr>
              <a:buFont typeface="Wingdings" pitchFamily="2" charset="2"/>
              <a:buChar char="v"/>
            </a:pPr>
            <a:r>
              <a:rPr lang="uk-UA" dirty="0" err="1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Павлоградська</a:t>
            </a:r>
            <a:r>
              <a:rPr lang="uk-UA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 міська громада увійшла до  </a:t>
            </a: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ТОП-100 лідерів цифрової   трансформації України. </a:t>
            </a:r>
            <a:endParaRPr lang="ru-RU" b="1" dirty="0">
              <a:solidFill>
                <a:srgbClr val="0062AC"/>
              </a:solidFill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C:\Users\ekonom3\Desktop\2023\Фото\IMG_70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166" y="2950234"/>
            <a:ext cx="5672121" cy="3781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C:\Users\ekonom3\Desktop\2023\Фото\IMG_71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62986" y="2946236"/>
            <a:ext cx="5674048" cy="3785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061049" y="1050843"/>
            <a:ext cx="942867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Впровадження нових сервісних послуг МВС України: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§"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заміна водійських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посвідчень, 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§"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реєстрація транспортних засобів.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endParaRPr lang="ru-RU" dirty="0" smtClean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Незабаром доступними для громадян стануть паспортні послуги.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671 </a:t>
            </a:r>
            <a:r>
              <a:rPr lang="uk-UA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тис.грн.</a:t>
            </a:r>
            <a:r>
              <a:rPr lang="uk-UA" dirty="0" err="1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-</a:t>
            </a:r>
            <a:r>
              <a:rPr lang="uk-UA" dirty="0" smtClean="0">
                <a:latin typeface="Verdana" pitchFamily="34" charset="0"/>
                <a:ea typeface="Verdana" pitchFamily="34" charset="0"/>
                <a:cs typeface="Times New Roman" pitchFamily="18" charset="0"/>
              </a:rPr>
              <a:t> п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ридбання робочої паспортної станції та системи захисту.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28606"/>
            <a:ext cx="104724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Центр надання адміністративних послуг</a:t>
            </a:r>
            <a:r>
              <a:rPr lang="uk-UA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 descr="\\data_srv\Регіональна політика відділ\ФОТО\2024\Підписання меморандуму з гром орг\отбор\IMG_00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86256" y="1252341"/>
            <a:ext cx="4198495" cy="2614710"/>
          </a:xfrm>
          <a:prstGeom prst="rect">
            <a:avLst/>
          </a:prstGeom>
          <a:noFill/>
        </p:spPr>
      </p:pic>
      <p:pic>
        <p:nvPicPr>
          <p:cNvPr id="27652" name="Picture 4" descr="\\data_srv\Регіональна політика відділ\ФОТО\2024\Підписання меморандуму з гром орг\отбор\IMG_002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8222" y="1252341"/>
            <a:ext cx="3920105" cy="2614710"/>
          </a:xfrm>
          <a:prstGeom prst="rect">
            <a:avLst/>
          </a:prstGeom>
          <a:noFill/>
        </p:spPr>
      </p:pic>
      <p:pic>
        <p:nvPicPr>
          <p:cNvPr id="27654" name="Picture 6" descr="\\data_srv\Регіональна політика відділ\ФОТО\2024\Підписання меморандуму з гром орг\отбор\IMG_9916.JPG"/>
          <p:cNvPicPr>
            <a:picLocks noChangeAspect="1" noChangeArrowheads="1"/>
          </p:cNvPicPr>
          <p:nvPr/>
        </p:nvPicPr>
        <p:blipFill rotWithShape="1">
          <a:blip r:embed="rId4"/>
          <a:srcRect l="10978" r="12641"/>
          <a:stretch/>
        </p:blipFill>
        <p:spPr bwMode="auto">
          <a:xfrm>
            <a:off x="-8222" y="4226943"/>
            <a:ext cx="2698015" cy="2356044"/>
          </a:xfrm>
          <a:prstGeom prst="rect">
            <a:avLst/>
          </a:prstGeom>
          <a:noFill/>
        </p:spPr>
      </p:pic>
      <p:pic>
        <p:nvPicPr>
          <p:cNvPr id="27656" name="Picture 8" descr="\\data_srv\Регіональна політика відділ\ФОТО\2024\Підписання меморандуму з гром орг\отбор\IMG_9966.JPG"/>
          <p:cNvPicPr>
            <a:picLocks noChangeAspect="1" noChangeArrowheads="1"/>
          </p:cNvPicPr>
          <p:nvPr/>
        </p:nvPicPr>
        <p:blipFill rotWithShape="1">
          <a:blip r:embed="rId5"/>
          <a:srcRect l="11061" r="2240"/>
          <a:stretch/>
        </p:blipFill>
        <p:spPr bwMode="auto">
          <a:xfrm>
            <a:off x="9029863" y="4232268"/>
            <a:ext cx="3041367" cy="2339812"/>
          </a:xfrm>
          <a:prstGeom prst="rect">
            <a:avLst/>
          </a:prstGeom>
          <a:noFill/>
        </p:spPr>
      </p:pic>
      <p:pic>
        <p:nvPicPr>
          <p:cNvPr id="27657" name="Picture 9" descr="\\data_srv\Регіональна політика відділ\ФОТО\2024\Підписання меморандуму з гром орг\отбор\IMG_997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271894" y="1252341"/>
            <a:ext cx="3920106" cy="261471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0" y="414916"/>
            <a:ext cx="11007306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uk-UA" sz="2800" b="1" spc="6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Підписання м</a:t>
            </a:r>
            <a:r>
              <a:rPr lang="ru-RU" sz="2800" b="1" spc="60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еморандуму</a:t>
            </a:r>
            <a:endParaRPr lang="ru-RU" sz="2800" b="1" spc="6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14" name="Равнобедренный треугольник 13"/>
          <p:cNvSpPr/>
          <p:nvPr/>
        </p:nvSpPr>
        <p:spPr>
          <a:xfrm rot="10800000">
            <a:off x="3380136" y="1233488"/>
            <a:ext cx="1151959" cy="329588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>
            <a:off x="7538601" y="3618553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653" name="Picture 5" descr="\\data_srv\Регіональна політика відділ\ФОТО\2024\Підписання меморандуму з гром орг\отбор\IMG_0061.JPG"/>
          <p:cNvPicPr>
            <a:picLocks noChangeAspect="1" noChangeArrowheads="1"/>
          </p:cNvPicPr>
          <p:nvPr/>
        </p:nvPicPr>
        <p:blipFill rotWithShape="1">
          <a:blip r:embed="rId7"/>
          <a:srcRect l="8609" r="10154"/>
          <a:stretch/>
        </p:blipFill>
        <p:spPr bwMode="auto">
          <a:xfrm>
            <a:off x="6098876" y="4208836"/>
            <a:ext cx="2846717" cy="2337312"/>
          </a:xfrm>
          <a:prstGeom prst="rect">
            <a:avLst/>
          </a:prstGeom>
          <a:noFill/>
        </p:spPr>
      </p:pic>
      <p:pic>
        <p:nvPicPr>
          <p:cNvPr id="11265" name="Picture 1" descr="\\10.1.1.16\оргробота\ЗВІТ 2024\ФОТО\ГО\меморандум Красный крест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675522" y="4209691"/>
            <a:ext cx="3548604" cy="2366917"/>
          </a:xfrm>
          <a:prstGeom prst="rect">
            <a:avLst/>
          </a:prstGeom>
          <a:noFill/>
        </p:spPr>
      </p:pic>
      <p:sp>
        <p:nvSpPr>
          <p:cNvPr id="16" name="Равнобедренный треугольник 15"/>
          <p:cNvSpPr/>
          <p:nvPr/>
        </p:nvSpPr>
        <p:spPr>
          <a:xfrm rot="10800000">
            <a:off x="2022913" y="4172220"/>
            <a:ext cx="1151959" cy="329588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>
            <a:off x="8605401" y="6272614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85736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ekonom3\Desktop\2024\IMG_8350.JPG"/>
          <p:cNvPicPr>
            <a:picLocks noChangeAspect="1" noChangeArrowheads="1"/>
          </p:cNvPicPr>
          <p:nvPr/>
        </p:nvPicPr>
        <p:blipFill>
          <a:blip r:embed="rId2"/>
          <a:srcRect l="10900" t="24541"/>
          <a:stretch>
            <a:fillRect/>
          </a:stretch>
        </p:blipFill>
        <p:spPr bwMode="auto">
          <a:xfrm>
            <a:off x="1164567" y="1078300"/>
            <a:ext cx="4795152" cy="2708695"/>
          </a:xfrm>
          <a:prstGeom prst="rect">
            <a:avLst/>
          </a:prstGeom>
          <a:noFill/>
        </p:spPr>
      </p:pic>
      <p:pic>
        <p:nvPicPr>
          <p:cNvPr id="1027" name="Picture 3" descr="C:\Users\ekonom3\Desktop\2024\Рада ВПО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9257" y="1052008"/>
            <a:ext cx="4287330" cy="286393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303917" y="258793"/>
            <a:ext cx="43428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Громадськість міста</a:t>
            </a:r>
            <a:endParaRPr lang="ru-RU" sz="2800" b="1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10800000">
            <a:off x="5563152" y="1007119"/>
            <a:ext cx="1151959" cy="329588"/>
          </a:xfrm>
          <a:prstGeom prst="triangle">
            <a:avLst>
              <a:gd name="adj" fmla="val 57489"/>
            </a:avLst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0" name="Picture 6" descr="\\10.1.1.16\оргробота\ЗВІТ 2024\ФОТО\ГО\молодіжна рада.jpg"/>
          <p:cNvPicPr>
            <a:picLocks noChangeAspect="1" noChangeArrowheads="1"/>
          </p:cNvPicPr>
          <p:nvPr/>
        </p:nvPicPr>
        <p:blipFill>
          <a:blip r:embed="rId4"/>
          <a:srcRect t="25008"/>
          <a:stretch>
            <a:fillRect/>
          </a:stretch>
        </p:blipFill>
        <p:spPr bwMode="auto">
          <a:xfrm>
            <a:off x="2622428" y="3769743"/>
            <a:ext cx="6597291" cy="3088257"/>
          </a:xfrm>
          <a:prstGeom prst="rect">
            <a:avLst/>
          </a:prstGeom>
          <a:noFill/>
        </p:spPr>
      </p:pic>
      <p:sp>
        <p:nvSpPr>
          <p:cNvPr id="9" name="Равнобедренный треугольник 8"/>
          <p:cNvSpPr/>
          <p:nvPr/>
        </p:nvSpPr>
        <p:spPr>
          <a:xfrm>
            <a:off x="5474012" y="3434523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12"/>
          <p:cNvSpPr>
            <a:spLocks noChangeArrowheads="1"/>
          </p:cNvSpPr>
          <p:nvPr/>
        </p:nvSpPr>
        <p:spPr bwMode="auto">
          <a:xfrm>
            <a:off x="9411420" y="3916392"/>
            <a:ext cx="17166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450850" eaLnBrk="0" hangingPunct="0"/>
            <a:r>
              <a:rPr lang="uk-UA" b="1" dirty="0">
                <a:solidFill>
                  <a:srgbClr val="0062AC"/>
                </a:solidFill>
                <a:latin typeface="Tahoma" pitchFamily="34" charset="0"/>
                <a:cs typeface="Tahoma" pitchFamily="34" charset="0"/>
              </a:rPr>
              <a:t>РАДА  </a:t>
            </a:r>
            <a:r>
              <a:rPr lang="uk-UA" b="1" dirty="0" smtClean="0">
                <a:solidFill>
                  <a:srgbClr val="0062AC"/>
                </a:solidFill>
                <a:latin typeface="Tahoma" pitchFamily="34" charset="0"/>
                <a:cs typeface="Tahoma" pitchFamily="34" charset="0"/>
              </a:rPr>
              <a:t>з</a:t>
            </a:r>
            <a:endParaRPr lang="uk-UA" b="1" dirty="0">
              <a:solidFill>
                <a:srgbClr val="0062AC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1" name="Прямоугольник 12"/>
          <p:cNvSpPr>
            <a:spLocks noChangeArrowheads="1"/>
          </p:cNvSpPr>
          <p:nvPr/>
        </p:nvSpPr>
        <p:spPr bwMode="auto">
          <a:xfrm>
            <a:off x="0" y="5426014"/>
            <a:ext cx="277770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450850" eaLnBrk="0" hangingPunct="0"/>
            <a:r>
              <a:rPr lang="uk-UA" b="1" dirty="0" smtClean="0">
                <a:solidFill>
                  <a:srgbClr val="0062AC"/>
                </a:solidFill>
                <a:latin typeface="Tahoma" pitchFamily="34" charset="0"/>
                <a:cs typeface="Tahoma" pitchFamily="34" charset="0"/>
              </a:rPr>
              <a:t>МОЛОДІЖНА РАДА</a:t>
            </a:r>
            <a:endParaRPr lang="uk-UA" b="1" dirty="0">
              <a:solidFill>
                <a:srgbClr val="0062AC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2" name="Прямоугольник 12"/>
          <p:cNvSpPr>
            <a:spLocks noChangeArrowheads="1"/>
          </p:cNvSpPr>
          <p:nvPr/>
        </p:nvSpPr>
        <p:spPr bwMode="auto">
          <a:xfrm>
            <a:off x="117894" y="3870384"/>
            <a:ext cx="277770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450850" eaLnBrk="0" hangingPunct="0"/>
            <a:r>
              <a:rPr lang="uk-UA" b="1" dirty="0" smtClean="0">
                <a:solidFill>
                  <a:srgbClr val="0062AC"/>
                </a:solidFill>
                <a:latin typeface="Tahoma" pitchFamily="34" charset="0"/>
                <a:cs typeface="Tahoma" pitchFamily="34" charset="0"/>
              </a:rPr>
              <a:t>ГРОМАДСЬКА РАДА</a:t>
            </a:r>
            <a:endParaRPr lang="uk-UA" b="1" dirty="0">
              <a:solidFill>
                <a:srgbClr val="0062AC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585470" y="4236372"/>
            <a:ext cx="16065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rgbClr val="0062AC"/>
                </a:solidFill>
                <a:latin typeface="Tahoma" pitchFamily="34" charset="0"/>
                <a:cs typeface="Tahoma" pitchFamily="34" charset="0"/>
              </a:rPr>
              <a:t>питань ВПО</a:t>
            </a:r>
            <a:endParaRPr lang="ru-RU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ekonom3\Desktop\2024\IMG_01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4712" y="1151470"/>
            <a:ext cx="5477426" cy="365344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81156" y="181155"/>
            <a:ext cx="10265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Бюджет на 2025 рік</a:t>
            </a:r>
            <a:endParaRPr lang="ru-RU" sz="2800" b="1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4048664" y="1009292"/>
          <a:ext cx="8143336" cy="56675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7" descr="C:\Users\ekonom3\Desktop\2023\Фото\IMG_7224.JPG"/>
          <p:cNvPicPr>
            <a:picLocks noChangeAspect="1" noChangeArrowheads="1"/>
          </p:cNvPicPr>
          <p:nvPr/>
        </p:nvPicPr>
        <p:blipFill>
          <a:blip r:embed="rId2"/>
          <a:srcRect t="7463"/>
          <a:stretch>
            <a:fillRect/>
          </a:stretch>
        </p:blipFill>
        <p:spPr bwMode="auto">
          <a:xfrm>
            <a:off x="153943" y="1062425"/>
            <a:ext cx="5796811" cy="3575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2"/>
          <p:cNvSpPr txBox="1">
            <a:spLocks noChangeArrowheads="1"/>
          </p:cNvSpPr>
          <p:nvPr/>
        </p:nvSpPr>
        <p:spPr bwMode="auto">
          <a:xfrm>
            <a:off x="6294487" y="4803528"/>
            <a:ext cx="545344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dirty="0" smtClean="0">
                <a:solidFill>
                  <a:srgbClr val="0062AC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uk-UA" dirty="0" smtClean="0">
                <a:latin typeface="Verdana" pitchFamily="34" charset="0"/>
                <a:ea typeface="Verdana" pitchFamily="34" charset="0"/>
                <a:cs typeface="Tahoma" pitchFamily="34" charset="0"/>
              </a:rPr>
              <a:t>Проведено </a:t>
            </a:r>
            <a:r>
              <a:rPr lang="uk-UA" b="1" dirty="0" smtClean="0">
                <a:latin typeface="Verdana" pitchFamily="34" charset="0"/>
                <a:ea typeface="Verdana" pitchFamily="34" charset="0"/>
                <a:cs typeface="Tahoma" pitchFamily="34" charset="0"/>
              </a:rPr>
              <a:t>12</a:t>
            </a:r>
            <a:r>
              <a:rPr lang="uk-UA" dirty="0" smtClean="0">
                <a:latin typeface="Verdana" pitchFamily="34" charset="0"/>
                <a:ea typeface="Verdana" pitchFamily="34" charset="0"/>
                <a:cs typeface="Tahoma" pitchFamily="34" charset="0"/>
              </a:rPr>
              <a:t> </a:t>
            </a:r>
            <a:r>
              <a:rPr lang="uk-UA" dirty="0">
                <a:latin typeface="Verdana" pitchFamily="34" charset="0"/>
                <a:ea typeface="Verdana" pitchFamily="34" charset="0"/>
                <a:cs typeface="Tahoma" pitchFamily="34" charset="0"/>
              </a:rPr>
              <a:t>сесій міської </a:t>
            </a:r>
            <a:r>
              <a:rPr lang="uk-UA" dirty="0" smtClean="0">
                <a:latin typeface="Verdana" pitchFamily="34" charset="0"/>
                <a:ea typeface="Verdana" pitchFamily="34" charset="0"/>
                <a:cs typeface="Tahoma" pitchFamily="34" charset="0"/>
              </a:rPr>
              <a:t>ради</a:t>
            </a: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dirty="0" smtClean="0">
                <a:latin typeface="Verdana" pitchFamily="34" charset="0"/>
                <a:ea typeface="Verdana" pitchFamily="34" charset="0"/>
                <a:cs typeface="Tahoma" pitchFamily="34" charset="0"/>
              </a:rPr>
              <a:t> Прийнято </a:t>
            </a:r>
            <a:r>
              <a:rPr lang="uk-UA" b="1" dirty="0" smtClean="0">
                <a:latin typeface="Verdana" pitchFamily="34" charset="0"/>
                <a:ea typeface="Verdana" pitchFamily="34" charset="0"/>
                <a:cs typeface="Tahoma" pitchFamily="34" charset="0"/>
              </a:rPr>
              <a:t>532</a:t>
            </a:r>
            <a:r>
              <a:rPr lang="uk-UA" sz="2800" b="1" dirty="0" smtClean="0">
                <a:latin typeface="Verdana" pitchFamily="34" charset="0"/>
                <a:ea typeface="Verdana" pitchFamily="34" charset="0"/>
                <a:cs typeface="Tahoma" pitchFamily="34" charset="0"/>
              </a:rPr>
              <a:t> </a:t>
            </a:r>
            <a:r>
              <a:rPr lang="uk-UA" dirty="0" smtClean="0">
                <a:latin typeface="Verdana" pitchFamily="34" charset="0"/>
                <a:ea typeface="Verdana" pitchFamily="34" charset="0"/>
                <a:cs typeface="Tahoma" pitchFamily="34" charset="0"/>
              </a:rPr>
              <a:t>рішень міської ради </a:t>
            </a:r>
            <a:r>
              <a:rPr lang="uk-UA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міської </a:t>
            </a:r>
            <a:r>
              <a:rPr lang="uk-UA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ради</a:t>
            </a:r>
            <a:endParaRPr lang="ru-RU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1232" y="4685436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dirty="0" smtClean="0">
                <a:latin typeface="Tahoma" pitchFamily="34" charset="0"/>
                <a:cs typeface="Tahoma" pitchFamily="34" charset="0"/>
              </a:rPr>
              <a:t>Відбулося </a:t>
            </a:r>
            <a:r>
              <a:rPr lang="uk-UA" b="1" dirty="0" smtClean="0">
                <a:latin typeface="Tahoma" pitchFamily="34" charset="0"/>
                <a:cs typeface="Tahoma" pitchFamily="34" charset="0"/>
              </a:rPr>
              <a:t>52</a:t>
            </a:r>
            <a:r>
              <a:rPr lang="uk-UA" dirty="0" smtClean="0">
                <a:latin typeface="Tahoma" pitchFamily="34" charset="0"/>
                <a:cs typeface="Tahoma" pitchFamily="34" charset="0"/>
              </a:rPr>
              <a:t> засідань виконкому</a:t>
            </a:r>
            <a:r>
              <a:rPr lang="uk-UA" dirty="0" smtClean="0">
                <a:solidFill>
                  <a:srgbClr val="0062AC"/>
                </a:solidFill>
                <a:latin typeface="Tahoma" pitchFamily="34" charset="0"/>
                <a:cs typeface="Tahoma" pitchFamily="34" charset="0"/>
              </a:rPr>
              <a:t>,</a:t>
            </a: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dirty="0" smtClean="0">
                <a:latin typeface="Tahoma" pitchFamily="34" charset="0"/>
                <a:cs typeface="Tahoma" pitchFamily="34" charset="0"/>
              </a:rPr>
              <a:t>Прийнято </a:t>
            </a:r>
            <a:r>
              <a:rPr lang="uk-UA" b="1" dirty="0" smtClean="0">
                <a:latin typeface="Tahoma" pitchFamily="34" charset="0"/>
                <a:cs typeface="Tahoma" pitchFamily="34" charset="0"/>
              </a:rPr>
              <a:t>1947</a:t>
            </a:r>
            <a:r>
              <a:rPr lang="uk-UA" dirty="0" smtClean="0">
                <a:latin typeface="Tahoma" pitchFamily="34" charset="0"/>
                <a:cs typeface="Tahoma" pitchFamily="34" charset="0"/>
              </a:rPr>
              <a:t> рішення виконкому,</a:t>
            </a:r>
            <a:r>
              <a:rPr lang="uk-UA" sz="3600" dirty="0" smtClean="0">
                <a:latin typeface="Tahoma" pitchFamily="34" charset="0"/>
                <a:cs typeface="Tahoma" pitchFamily="34" charset="0"/>
              </a:rPr>
              <a:t> </a:t>
            </a:r>
          </a:p>
          <a:p>
            <a:r>
              <a:rPr lang="uk-UA" sz="3600" b="1" dirty="0" smtClean="0">
                <a:latin typeface="Tahoma" pitchFamily="34" charset="0"/>
                <a:cs typeface="Tahoma" pitchFamily="34" charset="0"/>
              </a:rPr>
              <a:t>          </a:t>
            </a:r>
            <a:r>
              <a:rPr lang="uk-UA" b="1" dirty="0" smtClean="0">
                <a:latin typeface="Tahoma" pitchFamily="34" charset="0"/>
                <a:cs typeface="Tahoma" pitchFamily="34" charset="0"/>
              </a:rPr>
              <a:t>1818 </a:t>
            </a:r>
            <a:r>
              <a:rPr lang="uk-UA" dirty="0" smtClean="0">
                <a:latin typeface="Tahoma" pitchFamily="34" charset="0"/>
                <a:cs typeface="Tahoma" pitchFamily="34" charset="0"/>
              </a:rPr>
              <a:t>розпорядження міського голови</a:t>
            </a:r>
            <a:endParaRPr lang="ru-RU" dirty="0"/>
          </a:p>
        </p:txBody>
      </p:sp>
      <p:sp>
        <p:nvSpPr>
          <p:cNvPr id="7" name="Title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33350" y="125413"/>
            <a:ext cx="10715882" cy="893762"/>
          </a:xfrm>
          <a:prstGeom prst="rect">
            <a:avLst/>
          </a:prstGeom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Tahoma" pitchFamily="34" charset="0"/>
              </a:rPr>
              <a:t>Вирішення нагальних</a:t>
            </a:r>
            <a:r>
              <a:rPr kumimoji="0" lang="uk-UA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Tahoma" pitchFamily="34" charset="0"/>
              </a:rPr>
              <a:t> </a:t>
            </a: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Tahoma" pitchFamily="34" charset="0"/>
              </a:rPr>
              <a:t>питань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Tahoma" pitchFamily="34" charset="0"/>
            </a:endParaRPr>
          </a:p>
        </p:txBody>
      </p:sp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3"/>
          <a:srcRect b="4394"/>
          <a:stretch>
            <a:fillRect/>
          </a:stretch>
        </p:blipFill>
        <p:spPr bwMode="auto">
          <a:xfrm>
            <a:off x="6417276" y="1136821"/>
            <a:ext cx="4859658" cy="3484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Нет описания фото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6124755" cy="4079087"/>
          </a:xfrm>
          <a:prstGeom prst="rect">
            <a:avLst/>
          </a:prstGeom>
          <a:noFill/>
        </p:spPr>
      </p:pic>
      <p:pic>
        <p:nvPicPr>
          <p:cNvPr id="90120" name="Picture 8" descr="Нет описания фото."/>
          <p:cNvPicPr>
            <a:picLocks noChangeAspect="1" noChangeArrowheads="1"/>
          </p:cNvPicPr>
          <p:nvPr/>
        </p:nvPicPr>
        <p:blipFill>
          <a:blip r:embed="rId3"/>
          <a:srcRect l="24326" t="29322" r="3823"/>
          <a:stretch>
            <a:fillRect/>
          </a:stretch>
        </p:blipFill>
        <p:spPr bwMode="auto">
          <a:xfrm>
            <a:off x="0" y="3053751"/>
            <a:ext cx="6814868" cy="3804250"/>
          </a:xfrm>
          <a:prstGeom prst="rect">
            <a:avLst/>
          </a:prstGeom>
          <a:noFill/>
        </p:spPr>
      </p:pic>
      <p:pic>
        <p:nvPicPr>
          <p:cNvPr id="3074" name="Picture 2" descr="C:\Users\ekonom3\Desktop\2024\454651165_842825348026886_701674613519326657_n.jpg"/>
          <p:cNvPicPr>
            <a:picLocks noChangeAspect="1" noChangeArrowheads="1"/>
          </p:cNvPicPr>
          <p:nvPr/>
        </p:nvPicPr>
        <p:blipFill>
          <a:blip r:embed="rId4"/>
          <a:srcRect l="8840" t="10866" r="7240" b="10248"/>
          <a:stretch>
            <a:fillRect/>
          </a:stretch>
        </p:blipFill>
        <p:spPr bwMode="auto">
          <a:xfrm>
            <a:off x="6047116" y="0"/>
            <a:ext cx="6144883" cy="3988150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/>
          <a:srcRect t="28433" b="23686"/>
          <a:stretch>
            <a:fillRect/>
          </a:stretch>
        </p:blipFill>
        <p:spPr bwMode="auto">
          <a:xfrm>
            <a:off x="6084498" y="2958860"/>
            <a:ext cx="6107502" cy="3899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2991583"/>
            <a:ext cx="1219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dirty="0" smtClean="0">
                <a:solidFill>
                  <a:srgbClr val="0C5FA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ВІРИМО В УКРАЇНУ!</a:t>
            </a:r>
            <a:endParaRPr lang="en-US" sz="4400" b="1" dirty="0">
              <a:solidFill>
                <a:srgbClr val="0C5FA1"/>
              </a:solidFill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85185" y="6047343"/>
            <a:ext cx="6096000" cy="36933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e-mail: info@pavlogradmrada.dp.gov.ua</a:t>
            </a:r>
            <a:r>
              <a:rPr lang="uk-UA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664" y="4140835"/>
            <a:ext cx="2523916" cy="2523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804" y="441001"/>
            <a:ext cx="4270392" cy="24624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700" y="4435065"/>
            <a:ext cx="365213" cy="49848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609" y="5375916"/>
            <a:ext cx="342541" cy="34371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036" y="6072966"/>
            <a:ext cx="342540" cy="3437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472206" y="435960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uk-UA" dirty="0">
                <a:latin typeface="Verdana" panose="020B0604030504040204" pitchFamily="34" charset="0"/>
                <a:ea typeface="Verdana" panose="020B0604030504040204" pitchFamily="34" charset="0"/>
              </a:rPr>
              <a:t>Місто Павлоград, вул. Соборна, 95                                                              </a:t>
            </a:r>
          </a:p>
          <a:p>
            <a:pPr eaLnBrk="0" hangingPunct="0">
              <a:defRPr/>
            </a:pPr>
            <a:r>
              <a:rPr lang="uk-UA" dirty="0">
                <a:latin typeface="Verdana" panose="020B0604030504040204" pitchFamily="34" charset="0"/>
                <a:ea typeface="Verdana" panose="020B0604030504040204" pitchFamily="34" charset="0"/>
              </a:rPr>
              <a:t>Виконавчий комітет Павлоградської міської ради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477329" y="5338282"/>
            <a:ext cx="6096000" cy="36933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uk-UA" dirty="0" err="1">
                <a:latin typeface="Verdana" panose="020B0604030504040204" pitchFamily="34" charset="0"/>
                <a:ea typeface="Verdana" panose="020B0604030504040204" pitchFamily="34" charset="0"/>
              </a:rPr>
              <a:t>тел</a:t>
            </a:r>
            <a:r>
              <a:rPr lang="uk-UA" dirty="0">
                <a:latin typeface="Verdana" panose="020B0604030504040204" pitchFamily="34" charset="0"/>
                <a:ea typeface="Verdana" panose="020B0604030504040204" pitchFamily="34" charset="0"/>
              </a:rPr>
              <a:t>: (0563)-20-60-33</a:t>
            </a:r>
          </a:p>
        </p:txBody>
      </p:sp>
    </p:spTree>
    <p:extLst>
      <p:ext uri="{BB962C8B-B14F-4D97-AF65-F5344CB8AC3E}">
        <p14:creationId xmlns="" xmlns:p14="http://schemas.microsoft.com/office/powerpoint/2010/main" val="2563616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1104181" y="1030218"/>
          <a:ext cx="8417463" cy="55431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167868"/>
            <a:ext cx="11024558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uk-UA" sz="2800" b="1" spc="60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Пріоритетні напрямки використання коштів бюджету у 2023-2024 роках, </a:t>
            </a:r>
            <a:r>
              <a:rPr lang="uk-UA" sz="2800" b="1" spc="60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млн.грн</a:t>
            </a:r>
            <a:r>
              <a:rPr lang="uk-UA" sz="2800" b="1" spc="60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uk-UA" sz="2800" b="1" spc="60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Диаграмма 8"/>
          <p:cNvGraphicFramePr/>
          <p:nvPr/>
        </p:nvGraphicFramePr>
        <p:xfrm>
          <a:off x="205945" y="1036822"/>
          <a:ext cx="10157255" cy="5660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0"/>
            <a:ext cx="10939849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spc="6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Доходи бюджету за 2023-2024 роки </a:t>
            </a:r>
            <a:r>
              <a:rPr lang="ru-RU" sz="3200" b="1" spc="60" dirty="0" err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млн.грн</a:t>
            </a:r>
            <a:r>
              <a:rPr lang="ru-RU" sz="2800" b="1" spc="6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.</a:t>
            </a:r>
            <a:endParaRPr lang="ru-RU" sz="2800" b="1" spc="6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41492" y="1186247"/>
            <a:ext cx="33528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uk-UA" sz="2000" dirty="0"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  <a:p>
            <a:pPr lvl="1"/>
            <a:endParaRPr lang="uk-UA" sz="2000" dirty="0"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  <a:p>
            <a:pPr lvl="1"/>
            <a:r>
              <a:rPr lang="uk-UA" sz="2800" b="1" dirty="0" smtClean="0">
                <a:solidFill>
                  <a:srgbClr val="0062AC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2024 рік:</a:t>
            </a:r>
            <a:endParaRPr lang="uk-UA" sz="1000" b="1" dirty="0" smtClean="0">
              <a:solidFill>
                <a:srgbClr val="0062AC"/>
              </a:solidFill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  <a:p>
            <a:pPr lvl="1"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2000" b="1" dirty="0" smtClean="0">
                <a:solidFill>
                  <a:srgbClr val="0062A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План-1380,6</a:t>
            </a:r>
          </a:p>
          <a:p>
            <a:pPr lvl="1"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2000" b="1" dirty="0" smtClean="0">
                <a:solidFill>
                  <a:srgbClr val="0062A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Факт -</a:t>
            </a:r>
            <a:r>
              <a:rPr lang="uk-UA" sz="20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1529,9</a:t>
            </a:r>
            <a:endParaRPr lang="uk-UA" sz="2000" b="1" dirty="0">
              <a:solidFill>
                <a:srgbClr val="0062AC"/>
              </a:solidFill>
              <a:latin typeface="Verdana" pitchFamily="34" charset="0"/>
              <a:ea typeface="Verdana" pitchFamily="34" charset="0"/>
              <a:cs typeface="Tahoma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62AC"/>
              </a:buClr>
              <a:buFont typeface="Wingdings" panose="05000000000000000000" pitchFamily="2" charset="2"/>
              <a:buChar char="v"/>
            </a:pPr>
            <a:r>
              <a:rPr lang="uk-UA" sz="2000" b="1" dirty="0" smtClean="0">
                <a:solidFill>
                  <a:srgbClr val="0062A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+149,3 (10,8%)</a:t>
            </a:r>
            <a:endParaRPr lang="uk-UA" sz="2000" b="1" dirty="0">
              <a:solidFill>
                <a:srgbClr val="0062A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uk-UA" sz="2000" dirty="0"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857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9523</TotalTime>
  <Words>2442</Words>
  <Application>Microsoft Office PowerPoint</Application>
  <PresentationFormat>Произвольный</PresentationFormat>
  <Paragraphs>555</Paragraphs>
  <Slides>71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71</vt:i4>
      </vt:variant>
    </vt:vector>
  </HeadingPairs>
  <TitlesOfParts>
    <vt:vector size="72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промисловість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Yen Jager</dc:creator>
  <cp:lastModifiedBy>ekonom3</cp:lastModifiedBy>
  <cp:revision>791</cp:revision>
  <dcterms:created xsi:type="dcterms:W3CDTF">2023-02-26T13:45:15Z</dcterms:created>
  <dcterms:modified xsi:type="dcterms:W3CDTF">2024-12-16T06:29:40Z</dcterms:modified>
</cp:coreProperties>
</file>